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 ContentType="image/tif"/>
  <Default Extension="tiff" ContentType="image/tif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notesSlides/notesSlide35.xml" ContentType="application/vnd.openxmlformats-officedocument.presentationml.notesSlide+xml"/>
  <Override PartName="/ppt/charts/chart4.xml" ContentType="application/vnd.openxmlformats-officedocument.drawingml.chart+xml"/>
  <Override PartName="/ppt/charts/chart5.xml" ContentType="application/vnd.openxmlformats-officedocument.drawingml.chart+xml"/>
  <Override PartName="/ppt/notesSlides/notesSlide36.xml" ContentType="application/vnd.openxmlformats-officedocument.presentationml.notesSlide+xml"/>
  <Override PartName="/ppt/charts/chart6.xml" ContentType="application/vnd.openxmlformats-officedocument.drawingml.chart+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81"/>
  </p:notesMasterIdLst>
  <p:sldIdLst>
    <p:sldId id="1895" r:id="rId2"/>
    <p:sldId id="256" r:id="rId3"/>
    <p:sldId id="1845" r:id="rId4"/>
    <p:sldId id="1853" r:id="rId5"/>
    <p:sldId id="1848" r:id="rId6"/>
    <p:sldId id="1849" r:id="rId7"/>
    <p:sldId id="1851" r:id="rId8"/>
    <p:sldId id="1850" r:id="rId9"/>
    <p:sldId id="1854" r:id="rId10"/>
    <p:sldId id="1855" r:id="rId11"/>
    <p:sldId id="1856" r:id="rId12"/>
    <p:sldId id="1857" r:id="rId13"/>
    <p:sldId id="1859" r:id="rId14"/>
    <p:sldId id="1860" r:id="rId15"/>
    <p:sldId id="1861" r:id="rId16"/>
    <p:sldId id="1862" r:id="rId17"/>
    <p:sldId id="1863" r:id="rId18"/>
    <p:sldId id="1865" r:id="rId19"/>
    <p:sldId id="1864" r:id="rId20"/>
    <p:sldId id="1866" r:id="rId21"/>
    <p:sldId id="1867" r:id="rId22"/>
    <p:sldId id="1896" r:id="rId23"/>
    <p:sldId id="1839" r:id="rId24"/>
    <p:sldId id="1897" r:id="rId25"/>
    <p:sldId id="1898" r:id="rId26"/>
    <p:sldId id="259" r:id="rId27"/>
    <p:sldId id="260" r:id="rId28"/>
    <p:sldId id="261" r:id="rId29"/>
    <p:sldId id="262" r:id="rId30"/>
    <p:sldId id="263" r:id="rId31"/>
    <p:sldId id="1899" r:id="rId32"/>
    <p:sldId id="1840" r:id="rId33"/>
    <p:sldId id="1841" r:id="rId34"/>
    <p:sldId id="1842" r:id="rId35"/>
    <p:sldId id="1843" r:id="rId36"/>
    <p:sldId id="1844" r:id="rId37"/>
    <p:sldId id="1900" r:id="rId38"/>
    <p:sldId id="1846" r:id="rId39"/>
    <p:sldId id="1847" r:id="rId40"/>
    <p:sldId id="1901" r:id="rId41"/>
    <p:sldId id="1902" r:id="rId42"/>
    <p:sldId id="1903" r:id="rId43"/>
    <p:sldId id="264" r:id="rId44"/>
    <p:sldId id="270" r:id="rId45"/>
    <p:sldId id="1904" r:id="rId46"/>
    <p:sldId id="1852" r:id="rId47"/>
    <p:sldId id="273" r:id="rId48"/>
    <p:sldId id="274" r:id="rId49"/>
    <p:sldId id="275" r:id="rId50"/>
    <p:sldId id="276" r:id="rId51"/>
    <p:sldId id="277" r:id="rId52"/>
    <p:sldId id="278" r:id="rId53"/>
    <p:sldId id="279" r:id="rId54"/>
    <p:sldId id="1905" r:id="rId55"/>
    <p:sldId id="1906" r:id="rId56"/>
    <p:sldId id="282" r:id="rId57"/>
    <p:sldId id="283" r:id="rId58"/>
    <p:sldId id="284" r:id="rId59"/>
    <p:sldId id="285" r:id="rId60"/>
    <p:sldId id="286" r:id="rId61"/>
    <p:sldId id="287" r:id="rId62"/>
    <p:sldId id="288" r:id="rId63"/>
    <p:sldId id="289" r:id="rId64"/>
    <p:sldId id="290" r:id="rId65"/>
    <p:sldId id="291" r:id="rId66"/>
    <p:sldId id="292" r:id="rId67"/>
    <p:sldId id="293" r:id="rId68"/>
    <p:sldId id="294" r:id="rId69"/>
    <p:sldId id="295" r:id="rId70"/>
    <p:sldId id="296" r:id="rId71"/>
    <p:sldId id="297" r:id="rId72"/>
    <p:sldId id="298" r:id="rId73"/>
    <p:sldId id="1858" r:id="rId74"/>
    <p:sldId id="301" r:id="rId75"/>
    <p:sldId id="302" r:id="rId76"/>
    <p:sldId id="303" r:id="rId77"/>
    <p:sldId id="1887" r:id="rId78"/>
    <p:sldId id="1917" r:id="rId79"/>
    <p:sldId id="1890" r:id="rId80"/>
    <p:sldId id="1875" r:id="rId81"/>
    <p:sldId id="1876" r:id="rId82"/>
    <p:sldId id="1877" r:id="rId83"/>
    <p:sldId id="1878" r:id="rId84"/>
    <p:sldId id="1879" r:id="rId85"/>
    <p:sldId id="1880" r:id="rId86"/>
    <p:sldId id="1891" r:id="rId87"/>
    <p:sldId id="1892" r:id="rId88"/>
    <p:sldId id="1889" r:id="rId89"/>
    <p:sldId id="1870" r:id="rId90"/>
    <p:sldId id="1871" r:id="rId91"/>
    <p:sldId id="1893" r:id="rId92"/>
    <p:sldId id="1873" r:id="rId93"/>
    <p:sldId id="1894" r:id="rId94"/>
    <p:sldId id="1874" r:id="rId95"/>
    <p:sldId id="1881" r:id="rId96"/>
    <p:sldId id="1882" r:id="rId97"/>
    <p:sldId id="1883" r:id="rId98"/>
    <p:sldId id="1884" r:id="rId99"/>
    <p:sldId id="1885" r:id="rId100"/>
    <p:sldId id="1886" r:id="rId101"/>
    <p:sldId id="1907" r:id="rId102"/>
    <p:sldId id="1908" r:id="rId103"/>
    <p:sldId id="306" r:id="rId104"/>
    <p:sldId id="307" r:id="rId105"/>
    <p:sldId id="308" r:id="rId106"/>
    <p:sldId id="309" r:id="rId107"/>
    <p:sldId id="310" r:id="rId108"/>
    <p:sldId id="311" r:id="rId109"/>
    <p:sldId id="312" r:id="rId110"/>
    <p:sldId id="313" r:id="rId111"/>
    <p:sldId id="315" r:id="rId112"/>
    <p:sldId id="1909" r:id="rId113"/>
    <p:sldId id="463" r:id="rId114"/>
    <p:sldId id="393" r:id="rId115"/>
    <p:sldId id="1869" r:id="rId116"/>
    <p:sldId id="465" r:id="rId117"/>
    <p:sldId id="397" r:id="rId118"/>
    <p:sldId id="464" r:id="rId119"/>
    <p:sldId id="497" r:id="rId120"/>
    <p:sldId id="398" r:id="rId121"/>
    <p:sldId id="399" r:id="rId122"/>
    <p:sldId id="503" r:id="rId123"/>
    <p:sldId id="400" r:id="rId124"/>
    <p:sldId id="499" r:id="rId125"/>
    <p:sldId id="500" r:id="rId126"/>
    <p:sldId id="501" r:id="rId127"/>
    <p:sldId id="1910" r:id="rId128"/>
    <p:sldId id="502" r:id="rId129"/>
    <p:sldId id="1911" r:id="rId130"/>
    <p:sldId id="1766" r:id="rId131"/>
    <p:sldId id="498" r:id="rId132"/>
    <p:sldId id="504" r:id="rId133"/>
    <p:sldId id="505" r:id="rId134"/>
    <p:sldId id="506" r:id="rId135"/>
    <p:sldId id="470" r:id="rId136"/>
    <p:sldId id="404" r:id="rId137"/>
    <p:sldId id="408" r:id="rId138"/>
    <p:sldId id="507" r:id="rId139"/>
    <p:sldId id="474" r:id="rId140"/>
    <p:sldId id="508" r:id="rId141"/>
    <p:sldId id="471" r:id="rId142"/>
    <p:sldId id="1765" r:id="rId143"/>
    <p:sldId id="1767" r:id="rId144"/>
    <p:sldId id="1768" r:id="rId145"/>
    <p:sldId id="412" r:id="rId146"/>
    <p:sldId id="1912" r:id="rId147"/>
    <p:sldId id="1778" r:id="rId148"/>
    <p:sldId id="1913" r:id="rId149"/>
    <p:sldId id="1914" r:id="rId150"/>
    <p:sldId id="1915" r:id="rId151"/>
    <p:sldId id="1916" r:id="rId152"/>
    <p:sldId id="413" r:id="rId153"/>
    <p:sldId id="1781" r:id="rId154"/>
    <p:sldId id="1780" r:id="rId155"/>
    <p:sldId id="472" r:id="rId156"/>
    <p:sldId id="473" r:id="rId157"/>
    <p:sldId id="1782" r:id="rId158"/>
    <p:sldId id="1783" r:id="rId159"/>
    <p:sldId id="1784" r:id="rId160"/>
    <p:sldId id="1868" r:id="rId161"/>
    <p:sldId id="416" r:id="rId162"/>
    <p:sldId id="420" r:id="rId163"/>
    <p:sldId id="421" r:id="rId164"/>
    <p:sldId id="1770" r:id="rId165"/>
    <p:sldId id="425" r:id="rId166"/>
    <p:sldId id="509" r:id="rId167"/>
    <p:sldId id="415" r:id="rId168"/>
    <p:sldId id="510" r:id="rId169"/>
    <p:sldId id="1785" r:id="rId170"/>
    <p:sldId id="513" r:id="rId171"/>
    <p:sldId id="512" r:id="rId172"/>
    <p:sldId id="1761" r:id="rId173"/>
    <p:sldId id="1786" r:id="rId174"/>
    <p:sldId id="1762" r:id="rId175"/>
    <p:sldId id="1763" r:id="rId176"/>
    <p:sldId id="1764" r:id="rId177"/>
    <p:sldId id="475" r:id="rId178"/>
    <p:sldId id="1918" r:id="rId179"/>
    <p:sldId id="1919" r:id="rId18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4578"/>
    <p:restoredTop sz="82313"/>
  </p:normalViewPr>
  <p:slideViewPr>
    <p:cSldViewPr snapToGrid="0" snapToObjects="1">
      <p:cViewPr varScale="1">
        <p:scale>
          <a:sx n="94" d="100"/>
          <a:sy n="94" d="100"/>
        </p:scale>
        <p:origin x="216" y="4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notesMaster" Target="notesMasters/notesMaster1.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presProps" Target="presProps.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viewProps" Target="view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theme" Target="theme/theme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Worksheet3.xlsx"/></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Worksheet4.xlsx"/></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Worksheet5.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autoTitleDeleted val="1"/>
    <c:plotArea>
      <c:layout>
        <c:manualLayout>
          <c:layoutTarget val="inner"/>
          <c:xMode val="edge"/>
          <c:yMode val="edge"/>
          <c:x val="0.16326599999999999"/>
          <c:y val="4.9736200000000001E-2"/>
          <c:w val="0.81164599999999998"/>
          <c:h val="0.79209399999999996"/>
        </c:manualLayout>
      </c:layout>
      <c:scatterChart>
        <c:scatterStyle val="lineMarker"/>
        <c:varyColors val="0"/>
        <c:ser>
          <c:idx val="0"/>
          <c:order val="0"/>
          <c:tx>
            <c:strRef>
              <c:f>Sheet1!$B$1</c:f>
              <c:strCache>
                <c:ptCount val="1"/>
                <c:pt idx="0">
                  <c:v>Untitled 1</c:v>
                </c:pt>
              </c:strCache>
            </c:strRef>
          </c:tx>
          <c:spPr>
            <a:ln w="12700" cap="flat">
              <a:noFill/>
              <a:prstDash val="solid"/>
              <a:miter lim="400000"/>
            </a:ln>
            <a:effectLst/>
          </c:spPr>
          <c:marker>
            <c:symbol val="circle"/>
            <c:size val="8"/>
            <c:spPr>
              <a:solidFill>
                <a:srgbClr val="FFFFFF"/>
              </a:solidFill>
              <a:ln w="25400" cap="flat">
                <a:solidFill>
                  <a:schemeClr val="accent6">
                    <a:satOff val="-15808"/>
                    <a:lumOff val="-17557"/>
                  </a:schemeClr>
                </a:solidFill>
                <a:prstDash val="solid"/>
                <a:miter lim="400000"/>
              </a:ln>
              <a:effectLst/>
            </c:spPr>
          </c:marker>
          <c:dLbls>
            <c:spPr>
              <a:noFill/>
              <a:ln>
                <a:noFill/>
              </a:ln>
              <a:effectLst/>
            </c:spPr>
            <c:txPr>
              <a:bodyPr/>
              <a:lstStyle/>
              <a:p>
                <a:pPr>
                  <a:defRPr sz="2000" b="0" i="0" u="none" strike="noStrike" baseline="0">
                    <a:solidFill>
                      <a:srgbClr val="000000"/>
                    </a:solidFill>
                    <a:latin typeface="Helvetica Neue"/>
                  </a:defRPr>
                </a:pPr>
                <a:endParaRPr lang="en-US"/>
              </a:p>
            </c:txPr>
            <c:dLblPos val="t"/>
            <c:showLegendKey val="0"/>
            <c:showVal val="1"/>
            <c:showCatName val="1"/>
            <c:showSerName val="0"/>
            <c:showPercent val="0"/>
            <c:showBubbleSize val="0"/>
            <c:showLeaderLines val="0"/>
            <c:extLst>
              <c:ext xmlns:c15="http://schemas.microsoft.com/office/drawing/2012/chart" uri="{CE6537A1-D6FC-4f65-9D91-7224C49458BB}">
                <c15:showLeaderLines val="0"/>
              </c:ext>
            </c:extLst>
          </c:dLbls>
          <c:xVal>
            <c:numRef>
              <c:f>Sheet1!$B$2:$B$4</c:f>
              <c:numCache>
                <c:formatCode>General</c:formatCode>
                <c:ptCount val="3"/>
                <c:pt idx="0">
                  <c:v>2</c:v>
                </c:pt>
                <c:pt idx="1">
                  <c:v>10</c:v>
                </c:pt>
                <c:pt idx="2">
                  <c:v>14</c:v>
                </c:pt>
              </c:numCache>
            </c:numRef>
          </c:xVal>
          <c:yVal>
            <c:numRef>
              <c:f>Sheet1!$C$2:$C$4</c:f>
              <c:numCache>
                <c:formatCode>General</c:formatCode>
                <c:ptCount val="3"/>
                <c:pt idx="0">
                  <c:v>4</c:v>
                </c:pt>
                <c:pt idx="1">
                  <c:v>15</c:v>
                </c:pt>
                <c:pt idx="2">
                  <c:v>10</c:v>
                </c:pt>
              </c:numCache>
            </c:numRef>
          </c:yVal>
          <c:smooth val="0"/>
          <c:extLst>
            <c:ext xmlns:c16="http://schemas.microsoft.com/office/drawing/2014/chart" uri="{C3380CC4-5D6E-409C-BE32-E72D297353CC}">
              <c16:uniqueId val="{00000000-6535-A749-B502-0660C53C3E0A}"/>
            </c:ext>
          </c:extLst>
        </c:ser>
        <c:dLbls>
          <c:showLegendKey val="0"/>
          <c:showVal val="0"/>
          <c:showCatName val="0"/>
          <c:showSerName val="0"/>
          <c:showPercent val="0"/>
          <c:showBubbleSize val="0"/>
        </c:dLbls>
        <c:axId val="2094734552"/>
        <c:axId val="2094734553"/>
      </c:scatterChart>
      <c:valAx>
        <c:axId val="2094734552"/>
        <c:scaling>
          <c:orientation val="minMax"/>
          <c:max val="20"/>
        </c:scaling>
        <c:delete val="0"/>
        <c:axPos val="b"/>
        <c:title>
          <c:tx>
            <c:rich>
              <a:bodyPr rot="0"/>
              <a:lstStyle/>
              <a:p>
                <a:pPr>
                  <a:defRPr sz="2200" b="0" i="0" u="none" strike="noStrike">
                    <a:solidFill>
                      <a:srgbClr val="000000"/>
                    </a:solidFill>
                    <a:latin typeface="Helvetica Neue"/>
                  </a:defRPr>
                </a:pPr>
                <a:r>
                  <a:rPr lang="en-US" sz="2200" b="0" i="0" u="none" strike="noStrike">
                    <a:solidFill>
                      <a:srgbClr val="000000"/>
                    </a:solidFill>
                    <a:latin typeface="Helvetica Neue"/>
                  </a:rPr>
                  <a:t>doc X</a:t>
                </a:r>
              </a:p>
            </c:rich>
          </c:tx>
          <c:overlay val="1"/>
        </c:title>
        <c:numFmt formatCode="General" sourceLinked="0"/>
        <c:majorTickMark val="none"/>
        <c:minorTickMark val="none"/>
        <c:tickLblPos val="nextTo"/>
        <c:spPr>
          <a:ln w="12700" cap="flat">
            <a:solidFill>
              <a:srgbClr val="000000"/>
            </a:solidFill>
            <a:prstDash val="solid"/>
            <a:miter lim="400000"/>
          </a:ln>
        </c:spPr>
        <c:txPr>
          <a:bodyPr rot="0"/>
          <a:lstStyle/>
          <a:p>
            <a:pPr>
              <a:defRPr sz="2200" b="0" i="0" u="none" strike="noStrike">
                <a:solidFill>
                  <a:srgbClr val="000000"/>
                </a:solidFill>
                <a:latin typeface="Helvetica Neue"/>
              </a:defRPr>
            </a:pPr>
            <a:endParaRPr lang="en-US"/>
          </a:p>
        </c:txPr>
        <c:crossAx val="2094734553"/>
        <c:crosses val="autoZero"/>
        <c:crossBetween val="between"/>
        <c:majorUnit val="5"/>
        <c:minorUnit val="2.5"/>
      </c:valAx>
      <c:valAx>
        <c:axId val="2094734553"/>
        <c:scaling>
          <c:orientation val="minMax"/>
          <c:max val="20"/>
        </c:scaling>
        <c:delete val="0"/>
        <c:axPos val="l"/>
        <c:majorGridlines>
          <c:spPr>
            <a:ln w="12700" cap="flat">
              <a:solidFill>
                <a:srgbClr val="B8B8B8"/>
              </a:solidFill>
              <a:prstDash val="solid"/>
              <a:miter lim="400000"/>
            </a:ln>
          </c:spPr>
        </c:majorGridlines>
        <c:title>
          <c:tx>
            <c:rich>
              <a:bodyPr rot="-5400000"/>
              <a:lstStyle/>
              <a:p>
                <a:pPr>
                  <a:defRPr sz="2200" b="0" i="0" u="none" strike="noStrike">
                    <a:solidFill>
                      <a:srgbClr val="000000"/>
                    </a:solidFill>
                    <a:latin typeface="Helvetica Neue"/>
                  </a:defRPr>
                </a:pPr>
                <a:r>
                  <a:rPr lang="en-US" sz="2200" b="0" i="0" u="none" strike="noStrike">
                    <a:solidFill>
                      <a:srgbClr val="000000"/>
                    </a:solidFill>
                    <a:latin typeface="Helvetica Neue"/>
                  </a:rPr>
                  <a:t>doc Y</a:t>
                </a:r>
              </a:p>
            </c:rich>
          </c:tx>
          <c:overlay val="1"/>
        </c:title>
        <c:numFmt formatCode="General" sourceLinked="0"/>
        <c:majorTickMark val="none"/>
        <c:minorTickMark val="none"/>
        <c:tickLblPos val="nextTo"/>
        <c:spPr>
          <a:ln w="12700" cap="flat">
            <a:noFill/>
            <a:prstDash val="solid"/>
            <a:miter lim="400000"/>
          </a:ln>
        </c:spPr>
        <c:txPr>
          <a:bodyPr rot="0"/>
          <a:lstStyle/>
          <a:p>
            <a:pPr>
              <a:defRPr sz="2200" b="0" i="0" u="none" strike="noStrike">
                <a:solidFill>
                  <a:srgbClr val="000000"/>
                </a:solidFill>
                <a:latin typeface="Helvetica Neue"/>
              </a:defRPr>
            </a:pPr>
            <a:endParaRPr lang="en-US"/>
          </a:p>
        </c:txPr>
        <c:crossAx val="2094734552"/>
        <c:crosses val="autoZero"/>
        <c:crossBetween val="between"/>
        <c:majorUnit val="5"/>
        <c:minorUnit val="2.5"/>
      </c:valAx>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autoTitleDeleted val="1"/>
    <c:plotArea>
      <c:layout>
        <c:manualLayout>
          <c:layoutTarget val="inner"/>
          <c:xMode val="edge"/>
          <c:yMode val="edge"/>
          <c:x val="0.16326599999999999"/>
          <c:y val="4.9736200000000001E-2"/>
          <c:w val="0.81164599999999998"/>
          <c:h val="0.79209399999999996"/>
        </c:manualLayout>
      </c:layout>
      <c:scatterChart>
        <c:scatterStyle val="lineMarker"/>
        <c:varyColors val="0"/>
        <c:ser>
          <c:idx val="0"/>
          <c:order val="0"/>
          <c:tx>
            <c:strRef>
              <c:f>Sheet1!$B$1</c:f>
              <c:strCache>
                <c:ptCount val="1"/>
                <c:pt idx="0">
                  <c:v>April</c:v>
                </c:pt>
              </c:strCache>
            </c:strRef>
          </c:tx>
          <c:spPr>
            <a:ln w="12700" cap="flat">
              <a:noFill/>
              <a:prstDash val="solid"/>
              <a:miter lim="400000"/>
            </a:ln>
            <a:effectLst/>
          </c:spPr>
          <c:marker>
            <c:symbol val="circle"/>
            <c:size val="8"/>
            <c:spPr>
              <a:solidFill>
                <a:srgbClr val="FFFFFF"/>
              </a:solidFill>
              <a:ln w="25400" cap="flat">
                <a:solidFill>
                  <a:schemeClr val="accent6">
                    <a:satOff val="-15808"/>
                    <a:lumOff val="-17557"/>
                  </a:schemeClr>
                </a:solidFill>
                <a:prstDash val="solid"/>
                <a:miter lim="400000"/>
              </a:ln>
              <a:effectLst/>
            </c:spPr>
          </c:marker>
          <c:dLbls>
            <c:spPr>
              <a:noFill/>
              <a:ln>
                <a:noFill/>
              </a:ln>
              <a:effectLst/>
            </c:spPr>
            <c:txPr>
              <a:bodyPr/>
              <a:lstStyle/>
              <a:p>
                <a:pPr>
                  <a:defRPr sz="2000" b="0" i="0" u="none" strike="noStrike" baseline="0">
                    <a:solidFill>
                      <a:srgbClr val="000000"/>
                    </a:solidFill>
                    <a:latin typeface="Helvetica Neue"/>
                  </a:defRPr>
                </a:pPr>
                <a:endParaRPr lang="en-US"/>
              </a:p>
            </c:txPr>
            <c:dLblPos val="t"/>
            <c:showLegendKey val="0"/>
            <c:showVal val="1"/>
            <c:showCatName val="1"/>
            <c:showSerName val="0"/>
            <c:showPercent val="0"/>
            <c:showBubbleSize val="0"/>
            <c:showLeaderLines val="0"/>
            <c:extLst>
              <c:ext xmlns:c15="http://schemas.microsoft.com/office/drawing/2012/chart" uri="{CE6537A1-D6FC-4f65-9D91-7224C49458BB}">
                <c15:showLeaderLines val="0"/>
              </c:ext>
            </c:extLst>
          </c:dLbls>
          <c:xVal>
            <c:numRef>
              <c:f>Sheet1!$B$2:$B$4</c:f>
              <c:numCache>
                <c:formatCode>General</c:formatCode>
                <c:ptCount val="3"/>
                <c:pt idx="0">
                  <c:v>2</c:v>
                </c:pt>
                <c:pt idx="1">
                  <c:v>10</c:v>
                </c:pt>
                <c:pt idx="2">
                  <c:v>14</c:v>
                </c:pt>
              </c:numCache>
            </c:numRef>
          </c:xVal>
          <c:yVal>
            <c:numRef>
              <c:f>Sheet1!$C$2:$C$4</c:f>
              <c:numCache>
                <c:formatCode>General</c:formatCode>
                <c:ptCount val="3"/>
                <c:pt idx="0">
                  <c:v>4</c:v>
                </c:pt>
                <c:pt idx="1">
                  <c:v>15</c:v>
                </c:pt>
                <c:pt idx="2">
                  <c:v>10</c:v>
                </c:pt>
              </c:numCache>
            </c:numRef>
          </c:yVal>
          <c:smooth val="0"/>
          <c:extLst>
            <c:ext xmlns:c16="http://schemas.microsoft.com/office/drawing/2014/chart" uri="{C3380CC4-5D6E-409C-BE32-E72D297353CC}">
              <c16:uniqueId val="{00000000-69AB-FE48-A237-EA8613D9F42C}"/>
            </c:ext>
          </c:extLst>
        </c:ser>
        <c:dLbls>
          <c:showLegendKey val="0"/>
          <c:showVal val="0"/>
          <c:showCatName val="0"/>
          <c:showSerName val="0"/>
          <c:showPercent val="0"/>
          <c:showBubbleSize val="0"/>
        </c:dLbls>
        <c:axId val="2094734552"/>
        <c:axId val="2094734553"/>
      </c:scatterChart>
      <c:valAx>
        <c:axId val="2094734552"/>
        <c:scaling>
          <c:orientation val="minMax"/>
          <c:max val="20"/>
        </c:scaling>
        <c:delete val="0"/>
        <c:axPos val="b"/>
        <c:title>
          <c:tx>
            <c:rich>
              <a:bodyPr rot="0"/>
              <a:lstStyle/>
              <a:p>
                <a:pPr>
                  <a:defRPr sz="2200" b="0" i="0" u="none" strike="noStrike">
                    <a:solidFill>
                      <a:srgbClr val="000000"/>
                    </a:solidFill>
                    <a:latin typeface="Helvetica Neue"/>
                  </a:defRPr>
                </a:pPr>
                <a:r>
                  <a:rPr lang="en-US" sz="2200" b="0" i="0" u="none" strike="noStrike">
                    <a:solidFill>
                      <a:srgbClr val="000000"/>
                    </a:solidFill>
                    <a:latin typeface="Helvetica Neue"/>
                  </a:rPr>
                  <a:t>doc X</a:t>
                </a:r>
              </a:p>
            </c:rich>
          </c:tx>
          <c:overlay val="1"/>
        </c:title>
        <c:numFmt formatCode="General" sourceLinked="0"/>
        <c:majorTickMark val="none"/>
        <c:minorTickMark val="none"/>
        <c:tickLblPos val="nextTo"/>
        <c:spPr>
          <a:ln w="12700" cap="flat">
            <a:solidFill>
              <a:srgbClr val="000000"/>
            </a:solidFill>
            <a:prstDash val="solid"/>
            <a:miter lim="400000"/>
          </a:ln>
        </c:spPr>
        <c:txPr>
          <a:bodyPr rot="0"/>
          <a:lstStyle/>
          <a:p>
            <a:pPr>
              <a:defRPr sz="2200" b="0" i="0" u="none" strike="noStrike">
                <a:solidFill>
                  <a:srgbClr val="000000"/>
                </a:solidFill>
                <a:latin typeface="Helvetica Neue"/>
              </a:defRPr>
            </a:pPr>
            <a:endParaRPr lang="en-US"/>
          </a:p>
        </c:txPr>
        <c:crossAx val="2094734553"/>
        <c:crosses val="autoZero"/>
        <c:crossBetween val="between"/>
        <c:majorUnit val="5"/>
        <c:minorUnit val="2.5"/>
      </c:valAx>
      <c:valAx>
        <c:axId val="2094734553"/>
        <c:scaling>
          <c:orientation val="minMax"/>
          <c:max val="20"/>
        </c:scaling>
        <c:delete val="0"/>
        <c:axPos val="l"/>
        <c:majorGridlines>
          <c:spPr>
            <a:ln w="12700" cap="flat">
              <a:solidFill>
                <a:srgbClr val="B8B8B8"/>
              </a:solidFill>
              <a:prstDash val="solid"/>
              <a:miter lim="400000"/>
            </a:ln>
          </c:spPr>
        </c:majorGridlines>
        <c:numFmt formatCode="General" sourceLinked="0"/>
        <c:majorTickMark val="none"/>
        <c:minorTickMark val="none"/>
        <c:tickLblPos val="nextTo"/>
        <c:spPr>
          <a:ln w="12700" cap="flat">
            <a:noFill/>
            <a:prstDash val="solid"/>
            <a:miter lim="400000"/>
          </a:ln>
        </c:spPr>
        <c:txPr>
          <a:bodyPr rot="0"/>
          <a:lstStyle/>
          <a:p>
            <a:pPr>
              <a:defRPr sz="2200" b="0" i="0" u="none" strike="noStrike">
                <a:solidFill>
                  <a:srgbClr val="000000"/>
                </a:solidFill>
                <a:latin typeface="Helvetica Neue"/>
              </a:defRPr>
            </a:pPr>
            <a:endParaRPr lang="en-US"/>
          </a:p>
        </c:txPr>
        <c:crossAx val="2094734552"/>
        <c:crosses val="autoZero"/>
        <c:crossBetween val="between"/>
        <c:majorUnit val="5"/>
        <c:minorUnit val="2.5"/>
      </c:valAx>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autoTitleDeleted val="1"/>
    <c:plotArea>
      <c:layout>
        <c:manualLayout>
          <c:layoutTarget val="inner"/>
          <c:xMode val="edge"/>
          <c:yMode val="edge"/>
          <c:x val="0.16326599999999999"/>
          <c:y val="4.9736200000000001E-2"/>
          <c:w val="0.81164599999999998"/>
          <c:h val="0.79209399999999996"/>
        </c:manualLayout>
      </c:layout>
      <c:scatterChart>
        <c:scatterStyle val="lineMarker"/>
        <c:varyColors val="0"/>
        <c:ser>
          <c:idx val="0"/>
          <c:order val="0"/>
          <c:tx>
            <c:strRef>
              <c:f>Sheet1!$B$1</c:f>
              <c:strCache>
                <c:ptCount val="1"/>
                <c:pt idx="0">
                  <c:v>Untitled 1</c:v>
                </c:pt>
              </c:strCache>
            </c:strRef>
          </c:tx>
          <c:spPr>
            <a:ln w="12700" cap="flat">
              <a:noFill/>
              <a:prstDash val="solid"/>
              <a:miter lim="400000"/>
            </a:ln>
            <a:effectLst/>
          </c:spPr>
          <c:marker>
            <c:symbol val="circle"/>
            <c:size val="8"/>
            <c:spPr>
              <a:solidFill>
                <a:srgbClr val="FFFFFF"/>
              </a:solidFill>
              <a:ln w="25400" cap="flat">
                <a:solidFill>
                  <a:schemeClr val="accent6">
                    <a:satOff val="-15808"/>
                    <a:lumOff val="-17557"/>
                  </a:schemeClr>
                </a:solidFill>
                <a:prstDash val="solid"/>
                <a:miter lim="400000"/>
              </a:ln>
              <a:effectLst/>
            </c:spPr>
          </c:marker>
          <c:dLbls>
            <c:spPr>
              <a:noFill/>
              <a:ln>
                <a:noFill/>
              </a:ln>
              <a:effectLst/>
            </c:spPr>
            <c:txPr>
              <a:bodyPr/>
              <a:lstStyle/>
              <a:p>
                <a:pPr>
                  <a:defRPr sz="2000" b="0" i="0" u="none" strike="noStrike" baseline="0">
                    <a:solidFill>
                      <a:srgbClr val="000000"/>
                    </a:solidFill>
                    <a:latin typeface="Helvetica Neue"/>
                  </a:defRPr>
                </a:pPr>
                <a:endParaRPr lang="en-US"/>
              </a:p>
            </c:txPr>
            <c:dLblPos val="t"/>
            <c:showLegendKey val="0"/>
            <c:showVal val="1"/>
            <c:showCatName val="1"/>
            <c:showSerName val="0"/>
            <c:showPercent val="0"/>
            <c:showBubbleSize val="0"/>
            <c:showLeaderLines val="0"/>
            <c:extLst>
              <c:ext xmlns:c15="http://schemas.microsoft.com/office/drawing/2012/chart" uri="{CE6537A1-D6FC-4f65-9D91-7224C49458BB}">
                <c15:showLeaderLines val="0"/>
              </c:ext>
            </c:extLst>
          </c:dLbls>
          <c:xVal>
            <c:numRef>
              <c:f>Sheet1!$B$2:$B$4</c:f>
              <c:numCache>
                <c:formatCode>General</c:formatCode>
                <c:ptCount val="3"/>
                <c:pt idx="0">
                  <c:v>2</c:v>
                </c:pt>
                <c:pt idx="1">
                  <c:v>10</c:v>
                </c:pt>
                <c:pt idx="2">
                  <c:v>14</c:v>
                </c:pt>
              </c:numCache>
            </c:numRef>
          </c:xVal>
          <c:yVal>
            <c:numRef>
              <c:f>Sheet1!$C$2:$C$4</c:f>
              <c:numCache>
                <c:formatCode>General</c:formatCode>
                <c:ptCount val="3"/>
                <c:pt idx="0">
                  <c:v>4</c:v>
                </c:pt>
                <c:pt idx="1">
                  <c:v>15</c:v>
                </c:pt>
                <c:pt idx="2">
                  <c:v>10</c:v>
                </c:pt>
              </c:numCache>
            </c:numRef>
          </c:yVal>
          <c:smooth val="0"/>
          <c:extLst>
            <c:ext xmlns:c16="http://schemas.microsoft.com/office/drawing/2014/chart" uri="{C3380CC4-5D6E-409C-BE32-E72D297353CC}">
              <c16:uniqueId val="{00000000-2372-8E46-9B0D-9BF9F1B9F067}"/>
            </c:ext>
          </c:extLst>
        </c:ser>
        <c:dLbls>
          <c:showLegendKey val="0"/>
          <c:showVal val="0"/>
          <c:showCatName val="0"/>
          <c:showSerName val="0"/>
          <c:showPercent val="0"/>
          <c:showBubbleSize val="0"/>
        </c:dLbls>
        <c:axId val="2094734552"/>
        <c:axId val="2094734553"/>
      </c:scatterChart>
      <c:valAx>
        <c:axId val="2094734552"/>
        <c:scaling>
          <c:orientation val="minMax"/>
          <c:max val="20"/>
        </c:scaling>
        <c:delete val="0"/>
        <c:axPos val="b"/>
        <c:title>
          <c:tx>
            <c:rich>
              <a:bodyPr rot="0"/>
              <a:lstStyle/>
              <a:p>
                <a:pPr>
                  <a:defRPr sz="2200" b="0" i="0" u="none" strike="noStrike">
                    <a:solidFill>
                      <a:srgbClr val="000000"/>
                    </a:solidFill>
                    <a:latin typeface="Helvetica Neue"/>
                  </a:defRPr>
                </a:pPr>
                <a:r>
                  <a:rPr lang="en-US" sz="2200" b="0" i="0" u="none" strike="noStrike">
                    <a:solidFill>
                      <a:srgbClr val="000000"/>
                    </a:solidFill>
                    <a:latin typeface="Helvetica Neue"/>
                  </a:rPr>
                  <a:t>doc X</a:t>
                </a:r>
              </a:p>
            </c:rich>
          </c:tx>
          <c:overlay val="1"/>
        </c:title>
        <c:numFmt formatCode="General" sourceLinked="0"/>
        <c:majorTickMark val="none"/>
        <c:minorTickMark val="none"/>
        <c:tickLblPos val="nextTo"/>
        <c:spPr>
          <a:ln w="12700" cap="flat">
            <a:solidFill>
              <a:srgbClr val="000000"/>
            </a:solidFill>
            <a:prstDash val="solid"/>
            <a:miter lim="400000"/>
          </a:ln>
        </c:spPr>
        <c:txPr>
          <a:bodyPr rot="0"/>
          <a:lstStyle/>
          <a:p>
            <a:pPr>
              <a:defRPr sz="2200" b="0" i="0" u="none" strike="noStrike">
                <a:solidFill>
                  <a:srgbClr val="000000"/>
                </a:solidFill>
                <a:latin typeface="Helvetica Neue"/>
              </a:defRPr>
            </a:pPr>
            <a:endParaRPr lang="en-US"/>
          </a:p>
        </c:txPr>
        <c:crossAx val="2094734553"/>
        <c:crosses val="autoZero"/>
        <c:crossBetween val="between"/>
        <c:majorUnit val="5"/>
        <c:minorUnit val="2.5"/>
      </c:valAx>
      <c:valAx>
        <c:axId val="2094734553"/>
        <c:scaling>
          <c:orientation val="minMax"/>
          <c:max val="20"/>
        </c:scaling>
        <c:delete val="0"/>
        <c:axPos val="l"/>
        <c:majorGridlines>
          <c:spPr>
            <a:ln w="12700" cap="flat">
              <a:solidFill>
                <a:srgbClr val="B8B8B8"/>
              </a:solidFill>
              <a:prstDash val="solid"/>
              <a:miter lim="400000"/>
            </a:ln>
          </c:spPr>
        </c:majorGridlines>
        <c:numFmt formatCode="General" sourceLinked="0"/>
        <c:majorTickMark val="none"/>
        <c:minorTickMark val="none"/>
        <c:tickLblPos val="nextTo"/>
        <c:spPr>
          <a:ln w="12700" cap="flat">
            <a:noFill/>
            <a:prstDash val="solid"/>
            <a:miter lim="400000"/>
          </a:ln>
        </c:spPr>
        <c:txPr>
          <a:bodyPr rot="0"/>
          <a:lstStyle/>
          <a:p>
            <a:pPr>
              <a:defRPr sz="2200" b="0" i="0" u="none" strike="noStrike">
                <a:solidFill>
                  <a:srgbClr val="000000"/>
                </a:solidFill>
                <a:latin typeface="Helvetica Neue"/>
              </a:defRPr>
            </a:pPr>
            <a:endParaRPr lang="en-US"/>
          </a:p>
        </c:txPr>
        <c:crossAx val="2094734552"/>
        <c:crosses val="autoZero"/>
        <c:crossBetween val="between"/>
        <c:majorUnit val="5"/>
        <c:minorUnit val="2.5"/>
      </c:valAx>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autoTitleDeleted val="1"/>
    <c:plotArea>
      <c:layout>
        <c:manualLayout>
          <c:layoutTarget val="inner"/>
          <c:xMode val="edge"/>
          <c:yMode val="edge"/>
          <c:x val="0.16326599999999999"/>
          <c:y val="4.9736200000000001E-2"/>
          <c:w val="0.81164599999999998"/>
          <c:h val="0.79209399999999996"/>
        </c:manualLayout>
      </c:layout>
      <c:scatterChart>
        <c:scatterStyle val="lineMarker"/>
        <c:varyColors val="0"/>
        <c:ser>
          <c:idx val="0"/>
          <c:order val="0"/>
          <c:tx>
            <c:strRef>
              <c:f>Sheet1!$B$1</c:f>
              <c:strCache>
                <c:ptCount val="1"/>
                <c:pt idx="0">
                  <c:v>Untitled 1</c:v>
                </c:pt>
              </c:strCache>
            </c:strRef>
          </c:tx>
          <c:spPr>
            <a:ln w="12700" cap="flat">
              <a:noFill/>
              <a:prstDash val="solid"/>
              <a:miter lim="400000"/>
            </a:ln>
            <a:effectLst/>
          </c:spPr>
          <c:marker>
            <c:symbol val="circle"/>
            <c:size val="8"/>
            <c:spPr>
              <a:solidFill>
                <a:srgbClr val="FFFFFF"/>
              </a:solidFill>
              <a:ln w="25400" cap="flat">
                <a:solidFill>
                  <a:schemeClr val="accent6">
                    <a:satOff val="-15808"/>
                    <a:lumOff val="-17557"/>
                  </a:schemeClr>
                </a:solidFill>
                <a:prstDash val="solid"/>
                <a:miter lim="400000"/>
              </a:ln>
              <a:effectLst/>
            </c:spPr>
          </c:marker>
          <c:dLbls>
            <c:spPr>
              <a:noFill/>
              <a:ln>
                <a:noFill/>
              </a:ln>
              <a:effectLst/>
            </c:spPr>
            <c:txPr>
              <a:bodyPr/>
              <a:lstStyle/>
              <a:p>
                <a:pPr>
                  <a:defRPr sz="3400" b="0" i="0" u="none" strike="noStrike">
                    <a:solidFill>
                      <a:srgbClr val="000000"/>
                    </a:solidFill>
                    <a:latin typeface="Helvetica Neue"/>
                  </a:defRPr>
                </a:pPr>
                <a:endParaRPr lang="en-US"/>
              </a:p>
            </c:txPr>
            <c:dLblPos val="t"/>
            <c:showLegendKey val="0"/>
            <c:showVal val="1"/>
            <c:showCatName val="1"/>
            <c:showSerName val="0"/>
            <c:showPercent val="0"/>
            <c:showBubbleSize val="0"/>
            <c:showLeaderLines val="0"/>
            <c:extLst>
              <c:ext xmlns:c15="http://schemas.microsoft.com/office/drawing/2012/chart" uri="{CE6537A1-D6FC-4f65-9D91-7224C49458BB}">
                <c15:showLeaderLines val="0"/>
              </c:ext>
            </c:extLst>
          </c:dLbls>
          <c:xVal>
            <c:numRef>
              <c:f>Sheet1!$B$2:$B$4</c:f>
              <c:numCache>
                <c:formatCode>General</c:formatCode>
                <c:ptCount val="3"/>
                <c:pt idx="0">
                  <c:v>2</c:v>
                </c:pt>
                <c:pt idx="1">
                  <c:v>10</c:v>
                </c:pt>
                <c:pt idx="2">
                  <c:v>14</c:v>
                </c:pt>
              </c:numCache>
            </c:numRef>
          </c:xVal>
          <c:yVal>
            <c:numRef>
              <c:f>Sheet1!$C$2:$C$4</c:f>
              <c:numCache>
                <c:formatCode>General</c:formatCode>
                <c:ptCount val="3"/>
                <c:pt idx="0">
                  <c:v>4</c:v>
                </c:pt>
                <c:pt idx="1">
                  <c:v>15</c:v>
                </c:pt>
                <c:pt idx="2">
                  <c:v>10</c:v>
                </c:pt>
              </c:numCache>
            </c:numRef>
          </c:yVal>
          <c:smooth val="0"/>
          <c:extLst>
            <c:ext xmlns:c16="http://schemas.microsoft.com/office/drawing/2014/chart" uri="{C3380CC4-5D6E-409C-BE32-E72D297353CC}">
              <c16:uniqueId val="{00000000-D496-BD4B-A4EE-C0877EEE0439}"/>
            </c:ext>
          </c:extLst>
        </c:ser>
        <c:dLbls>
          <c:showLegendKey val="0"/>
          <c:showVal val="0"/>
          <c:showCatName val="0"/>
          <c:showSerName val="0"/>
          <c:showPercent val="0"/>
          <c:showBubbleSize val="0"/>
        </c:dLbls>
        <c:axId val="2094734552"/>
        <c:axId val="2094734553"/>
      </c:scatterChart>
      <c:valAx>
        <c:axId val="2094734552"/>
        <c:scaling>
          <c:orientation val="minMax"/>
          <c:max val="20"/>
        </c:scaling>
        <c:delete val="0"/>
        <c:axPos val="b"/>
        <c:title>
          <c:tx>
            <c:rich>
              <a:bodyPr rot="0"/>
              <a:lstStyle/>
              <a:p>
                <a:pPr>
                  <a:defRPr sz="2200" b="0" i="0" u="none" strike="noStrike">
                    <a:solidFill>
                      <a:srgbClr val="000000"/>
                    </a:solidFill>
                    <a:latin typeface="Helvetica Neue"/>
                  </a:defRPr>
                </a:pPr>
                <a:r>
                  <a:rPr lang="en-US" sz="2200" b="0" i="0" u="none" strike="noStrike">
                    <a:solidFill>
                      <a:srgbClr val="000000"/>
                    </a:solidFill>
                    <a:latin typeface="Helvetica Neue"/>
                  </a:rPr>
                  <a:t>doc X</a:t>
                </a:r>
              </a:p>
            </c:rich>
          </c:tx>
          <c:overlay val="1"/>
        </c:title>
        <c:numFmt formatCode="General" sourceLinked="0"/>
        <c:majorTickMark val="none"/>
        <c:minorTickMark val="none"/>
        <c:tickLblPos val="nextTo"/>
        <c:spPr>
          <a:ln w="12700" cap="flat">
            <a:solidFill>
              <a:srgbClr val="000000"/>
            </a:solidFill>
            <a:prstDash val="solid"/>
            <a:miter lim="400000"/>
          </a:ln>
        </c:spPr>
        <c:txPr>
          <a:bodyPr rot="0"/>
          <a:lstStyle/>
          <a:p>
            <a:pPr>
              <a:defRPr sz="2200" b="0" i="0" u="none" strike="noStrike">
                <a:solidFill>
                  <a:srgbClr val="000000"/>
                </a:solidFill>
                <a:latin typeface="Helvetica Neue"/>
              </a:defRPr>
            </a:pPr>
            <a:endParaRPr lang="en-US"/>
          </a:p>
        </c:txPr>
        <c:crossAx val="2094734553"/>
        <c:crosses val="autoZero"/>
        <c:crossBetween val="between"/>
        <c:majorUnit val="5"/>
        <c:minorUnit val="2.5"/>
      </c:valAx>
      <c:valAx>
        <c:axId val="2094734553"/>
        <c:scaling>
          <c:orientation val="minMax"/>
          <c:max val="20"/>
        </c:scaling>
        <c:delete val="0"/>
        <c:axPos val="l"/>
        <c:majorGridlines>
          <c:spPr>
            <a:ln w="12700" cap="flat">
              <a:solidFill>
                <a:srgbClr val="B8B8B8"/>
              </a:solidFill>
              <a:prstDash val="solid"/>
              <a:miter lim="400000"/>
            </a:ln>
          </c:spPr>
        </c:majorGridlines>
        <c:title>
          <c:tx>
            <c:rich>
              <a:bodyPr rot="-5400000"/>
              <a:lstStyle/>
              <a:p>
                <a:pPr>
                  <a:defRPr sz="2200" b="0" i="0" u="none" strike="noStrike">
                    <a:solidFill>
                      <a:srgbClr val="000000"/>
                    </a:solidFill>
                    <a:latin typeface="Helvetica Neue"/>
                  </a:defRPr>
                </a:pPr>
                <a:r>
                  <a:rPr lang="en-US" sz="2200" b="0" i="0" u="none" strike="noStrike">
                    <a:solidFill>
                      <a:srgbClr val="000000"/>
                    </a:solidFill>
                    <a:latin typeface="Helvetica Neue"/>
                  </a:rPr>
                  <a:t>doc Y</a:t>
                </a:r>
              </a:p>
            </c:rich>
          </c:tx>
          <c:overlay val="1"/>
        </c:title>
        <c:numFmt formatCode="General" sourceLinked="0"/>
        <c:majorTickMark val="none"/>
        <c:minorTickMark val="none"/>
        <c:tickLblPos val="nextTo"/>
        <c:spPr>
          <a:ln w="12700" cap="flat">
            <a:noFill/>
            <a:prstDash val="solid"/>
            <a:miter lim="400000"/>
          </a:ln>
        </c:spPr>
        <c:txPr>
          <a:bodyPr rot="0"/>
          <a:lstStyle/>
          <a:p>
            <a:pPr>
              <a:defRPr sz="2200" b="0" i="0" u="none" strike="noStrike">
                <a:solidFill>
                  <a:srgbClr val="000000"/>
                </a:solidFill>
                <a:latin typeface="Helvetica Neue"/>
              </a:defRPr>
            </a:pPr>
            <a:endParaRPr lang="en-US"/>
          </a:p>
        </c:txPr>
        <c:crossAx val="2094734552"/>
        <c:crosses val="autoZero"/>
        <c:crossBetween val="between"/>
        <c:majorUnit val="5"/>
        <c:minorUnit val="2.5"/>
      </c:valAx>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autoTitleDeleted val="1"/>
    <c:plotArea>
      <c:layout>
        <c:manualLayout>
          <c:layoutTarget val="inner"/>
          <c:xMode val="edge"/>
          <c:yMode val="edge"/>
          <c:x val="0.19472700000000001"/>
          <c:y val="4.9736200000000001E-2"/>
          <c:w val="0.792543"/>
          <c:h val="0.79209399999999996"/>
        </c:manualLayout>
      </c:layout>
      <c:scatterChart>
        <c:scatterStyle val="lineMarker"/>
        <c:varyColors val="0"/>
        <c:ser>
          <c:idx val="0"/>
          <c:order val="0"/>
          <c:tx>
            <c:strRef>
              <c:f>Sheet1!$B$1</c:f>
              <c:strCache>
                <c:ptCount val="1"/>
                <c:pt idx="0">
                  <c:v>Untitled 1</c:v>
                </c:pt>
              </c:strCache>
            </c:strRef>
          </c:tx>
          <c:spPr>
            <a:ln w="12700" cap="flat">
              <a:noFill/>
              <a:prstDash val="solid"/>
              <a:miter lim="400000"/>
            </a:ln>
            <a:effectLst/>
          </c:spPr>
          <c:marker>
            <c:symbol val="circle"/>
            <c:size val="8"/>
            <c:spPr>
              <a:solidFill>
                <a:srgbClr val="FFFFFF"/>
              </a:solidFill>
              <a:ln w="25400" cap="flat">
                <a:solidFill>
                  <a:schemeClr val="accent6">
                    <a:satOff val="-15808"/>
                    <a:lumOff val="-17557"/>
                  </a:schemeClr>
                </a:solidFill>
                <a:prstDash val="solid"/>
                <a:miter lim="400000"/>
              </a:ln>
              <a:effectLst/>
            </c:spPr>
          </c:marker>
          <c:xVal>
            <c:numRef>
              <c:f>Sheet1!$B$2:$B$4</c:f>
              <c:numCache>
                <c:formatCode>General</c:formatCode>
                <c:ptCount val="3"/>
                <c:pt idx="0">
                  <c:v>0.45</c:v>
                </c:pt>
                <c:pt idx="1">
                  <c:v>0.55000000000000004</c:v>
                </c:pt>
                <c:pt idx="2">
                  <c:v>0.81</c:v>
                </c:pt>
              </c:numCache>
            </c:numRef>
          </c:xVal>
          <c:yVal>
            <c:numRef>
              <c:f>Sheet1!$C$2:$C$4</c:f>
              <c:numCache>
                <c:formatCode>General</c:formatCode>
                <c:ptCount val="3"/>
                <c:pt idx="0">
                  <c:v>0.89</c:v>
                </c:pt>
                <c:pt idx="1">
                  <c:v>0.83</c:v>
                </c:pt>
                <c:pt idx="2">
                  <c:v>0.57999999999999996</c:v>
                </c:pt>
              </c:numCache>
            </c:numRef>
          </c:yVal>
          <c:smooth val="0"/>
          <c:extLst>
            <c:ext xmlns:c16="http://schemas.microsoft.com/office/drawing/2014/chart" uri="{C3380CC4-5D6E-409C-BE32-E72D297353CC}">
              <c16:uniqueId val="{00000000-F1CF-4642-8801-F8FEF30270F7}"/>
            </c:ext>
          </c:extLst>
        </c:ser>
        <c:dLbls>
          <c:showLegendKey val="0"/>
          <c:showVal val="0"/>
          <c:showCatName val="0"/>
          <c:showSerName val="0"/>
          <c:showPercent val="0"/>
          <c:showBubbleSize val="0"/>
        </c:dLbls>
        <c:axId val="2094734552"/>
        <c:axId val="2094734553"/>
      </c:scatterChart>
      <c:valAx>
        <c:axId val="2094734552"/>
        <c:scaling>
          <c:orientation val="minMax"/>
          <c:max val="1"/>
        </c:scaling>
        <c:delete val="0"/>
        <c:axPos val="b"/>
        <c:title>
          <c:tx>
            <c:rich>
              <a:bodyPr rot="0"/>
              <a:lstStyle/>
              <a:p>
                <a:pPr>
                  <a:defRPr sz="2200" b="0" i="0" u="none" strike="noStrike">
                    <a:solidFill>
                      <a:srgbClr val="000000"/>
                    </a:solidFill>
                    <a:latin typeface="Helvetica Neue"/>
                  </a:defRPr>
                </a:pPr>
                <a:r>
                  <a:rPr lang="en-US" sz="2200" b="0" i="0" u="none" strike="noStrike">
                    <a:solidFill>
                      <a:srgbClr val="000000"/>
                    </a:solidFill>
                    <a:latin typeface="Helvetica Neue"/>
                  </a:rPr>
                  <a:t>doc X</a:t>
                </a:r>
              </a:p>
            </c:rich>
          </c:tx>
          <c:overlay val="1"/>
        </c:title>
        <c:numFmt formatCode="General" sourceLinked="0"/>
        <c:majorTickMark val="none"/>
        <c:minorTickMark val="none"/>
        <c:tickLblPos val="nextTo"/>
        <c:spPr>
          <a:ln w="12700" cap="flat">
            <a:solidFill>
              <a:srgbClr val="000000"/>
            </a:solidFill>
            <a:prstDash val="solid"/>
            <a:miter lim="400000"/>
          </a:ln>
        </c:spPr>
        <c:txPr>
          <a:bodyPr rot="0"/>
          <a:lstStyle/>
          <a:p>
            <a:pPr>
              <a:defRPr sz="2200" b="0" i="0" u="none" strike="noStrike">
                <a:solidFill>
                  <a:srgbClr val="000000"/>
                </a:solidFill>
                <a:latin typeface="Helvetica Neue"/>
              </a:defRPr>
            </a:pPr>
            <a:endParaRPr lang="en-US"/>
          </a:p>
        </c:txPr>
        <c:crossAx val="2094734553"/>
        <c:crosses val="autoZero"/>
        <c:crossBetween val="between"/>
        <c:majorUnit val="0.25"/>
        <c:minorUnit val="0.125"/>
      </c:valAx>
      <c:valAx>
        <c:axId val="2094734553"/>
        <c:scaling>
          <c:orientation val="minMax"/>
          <c:max val="1"/>
        </c:scaling>
        <c:delete val="0"/>
        <c:axPos val="l"/>
        <c:majorGridlines>
          <c:spPr>
            <a:ln w="12700" cap="flat">
              <a:solidFill>
                <a:srgbClr val="B8B8B8"/>
              </a:solidFill>
              <a:prstDash val="solid"/>
              <a:miter lim="400000"/>
            </a:ln>
          </c:spPr>
        </c:majorGridlines>
        <c:numFmt formatCode="General" sourceLinked="0"/>
        <c:majorTickMark val="none"/>
        <c:minorTickMark val="none"/>
        <c:tickLblPos val="nextTo"/>
        <c:spPr>
          <a:ln w="12700" cap="flat">
            <a:noFill/>
            <a:prstDash val="solid"/>
            <a:miter lim="400000"/>
          </a:ln>
        </c:spPr>
        <c:txPr>
          <a:bodyPr rot="0"/>
          <a:lstStyle/>
          <a:p>
            <a:pPr>
              <a:defRPr sz="2200" b="0" i="0" u="none" strike="noStrike">
                <a:solidFill>
                  <a:srgbClr val="000000"/>
                </a:solidFill>
                <a:latin typeface="Helvetica Neue"/>
              </a:defRPr>
            </a:pPr>
            <a:endParaRPr lang="en-US"/>
          </a:p>
        </c:txPr>
        <c:crossAx val="2094734552"/>
        <c:crosses val="autoZero"/>
        <c:crossBetween val="between"/>
        <c:majorUnit val="0.25"/>
        <c:minorUnit val="0.125"/>
      </c:valAx>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autoTitleDeleted val="1"/>
    <c:plotArea>
      <c:layout>
        <c:manualLayout>
          <c:layoutTarget val="inner"/>
          <c:xMode val="edge"/>
          <c:yMode val="edge"/>
          <c:x val="0.19472700000000001"/>
          <c:y val="4.9736200000000001E-2"/>
          <c:w val="0.792543"/>
          <c:h val="0.79209399999999996"/>
        </c:manualLayout>
      </c:layout>
      <c:scatterChart>
        <c:scatterStyle val="lineMarker"/>
        <c:varyColors val="0"/>
        <c:ser>
          <c:idx val="0"/>
          <c:order val="0"/>
          <c:tx>
            <c:strRef>
              <c:f>Sheet1!$B$1</c:f>
              <c:strCache>
                <c:ptCount val="1"/>
                <c:pt idx="0">
                  <c:v>Untitled 1</c:v>
                </c:pt>
              </c:strCache>
            </c:strRef>
          </c:tx>
          <c:spPr>
            <a:ln w="12700" cap="flat">
              <a:noFill/>
              <a:prstDash val="solid"/>
              <a:miter lim="400000"/>
            </a:ln>
            <a:effectLst/>
          </c:spPr>
          <c:marker>
            <c:symbol val="circle"/>
            <c:size val="8"/>
            <c:spPr>
              <a:solidFill>
                <a:srgbClr val="FFFFFF"/>
              </a:solidFill>
              <a:ln w="25400" cap="flat">
                <a:solidFill>
                  <a:schemeClr val="accent6">
                    <a:satOff val="-15808"/>
                    <a:lumOff val="-17557"/>
                  </a:schemeClr>
                </a:solidFill>
                <a:prstDash val="solid"/>
                <a:miter lim="400000"/>
              </a:ln>
              <a:effectLst/>
            </c:spPr>
          </c:marker>
          <c:xVal>
            <c:numRef>
              <c:f>Sheet1!$B$2:$B$4</c:f>
              <c:numCache>
                <c:formatCode>General</c:formatCode>
                <c:ptCount val="3"/>
                <c:pt idx="0">
                  <c:v>0.45</c:v>
                </c:pt>
                <c:pt idx="1">
                  <c:v>0.55000000000000004</c:v>
                </c:pt>
                <c:pt idx="2">
                  <c:v>0.81</c:v>
                </c:pt>
              </c:numCache>
            </c:numRef>
          </c:xVal>
          <c:yVal>
            <c:numRef>
              <c:f>Sheet1!$C$2:$C$4</c:f>
              <c:numCache>
                <c:formatCode>General</c:formatCode>
                <c:ptCount val="3"/>
                <c:pt idx="0">
                  <c:v>0.89</c:v>
                </c:pt>
                <c:pt idx="1">
                  <c:v>0.83</c:v>
                </c:pt>
                <c:pt idx="2">
                  <c:v>0.57999999999999996</c:v>
                </c:pt>
              </c:numCache>
            </c:numRef>
          </c:yVal>
          <c:smooth val="0"/>
          <c:extLst>
            <c:ext xmlns:c16="http://schemas.microsoft.com/office/drawing/2014/chart" uri="{C3380CC4-5D6E-409C-BE32-E72D297353CC}">
              <c16:uniqueId val="{00000000-DF78-8A47-8E65-416F886642B8}"/>
            </c:ext>
          </c:extLst>
        </c:ser>
        <c:dLbls>
          <c:showLegendKey val="0"/>
          <c:showVal val="0"/>
          <c:showCatName val="0"/>
          <c:showSerName val="0"/>
          <c:showPercent val="0"/>
          <c:showBubbleSize val="0"/>
        </c:dLbls>
        <c:axId val="2094734552"/>
        <c:axId val="2094734553"/>
      </c:scatterChart>
      <c:valAx>
        <c:axId val="2094734552"/>
        <c:scaling>
          <c:orientation val="minMax"/>
          <c:max val="1"/>
        </c:scaling>
        <c:delete val="0"/>
        <c:axPos val="b"/>
        <c:title>
          <c:tx>
            <c:rich>
              <a:bodyPr rot="0"/>
              <a:lstStyle/>
              <a:p>
                <a:pPr>
                  <a:defRPr sz="2200" b="0" i="0" u="none" strike="noStrike">
                    <a:solidFill>
                      <a:srgbClr val="000000"/>
                    </a:solidFill>
                    <a:latin typeface="Helvetica Neue"/>
                  </a:defRPr>
                </a:pPr>
                <a:r>
                  <a:rPr lang="en-US" sz="2200" b="0" i="0" u="none" strike="noStrike">
                    <a:solidFill>
                      <a:srgbClr val="000000"/>
                    </a:solidFill>
                    <a:latin typeface="Helvetica Neue"/>
                  </a:rPr>
                  <a:t>doc X</a:t>
                </a:r>
              </a:p>
            </c:rich>
          </c:tx>
          <c:overlay val="1"/>
        </c:title>
        <c:numFmt formatCode="General" sourceLinked="0"/>
        <c:majorTickMark val="none"/>
        <c:minorTickMark val="none"/>
        <c:tickLblPos val="nextTo"/>
        <c:spPr>
          <a:ln w="12700" cap="flat">
            <a:solidFill>
              <a:srgbClr val="000000"/>
            </a:solidFill>
            <a:prstDash val="solid"/>
            <a:miter lim="400000"/>
          </a:ln>
        </c:spPr>
        <c:txPr>
          <a:bodyPr rot="0"/>
          <a:lstStyle/>
          <a:p>
            <a:pPr>
              <a:defRPr sz="2200" b="0" i="0" u="none" strike="noStrike">
                <a:solidFill>
                  <a:srgbClr val="000000"/>
                </a:solidFill>
                <a:latin typeface="Helvetica Neue"/>
              </a:defRPr>
            </a:pPr>
            <a:endParaRPr lang="en-US"/>
          </a:p>
        </c:txPr>
        <c:crossAx val="2094734553"/>
        <c:crosses val="autoZero"/>
        <c:crossBetween val="between"/>
        <c:majorUnit val="0.25"/>
        <c:minorUnit val="0.125"/>
      </c:valAx>
      <c:valAx>
        <c:axId val="2094734553"/>
        <c:scaling>
          <c:orientation val="minMax"/>
          <c:max val="1"/>
        </c:scaling>
        <c:delete val="0"/>
        <c:axPos val="l"/>
        <c:majorGridlines>
          <c:spPr>
            <a:ln w="12700" cap="flat">
              <a:solidFill>
                <a:srgbClr val="B8B8B8"/>
              </a:solidFill>
              <a:prstDash val="solid"/>
              <a:miter lim="400000"/>
            </a:ln>
          </c:spPr>
        </c:majorGridlines>
        <c:numFmt formatCode="General" sourceLinked="0"/>
        <c:majorTickMark val="none"/>
        <c:minorTickMark val="none"/>
        <c:tickLblPos val="nextTo"/>
        <c:spPr>
          <a:ln w="12700" cap="flat">
            <a:noFill/>
            <a:prstDash val="solid"/>
            <a:miter lim="400000"/>
          </a:ln>
        </c:spPr>
        <c:txPr>
          <a:bodyPr rot="0"/>
          <a:lstStyle/>
          <a:p>
            <a:pPr>
              <a:defRPr sz="2200" b="0" i="0" u="none" strike="noStrike">
                <a:solidFill>
                  <a:srgbClr val="000000"/>
                </a:solidFill>
                <a:latin typeface="Helvetica Neue"/>
              </a:defRPr>
            </a:pPr>
            <a:endParaRPr lang="en-US"/>
          </a:p>
        </c:txPr>
        <c:crossAx val="2094734552"/>
        <c:crosses val="autoZero"/>
        <c:crossBetween val="between"/>
        <c:majorUnit val="0.25"/>
        <c:minorUnit val="0.125"/>
      </c:valAx>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034951F-DAD1-444E-84D2-7851B11CEA24}"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6CC78CD5-6866-46C4-BADD-2F7D5C5B03F0}">
      <dgm:prSet/>
      <dgm:spPr/>
      <dgm:t>
        <a:bodyPr/>
        <a:lstStyle/>
        <a:p>
          <a:r>
            <a:rPr lang="en-US"/>
            <a:t>Popular embedding method</a:t>
          </a:r>
        </a:p>
      </dgm:t>
    </dgm:pt>
    <dgm:pt modelId="{174187D8-CAB1-4A0D-A889-56FBADFB7BDE}" type="parTrans" cxnId="{BB8A2981-C66B-48C8-B5CC-CE7D23AC27D5}">
      <dgm:prSet/>
      <dgm:spPr/>
      <dgm:t>
        <a:bodyPr/>
        <a:lstStyle/>
        <a:p>
          <a:endParaRPr lang="en-US"/>
        </a:p>
      </dgm:t>
    </dgm:pt>
    <dgm:pt modelId="{53B7396A-9830-4426-B544-F25A7FB2D6A4}" type="sibTrans" cxnId="{BB8A2981-C66B-48C8-B5CC-CE7D23AC27D5}">
      <dgm:prSet/>
      <dgm:spPr/>
      <dgm:t>
        <a:bodyPr/>
        <a:lstStyle/>
        <a:p>
          <a:endParaRPr lang="en-US"/>
        </a:p>
      </dgm:t>
    </dgm:pt>
    <dgm:pt modelId="{7E9CAACF-6365-4339-96C8-ECB35EB7955E}">
      <dgm:prSet/>
      <dgm:spPr/>
      <dgm:t>
        <a:bodyPr/>
        <a:lstStyle/>
        <a:p>
          <a:r>
            <a:rPr lang="en-US"/>
            <a:t>Very fast to train</a:t>
          </a:r>
        </a:p>
      </dgm:t>
    </dgm:pt>
    <dgm:pt modelId="{18928B02-B6A8-4135-B115-931E025882F6}" type="parTrans" cxnId="{E3E72D98-471F-47F6-A292-37495DCC7E9D}">
      <dgm:prSet/>
      <dgm:spPr/>
      <dgm:t>
        <a:bodyPr/>
        <a:lstStyle/>
        <a:p>
          <a:endParaRPr lang="en-US"/>
        </a:p>
      </dgm:t>
    </dgm:pt>
    <dgm:pt modelId="{525D5540-8A51-4069-98CC-B45B38DF999E}" type="sibTrans" cxnId="{E3E72D98-471F-47F6-A292-37495DCC7E9D}">
      <dgm:prSet/>
      <dgm:spPr/>
      <dgm:t>
        <a:bodyPr/>
        <a:lstStyle/>
        <a:p>
          <a:endParaRPr lang="en-US"/>
        </a:p>
      </dgm:t>
    </dgm:pt>
    <dgm:pt modelId="{91694566-520E-42A7-A1E3-8FD0A018443C}">
      <dgm:prSet/>
      <dgm:spPr/>
      <dgm:t>
        <a:bodyPr/>
        <a:lstStyle/>
        <a:p>
          <a:r>
            <a:rPr lang="en-US"/>
            <a:t>Code available on the web</a:t>
          </a:r>
        </a:p>
      </dgm:t>
    </dgm:pt>
    <dgm:pt modelId="{A8D6103B-445C-4A3B-8A04-837980248932}" type="parTrans" cxnId="{E37A2F78-2A6C-44D6-8DDB-9DCD9DC5DDC2}">
      <dgm:prSet/>
      <dgm:spPr/>
      <dgm:t>
        <a:bodyPr/>
        <a:lstStyle/>
        <a:p>
          <a:endParaRPr lang="en-US"/>
        </a:p>
      </dgm:t>
    </dgm:pt>
    <dgm:pt modelId="{AE489850-6D61-4B26-B138-DBA2AC82A409}" type="sibTrans" cxnId="{E37A2F78-2A6C-44D6-8DDB-9DCD9DC5DDC2}">
      <dgm:prSet/>
      <dgm:spPr/>
      <dgm:t>
        <a:bodyPr/>
        <a:lstStyle/>
        <a:p>
          <a:endParaRPr lang="en-US"/>
        </a:p>
      </dgm:t>
    </dgm:pt>
    <dgm:pt modelId="{E39B050C-084E-42E1-97DE-1258CF869733}">
      <dgm:prSet/>
      <dgm:spPr/>
      <dgm:t>
        <a:bodyPr/>
        <a:lstStyle/>
        <a:p>
          <a:r>
            <a:rPr lang="en-US"/>
            <a:t>Idea: </a:t>
          </a:r>
          <a:r>
            <a:rPr lang="en-US" b="1"/>
            <a:t>predict</a:t>
          </a:r>
          <a:r>
            <a:rPr lang="en-US"/>
            <a:t> rather than </a:t>
          </a:r>
          <a:r>
            <a:rPr lang="en-US" b="1"/>
            <a:t>count </a:t>
          </a:r>
          <a:endParaRPr lang="en-US"/>
        </a:p>
      </dgm:t>
    </dgm:pt>
    <dgm:pt modelId="{58488870-07C4-4963-9FD0-F4B93D69567C}" type="parTrans" cxnId="{27ACEEA8-CDC8-4202-B14A-EC4A01553CD1}">
      <dgm:prSet/>
      <dgm:spPr/>
      <dgm:t>
        <a:bodyPr/>
        <a:lstStyle/>
        <a:p>
          <a:endParaRPr lang="en-US"/>
        </a:p>
      </dgm:t>
    </dgm:pt>
    <dgm:pt modelId="{6073587C-003A-4E6E-9027-FCBE20549E62}" type="sibTrans" cxnId="{27ACEEA8-CDC8-4202-B14A-EC4A01553CD1}">
      <dgm:prSet/>
      <dgm:spPr/>
      <dgm:t>
        <a:bodyPr/>
        <a:lstStyle/>
        <a:p>
          <a:endParaRPr lang="en-US"/>
        </a:p>
      </dgm:t>
    </dgm:pt>
    <dgm:pt modelId="{51B313CC-D9D7-1742-A224-A62C4946929A}" type="pres">
      <dgm:prSet presAssocID="{A034951F-DAD1-444E-84D2-7851B11CEA24}" presName="linear" presStyleCnt="0">
        <dgm:presLayoutVars>
          <dgm:animLvl val="lvl"/>
          <dgm:resizeHandles val="exact"/>
        </dgm:presLayoutVars>
      </dgm:prSet>
      <dgm:spPr/>
    </dgm:pt>
    <dgm:pt modelId="{F5A22390-74BE-F841-91C1-2EFF3DB2F3D3}" type="pres">
      <dgm:prSet presAssocID="{6CC78CD5-6866-46C4-BADD-2F7D5C5B03F0}" presName="parentText" presStyleLbl="node1" presStyleIdx="0" presStyleCnt="4">
        <dgm:presLayoutVars>
          <dgm:chMax val="0"/>
          <dgm:bulletEnabled val="1"/>
        </dgm:presLayoutVars>
      </dgm:prSet>
      <dgm:spPr/>
    </dgm:pt>
    <dgm:pt modelId="{C7E162C2-C9FD-1149-991E-C22662D2AC6F}" type="pres">
      <dgm:prSet presAssocID="{53B7396A-9830-4426-B544-F25A7FB2D6A4}" presName="spacer" presStyleCnt="0"/>
      <dgm:spPr/>
    </dgm:pt>
    <dgm:pt modelId="{54DDECA6-76BB-BB48-91E4-42217E200B0A}" type="pres">
      <dgm:prSet presAssocID="{7E9CAACF-6365-4339-96C8-ECB35EB7955E}" presName="parentText" presStyleLbl="node1" presStyleIdx="1" presStyleCnt="4">
        <dgm:presLayoutVars>
          <dgm:chMax val="0"/>
          <dgm:bulletEnabled val="1"/>
        </dgm:presLayoutVars>
      </dgm:prSet>
      <dgm:spPr/>
    </dgm:pt>
    <dgm:pt modelId="{2649F7DF-01D6-1549-A69A-671B409E2217}" type="pres">
      <dgm:prSet presAssocID="{525D5540-8A51-4069-98CC-B45B38DF999E}" presName="spacer" presStyleCnt="0"/>
      <dgm:spPr/>
    </dgm:pt>
    <dgm:pt modelId="{29C068B4-5A28-6547-830C-D71BD5E841F9}" type="pres">
      <dgm:prSet presAssocID="{91694566-520E-42A7-A1E3-8FD0A018443C}" presName="parentText" presStyleLbl="node1" presStyleIdx="2" presStyleCnt="4">
        <dgm:presLayoutVars>
          <dgm:chMax val="0"/>
          <dgm:bulletEnabled val="1"/>
        </dgm:presLayoutVars>
      </dgm:prSet>
      <dgm:spPr/>
    </dgm:pt>
    <dgm:pt modelId="{DC27B58B-2881-374A-9C74-F2C8C1B7803F}" type="pres">
      <dgm:prSet presAssocID="{AE489850-6D61-4B26-B138-DBA2AC82A409}" presName="spacer" presStyleCnt="0"/>
      <dgm:spPr/>
    </dgm:pt>
    <dgm:pt modelId="{69EB678B-82D2-8345-84AF-12839E7857E8}" type="pres">
      <dgm:prSet presAssocID="{E39B050C-084E-42E1-97DE-1258CF869733}" presName="parentText" presStyleLbl="node1" presStyleIdx="3" presStyleCnt="4">
        <dgm:presLayoutVars>
          <dgm:chMax val="0"/>
          <dgm:bulletEnabled val="1"/>
        </dgm:presLayoutVars>
      </dgm:prSet>
      <dgm:spPr/>
    </dgm:pt>
  </dgm:ptLst>
  <dgm:cxnLst>
    <dgm:cxn modelId="{1DB4C216-F155-A34B-9624-8D79BC601185}" type="presOf" srcId="{E39B050C-084E-42E1-97DE-1258CF869733}" destId="{69EB678B-82D2-8345-84AF-12839E7857E8}" srcOrd="0" destOrd="0" presId="urn:microsoft.com/office/officeart/2005/8/layout/vList2"/>
    <dgm:cxn modelId="{E37A2F78-2A6C-44D6-8DDB-9DCD9DC5DDC2}" srcId="{A034951F-DAD1-444E-84D2-7851B11CEA24}" destId="{91694566-520E-42A7-A1E3-8FD0A018443C}" srcOrd="2" destOrd="0" parTransId="{A8D6103B-445C-4A3B-8A04-837980248932}" sibTransId="{AE489850-6D61-4B26-B138-DBA2AC82A409}"/>
    <dgm:cxn modelId="{BB8A2981-C66B-48C8-B5CC-CE7D23AC27D5}" srcId="{A034951F-DAD1-444E-84D2-7851B11CEA24}" destId="{6CC78CD5-6866-46C4-BADD-2F7D5C5B03F0}" srcOrd="0" destOrd="0" parTransId="{174187D8-CAB1-4A0D-A889-56FBADFB7BDE}" sibTransId="{53B7396A-9830-4426-B544-F25A7FB2D6A4}"/>
    <dgm:cxn modelId="{E3E72D98-471F-47F6-A292-37495DCC7E9D}" srcId="{A034951F-DAD1-444E-84D2-7851B11CEA24}" destId="{7E9CAACF-6365-4339-96C8-ECB35EB7955E}" srcOrd="1" destOrd="0" parTransId="{18928B02-B6A8-4135-B115-931E025882F6}" sibTransId="{525D5540-8A51-4069-98CC-B45B38DF999E}"/>
    <dgm:cxn modelId="{897CD099-9C72-4646-9006-D40A11A1E2FF}" type="presOf" srcId="{7E9CAACF-6365-4339-96C8-ECB35EB7955E}" destId="{54DDECA6-76BB-BB48-91E4-42217E200B0A}" srcOrd="0" destOrd="0" presId="urn:microsoft.com/office/officeart/2005/8/layout/vList2"/>
    <dgm:cxn modelId="{27ACEEA8-CDC8-4202-B14A-EC4A01553CD1}" srcId="{A034951F-DAD1-444E-84D2-7851B11CEA24}" destId="{E39B050C-084E-42E1-97DE-1258CF869733}" srcOrd="3" destOrd="0" parTransId="{58488870-07C4-4963-9FD0-F4B93D69567C}" sibTransId="{6073587C-003A-4E6E-9027-FCBE20549E62}"/>
    <dgm:cxn modelId="{E58F2FCD-E5E6-4742-9E43-C719AAF75736}" type="presOf" srcId="{91694566-520E-42A7-A1E3-8FD0A018443C}" destId="{29C068B4-5A28-6547-830C-D71BD5E841F9}" srcOrd="0" destOrd="0" presId="urn:microsoft.com/office/officeart/2005/8/layout/vList2"/>
    <dgm:cxn modelId="{B167A4CF-37F2-1941-BA9D-96D2CE337B2F}" type="presOf" srcId="{A034951F-DAD1-444E-84D2-7851B11CEA24}" destId="{51B313CC-D9D7-1742-A224-A62C4946929A}" srcOrd="0" destOrd="0" presId="urn:microsoft.com/office/officeart/2005/8/layout/vList2"/>
    <dgm:cxn modelId="{E363E3E7-A9CC-0C4E-8911-5CB20B5F007B}" type="presOf" srcId="{6CC78CD5-6866-46C4-BADD-2F7D5C5B03F0}" destId="{F5A22390-74BE-F841-91C1-2EFF3DB2F3D3}" srcOrd="0" destOrd="0" presId="urn:microsoft.com/office/officeart/2005/8/layout/vList2"/>
    <dgm:cxn modelId="{9F093A6E-36A0-1542-94E9-CC906B953E1F}" type="presParOf" srcId="{51B313CC-D9D7-1742-A224-A62C4946929A}" destId="{F5A22390-74BE-F841-91C1-2EFF3DB2F3D3}" srcOrd="0" destOrd="0" presId="urn:microsoft.com/office/officeart/2005/8/layout/vList2"/>
    <dgm:cxn modelId="{2F434592-0612-CF47-926A-6F00A3A4A3BC}" type="presParOf" srcId="{51B313CC-D9D7-1742-A224-A62C4946929A}" destId="{C7E162C2-C9FD-1149-991E-C22662D2AC6F}" srcOrd="1" destOrd="0" presId="urn:microsoft.com/office/officeart/2005/8/layout/vList2"/>
    <dgm:cxn modelId="{515A56DA-03BD-0548-9D4F-5BA568B868BF}" type="presParOf" srcId="{51B313CC-D9D7-1742-A224-A62C4946929A}" destId="{54DDECA6-76BB-BB48-91E4-42217E200B0A}" srcOrd="2" destOrd="0" presId="urn:microsoft.com/office/officeart/2005/8/layout/vList2"/>
    <dgm:cxn modelId="{902F2EFC-2C2E-044E-9326-D7C1CA2727B2}" type="presParOf" srcId="{51B313CC-D9D7-1742-A224-A62C4946929A}" destId="{2649F7DF-01D6-1549-A69A-671B409E2217}" srcOrd="3" destOrd="0" presId="urn:microsoft.com/office/officeart/2005/8/layout/vList2"/>
    <dgm:cxn modelId="{C6FFB9B6-7F52-0F49-A170-29BADD1D545F}" type="presParOf" srcId="{51B313CC-D9D7-1742-A224-A62C4946929A}" destId="{29C068B4-5A28-6547-830C-D71BD5E841F9}" srcOrd="4" destOrd="0" presId="urn:microsoft.com/office/officeart/2005/8/layout/vList2"/>
    <dgm:cxn modelId="{0557C080-C62A-1E46-863F-12A9A7164782}" type="presParOf" srcId="{51B313CC-D9D7-1742-A224-A62C4946929A}" destId="{DC27B58B-2881-374A-9C74-F2C8C1B7803F}" srcOrd="5" destOrd="0" presId="urn:microsoft.com/office/officeart/2005/8/layout/vList2"/>
    <dgm:cxn modelId="{1B649A35-5A6D-7D48-823D-B41722DDD221}" type="presParOf" srcId="{51B313CC-D9D7-1742-A224-A62C4946929A}" destId="{69EB678B-82D2-8345-84AF-12839E7857E8}"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A22390-74BE-F841-91C1-2EFF3DB2F3D3}">
      <dsp:nvSpPr>
        <dsp:cNvPr id="0" name=""/>
        <dsp:cNvSpPr/>
      </dsp:nvSpPr>
      <dsp:spPr>
        <a:xfrm>
          <a:off x="0" y="51639"/>
          <a:ext cx="7543800" cy="84942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US" sz="3300" kern="1200"/>
            <a:t>Popular embedding method</a:t>
          </a:r>
        </a:p>
      </dsp:txBody>
      <dsp:txXfrm>
        <a:off x="41465" y="93104"/>
        <a:ext cx="7460870" cy="766490"/>
      </dsp:txXfrm>
    </dsp:sp>
    <dsp:sp modelId="{54DDECA6-76BB-BB48-91E4-42217E200B0A}">
      <dsp:nvSpPr>
        <dsp:cNvPr id="0" name=""/>
        <dsp:cNvSpPr/>
      </dsp:nvSpPr>
      <dsp:spPr>
        <a:xfrm>
          <a:off x="0" y="996099"/>
          <a:ext cx="7543800" cy="849420"/>
        </a:xfrm>
        <a:prstGeom prst="roundRect">
          <a:avLst/>
        </a:prstGeom>
        <a:solidFill>
          <a:schemeClr val="accent2">
            <a:hueOff val="3122845"/>
            <a:satOff val="-4483"/>
            <a:lumOff val="483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US" sz="3300" kern="1200"/>
            <a:t>Very fast to train</a:t>
          </a:r>
        </a:p>
      </dsp:txBody>
      <dsp:txXfrm>
        <a:off x="41465" y="1037564"/>
        <a:ext cx="7460870" cy="766490"/>
      </dsp:txXfrm>
    </dsp:sp>
    <dsp:sp modelId="{29C068B4-5A28-6547-830C-D71BD5E841F9}">
      <dsp:nvSpPr>
        <dsp:cNvPr id="0" name=""/>
        <dsp:cNvSpPr/>
      </dsp:nvSpPr>
      <dsp:spPr>
        <a:xfrm>
          <a:off x="0" y="1940560"/>
          <a:ext cx="7543800" cy="849420"/>
        </a:xfrm>
        <a:prstGeom prst="roundRect">
          <a:avLst/>
        </a:prstGeom>
        <a:solidFill>
          <a:schemeClr val="accent2">
            <a:hueOff val="6245690"/>
            <a:satOff val="-8966"/>
            <a:lumOff val="967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US" sz="3300" kern="1200"/>
            <a:t>Code available on the web</a:t>
          </a:r>
        </a:p>
      </dsp:txBody>
      <dsp:txXfrm>
        <a:off x="41465" y="1982025"/>
        <a:ext cx="7460870" cy="766490"/>
      </dsp:txXfrm>
    </dsp:sp>
    <dsp:sp modelId="{69EB678B-82D2-8345-84AF-12839E7857E8}">
      <dsp:nvSpPr>
        <dsp:cNvPr id="0" name=""/>
        <dsp:cNvSpPr/>
      </dsp:nvSpPr>
      <dsp:spPr>
        <a:xfrm>
          <a:off x="0" y="2885020"/>
          <a:ext cx="7543800" cy="849420"/>
        </a:xfrm>
        <a:prstGeom prst="roundRect">
          <a:avLst/>
        </a:prstGeom>
        <a:solidFill>
          <a:schemeClr val="accent2">
            <a:hueOff val="9368535"/>
            <a:satOff val="-13449"/>
            <a:lumOff val="1450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US" sz="3300" kern="1200"/>
            <a:t>Idea: </a:t>
          </a:r>
          <a:r>
            <a:rPr lang="en-US" sz="3300" b="1" kern="1200"/>
            <a:t>predict</a:t>
          </a:r>
          <a:r>
            <a:rPr lang="en-US" sz="3300" kern="1200"/>
            <a:t> rather than </a:t>
          </a:r>
          <a:r>
            <a:rPr lang="en-US" sz="3300" b="1" kern="1200"/>
            <a:t>count </a:t>
          </a:r>
          <a:endParaRPr lang="en-US" sz="3300" kern="1200"/>
        </a:p>
      </dsp:txBody>
      <dsp:txXfrm>
        <a:off x="41465" y="2926485"/>
        <a:ext cx="7460870" cy="76649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F14FF81-9744-BF46-AAD0-D1B1FBE96AF5}" type="datetimeFigureOut">
              <a:rPr lang="en-US" smtClean="0"/>
              <a:t>12/7/21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6725AFE-A141-6245-ADDB-0375406D4018}" type="slidenum">
              <a:rPr lang="en-US" smtClean="0"/>
              <a:t>‹#›</a:t>
            </a:fld>
            <a:endParaRPr lang="en-US"/>
          </a:p>
        </p:txBody>
      </p:sp>
    </p:spTree>
    <p:extLst>
      <p:ext uri="{BB962C8B-B14F-4D97-AF65-F5344CB8AC3E}">
        <p14:creationId xmlns:p14="http://schemas.microsoft.com/office/powerpoint/2010/main" val="34992838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We’ll introduce networks with cycles, called </a:t>
            </a:r>
            <a:r>
              <a:rPr lang="en-US" sz="1200" b="1" kern="1200" dirty="0">
                <a:solidFill>
                  <a:schemeClr val="tx1"/>
                </a:solidFill>
                <a:effectLst/>
                <a:latin typeface="+mn-lt"/>
                <a:ea typeface="+mn-ea"/>
                <a:cs typeface="+mn-cs"/>
              </a:rPr>
              <a:t>recurrent neural networks</a:t>
            </a:r>
            <a:r>
              <a:rPr lang="en-US" sz="1200" b="0" kern="1200" dirty="0">
                <a:solidFill>
                  <a:schemeClr val="tx1"/>
                </a:solidFill>
                <a:effectLst/>
                <a:latin typeface="+mn-lt"/>
                <a:ea typeface="+mn-ea"/>
                <a:cs typeface="+mn-cs"/>
              </a:rPr>
              <a:t> Later.</a:t>
            </a:r>
            <a:r>
              <a:rPr lang="en-US" sz="1200" b="1" kern="1200" dirty="0">
                <a:solidFill>
                  <a:schemeClr val="tx1"/>
                </a:solidFill>
                <a:effectLst/>
                <a:latin typeface="+mn-lt"/>
                <a:ea typeface="+mn-ea"/>
                <a:cs typeface="+mn-cs"/>
              </a:rPr>
              <a:t> </a:t>
            </a:r>
            <a:r>
              <a:rPr lang="en-US" sz="1200" b="1"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For historical reasons multilayer networks, especially feedforward networks, are sometimes called </a:t>
            </a:r>
            <a:r>
              <a:rPr lang="en-US" sz="1200" b="0" kern="1200" dirty="0">
                <a:solidFill>
                  <a:schemeClr val="tx1"/>
                </a:solidFill>
                <a:effectLst/>
                <a:latin typeface="+mn-lt"/>
                <a:ea typeface="+mn-ea"/>
                <a:cs typeface="+mn-cs"/>
              </a:rPr>
              <a:t>multi-layer </a:t>
            </a:r>
            <a:r>
              <a:rPr lang="en-US" sz="1200" b="0" kern="1200" dirty="0" err="1">
                <a:solidFill>
                  <a:schemeClr val="tx1"/>
                </a:solidFill>
                <a:effectLst/>
                <a:latin typeface="+mn-lt"/>
                <a:ea typeface="+mn-ea"/>
                <a:cs typeface="+mn-cs"/>
              </a:rPr>
              <a:t>perceptrons</a:t>
            </a:r>
            <a:r>
              <a:rPr lang="en-US" sz="1200" b="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(or </a:t>
            </a:r>
            <a:r>
              <a:rPr lang="en-US" sz="1200" b="0" kern="1200" dirty="0">
                <a:solidFill>
                  <a:schemeClr val="tx1"/>
                </a:solidFill>
                <a:effectLst/>
                <a:latin typeface="+mn-lt"/>
                <a:ea typeface="+mn-ea"/>
                <a:cs typeface="+mn-cs"/>
              </a:rPr>
              <a:t>MLP</a:t>
            </a:r>
            <a:r>
              <a:rPr lang="en-US" sz="1200" kern="1200" dirty="0">
                <a:solidFill>
                  <a:schemeClr val="tx1"/>
                </a:solidFill>
                <a:effectLst/>
                <a:latin typeface="+mn-lt"/>
                <a:ea typeface="+mn-ea"/>
                <a:cs typeface="+mn-cs"/>
              </a:rPr>
              <a:t>s); this is a technical misnomer, since the units in modern multilayer networks aren’t </a:t>
            </a:r>
            <a:r>
              <a:rPr lang="en-US" sz="1200" kern="1200" dirty="0" err="1">
                <a:solidFill>
                  <a:schemeClr val="tx1"/>
                </a:solidFill>
                <a:effectLst/>
                <a:latin typeface="+mn-lt"/>
                <a:ea typeface="+mn-ea"/>
                <a:cs typeface="+mn-cs"/>
              </a:rPr>
              <a:t>perceptrons</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perceptrons</a:t>
            </a:r>
            <a:r>
              <a:rPr lang="en-US" sz="1200" kern="1200" dirty="0">
                <a:solidFill>
                  <a:schemeClr val="tx1"/>
                </a:solidFill>
                <a:effectLst/>
                <a:latin typeface="+mn-lt"/>
                <a:ea typeface="+mn-ea"/>
                <a:cs typeface="+mn-cs"/>
              </a:rPr>
              <a:t> are purely linear, but modern networks are made up of units with non-</a:t>
            </a:r>
            <a:r>
              <a:rPr lang="en-US" sz="1200" kern="1200" dirty="0" err="1">
                <a:solidFill>
                  <a:schemeClr val="tx1"/>
                </a:solidFill>
                <a:effectLst/>
                <a:latin typeface="+mn-lt"/>
                <a:ea typeface="+mn-ea"/>
                <a:cs typeface="+mn-cs"/>
              </a:rPr>
              <a:t>linearities</a:t>
            </a:r>
            <a:r>
              <a:rPr lang="en-US" sz="1200" kern="1200" dirty="0">
                <a:solidFill>
                  <a:schemeClr val="tx1"/>
                </a:solidFill>
                <a:effectLst/>
                <a:latin typeface="+mn-lt"/>
                <a:ea typeface="+mn-ea"/>
                <a:cs typeface="+mn-cs"/>
              </a:rPr>
              <a:t> like </a:t>
            </a:r>
            <a:r>
              <a:rPr lang="en-US" sz="1200" kern="1200" dirty="0" err="1">
                <a:solidFill>
                  <a:schemeClr val="tx1"/>
                </a:solidFill>
                <a:effectLst/>
                <a:latin typeface="+mn-lt"/>
                <a:ea typeface="+mn-ea"/>
                <a:cs typeface="+mn-cs"/>
              </a:rPr>
              <a:t>sigmoids</a:t>
            </a:r>
            <a:r>
              <a:rPr lang="en-US" sz="1200" kern="1200" dirty="0">
                <a:solidFill>
                  <a:schemeClr val="tx1"/>
                </a:solidFill>
                <a:effectLst/>
                <a:latin typeface="+mn-lt"/>
                <a:ea typeface="+mn-ea"/>
                <a:cs typeface="+mn-cs"/>
              </a:rPr>
              <a:t>), but at some point the name stuck. </a:t>
            </a:r>
            <a:endParaRPr lang="en-US" dirty="0"/>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core of the neural network is the </a:t>
            </a:r>
            <a:r>
              <a:rPr lang="en-US" sz="1200" b="0" kern="1200" dirty="0">
                <a:solidFill>
                  <a:schemeClr val="tx1"/>
                </a:solidFill>
                <a:effectLst/>
                <a:latin typeface="+mn-lt"/>
                <a:ea typeface="+mn-ea"/>
                <a:cs typeface="+mn-cs"/>
              </a:rPr>
              <a:t>hidden layer </a:t>
            </a:r>
            <a:r>
              <a:rPr lang="en-US" sz="1200" kern="1200" dirty="0">
                <a:solidFill>
                  <a:schemeClr val="tx1"/>
                </a:solidFill>
                <a:effectLst/>
                <a:latin typeface="+mn-lt"/>
                <a:ea typeface="+mn-ea"/>
                <a:cs typeface="+mn-cs"/>
              </a:rPr>
              <a:t>formed of </a:t>
            </a:r>
            <a:r>
              <a:rPr lang="en-US" sz="1200" b="1" kern="1200" dirty="0">
                <a:solidFill>
                  <a:schemeClr val="tx1"/>
                </a:solidFill>
                <a:effectLst/>
                <a:latin typeface="+mn-lt"/>
                <a:ea typeface="+mn-ea"/>
                <a:cs typeface="+mn-cs"/>
              </a:rPr>
              <a:t>hidden units</a:t>
            </a:r>
            <a:r>
              <a:rPr lang="en-US" sz="1200" kern="1200" dirty="0">
                <a:solidFill>
                  <a:schemeClr val="tx1"/>
                </a:solidFill>
                <a:effectLst/>
                <a:latin typeface="+mn-lt"/>
                <a:ea typeface="+mn-ea"/>
                <a:cs typeface="+mn-cs"/>
              </a:rPr>
              <a:t>, each of which is a neural unit, taking a weighted sum of its inputs and then applying a non-linearity. In the standard architecture, each layer is </a:t>
            </a:r>
            <a:r>
              <a:rPr lang="en-US" sz="1200" b="0" kern="1200" dirty="0">
                <a:solidFill>
                  <a:schemeClr val="tx1"/>
                </a:solidFill>
                <a:effectLst/>
                <a:latin typeface="+mn-lt"/>
                <a:ea typeface="+mn-ea"/>
                <a:cs typeface="+mn-cs"/>
              </a:rPr>
              <a:t>fully-connected</a:t>
            </a:r>
            <a:r>
              <a:rPr lang="en-US" sz="1200" kern="1200" dirty="0">
                <a:solidFill>
                  <a:schemeClr val="tx1"/>
                </a:solidFill>
                <a:effectLst/>
                <a:latin typeface="+mn-lt"/>
                <a:ea typeface="+mn-ea"/>
                <a:cs typeface="+mn-cs"/>
              </a:rPr>
              <a:t>, meaning that each unit in each layer takes as input the outputs from all the units in the previous layer, and there is a link between every pair of units from two adjacent layers. Thus each hidden unit sums over all the input units.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3</a:t>
            </a:fld>
            <a:endParaRPr lang="en-US"/>
          </a:p>
        </p:txBody>
      </p:sp>
    </p:spTree>
    <p:extLst>
      <p:ext uri="{BB962C8B-B14F-4D97-AF65-F5344CB8AC3E}">
        <p14:creationId xmlns:p14="http://schemas.microsoft.com/office/powerpoint/2010/main" val="6348244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can now represent this as a graph, with nodes for each operation, and directed edges showing the outputs from each operation as the inputs to the next,</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The simplest use of computation graphs is to compute the value of the function with some given inputs. For inputs </a:t>
            </a:r>
            <a:r>
              <a:rPr lang="en-US" sz="1200" i="1" kern="1200" dirty="0">
                <a:solidFill>
                  <a:schemeClr val="tx1"/>
                </a:solidFill>
                <a:effectLst/>
                <a:latin typeface="+mn-lt"/>
                <a:ea typeface="+mn-ea"/>
                <a:cs typeface="+mn-cs"/>
              </a:rPr>
              <a:t>a </a:t>
            </a:r>
            <a:r>
              <a:rPr lang="en-US" sz="1200" kern="1200" dirty="0">
                <a:solidFill>
                  <a:schemeClr val="tx1"/>
                </a:solidFill>
                <a:effectLst/>
                <a:latin typeface="+mn-lt"/>
                <a:ea typeface="+mn-ea"/>
                <a:cs typeface="+mn-cs"/>
              </a:rPr>
              <a:t>= 3, </a:t>
            </a:r>
            <a:r>
              <a:rPr lang="en-US" sz="1200" i="1" kern="1200" dirty="0">
                <a:solidFill>
                  <a:schemeClr val="tx1"/>
                </a:solidFill>
                <a:effectLst/>
                <a:latin typeface="+mn-lt"/>
                <a:ea typeface="+mn-ea"/>
                <a:cs typeface="+mn-cs"/>
              </a:rPr>
              <a:t>b </a:t>
            </a:r>
            <a:r>
              <a:rPr lang="en-US" sz="1200" kern="1200" dirty="0">
                <a:solidFill>
                  <a:schemeClr val="tx1"/>
                </a:solidFill>
                <a:effectLst/>
                <a:latin typeface="+mn-lt"/>
                <a:ea typeface="+mn-ea"/>
                <a:cs typeface="+mn-cs"/>
              </a:rPr>
              <a:t>= 1, </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 −2, and we’ve shown the result of the </a:t>
            </a:r>
            <a:r>
              <a:rPr lang="en-US" sz="1200" b="0" kern="1200" dirty="0">
                <a:solidFill>
                  <a:schemeClr val="tx1"/>
                </a:solidFill>
                <a:effectLst/>
                <a:latin typeface="+mn-lt"/>
                <a:ea typeface="+mn-ea"/>
                <a:cs typeface="+mn-cs"/>
              </a:rPr>
              <a:t>forward pass </a:t>
            </a:r>
            <a:r>
              <a:rPr lang="en-US" sz="1200" kern="1200" dirty="0">
                <a:solidFill>
                  <a:schemeClr val="tx1"/>
                </a:solidFill>
                <a:effectLst/>
                <a:latin typeface="+mn-lt"/>
                <a:ea typeface="+mn-ea"/>
                <a:cs typeface="+mn-cs"/>
              </a:rPr>
              <a:t>to compute the result </a:t>
            </a:r>
            <a:r>
              <a:rPr lang="en-US" sz="1200" i="1" kern="1200" dirty="0">
                <a:solidFill>
                  <a:schemeClr val="tx1"/>
                </a:solidFill>
                <a:effectLst/>
                <a:latin typeface="+mn-lt"/>
                <a:ea typeface="+mn-ea"/>
                <a:cs typeface="+mn-cs"/>
              </a:rPr>
              <a:t>L</a:t>
            </a:r>
            <a:r>
              <a:rPr lang="en-US" sz="1200" kern="1200" dirty="0">
                <a:solidFill>
                  <a:schemeClr val="tx1"/>
                </a:solidFill>
                <a:effectLst/>
                <a:latin typeface="+mn-lt"/>
                <a:ea typeface="+mn-ea"/>
                <a:cs typeface="+mn-cs"/>
              </a:rPr>
              <a:t>(3, 1, −2) = 10. In the forward pass of a computation graph, we apply each operation left to right, passing the outputs of each computation as the input to the next node.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14</a:t>
            </a:fld>
            <a:endParaRPr lang="en-US"/>
          </a:p>
        </p:txBody>
      </p:sp>
    </p:spTree>
    <p:extLst>
      <p:ext uri="{BB962C8B-B14F-4D97-AF65-F5344CB8AC3E}">
        <p14:creationId xmlns:p14="http://schemas.microsoft.com/office/powerpoint/2010/main" val="2982280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importance of the computation graph comes from the </a:t>
            </a:r>
            <a:r>
              <a:rPr lang="en-US" sz="1200" b="0" kern="1200" dirty="0">
                <a:solidFill>
                  <a:schemeClr val="tx1"/>
                </a:solidFill>
                <a:effectLst/>
                <a:latin typeface="+mn-lt"/>
                <a:ea typeface="+mn-ea"/>
                <a:cs typeface="+mn-cs"/>
              </a:rPr>
              <a:t>backward pass</a:t>
            </a:r>
            <a:r>
              <a:rPr lang="en-US" sz="1200" kern="1200" dirty="0">
                <a:solidFill>
                  <a:schemeClr val="tx1"/>
                </a:solidFill>
                <a:effectLst/>
                <a:latin typeface="+mn-lt"/>
                <a:ea typeface="+mn-ea"/>
                <a:cs typeface="+mn-cs"/>
              </a:rPr>
              <a:t>, which is used to compute the derivatives that we’ll need for the weight update. In this example our goal is to compute the derivative of the output function </a:t>
            </a:r>
            <a:r>
              <a:rPr lang="en-US" sz="1200" i="1" kern="1200" dirty="0">
                <a:solidFill>
                  <a:schemeClr val="tx1"/>
                </a:solidFill>
                <a:effectLst/>
                <a:latin typeface="+mn-lt"/>
                <a:ea typeface="+mn-ea"/>
                <a:cs typeface="+mn-cs"/>
              </a:rPr>
              <a:t>L </a:t>
            </a:r>
            <a:r>
              <a:rPr lang="en-US" sz="1200" kern="1200" dirty="0">
                <a:solidFill>
                  <a:schemeClr val="tx1"/>
                </a:solidFill>
                <a:effectLst/>
                <a:latin typeface="+mn-lt"/>
                <a:ea typeface="+mn-ea"/>
                <a:cs typeface="+mn-cs"/>
              </a:rPr>
              <a:t>with respect to each of the input variables, i.e., </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L</a:t>
            </a:r>
            <a:r>
              <a:rPr lang="en-US" sz="1200" i="0"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a </a:t>
            </a:r>
            <a:br>
              <a:rPr lang="en-US" sz="1200" i="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L</a:t>
            </a:r>
            <a:r>
              <a:rPr lang="en-US" sz="1200" i="0"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b </a:t>
            </a:r>
            <a:r>
              <a:rPr lang="en-US" sz="1200" kern="1200" dirty="0">
                <a:solidFill>
                  <a:schemeClr val="tx1"/>
                </a:solidFill>
                <a:effectLst/>
                <a:latin typeface="+mn-lt"/>
                <a:ea typeface="+mn-ea"/>
                <a:cs typeface="+mn-cs"/>
              </a:rPr>
              <a:t>, and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L</a:t>
            </a:r>
            <a:r>
              <a:rPr lang="en-US" sz="1200" i="0"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derivative ∂</a:t>
            </a:r>
            <a:r>
              <a:rPr lang="en-US" sz="1200" i="1" kern="1200" dirty="0">
                <a:solidFill>
                  <a:schemeClr val="tx1"/>
                </a:solidFill>
                <a:effectLst/>
                <a:latin typeface="+mn-lt"/>
                <a:ea typeface="+mn-ea"/>
                <a:cs typeface="+mn-cs"/>
              </a:rPr>
              <a:t>L</a:t>
            </a:r>
            <a:r>
              <a:rPr lang="en-US" sz="1200" i="0"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a </a:t>
            </a:r>
            <a:r>
              <a:rPr lang="en-US" sz="1200" kern="1200" dirty="0">
                <a:solidFill>
                  <a:schemeClr val="tx1"/>
                </a:solidFill>
                <a:effectLst/>
                <a:latin typeface="+mn-lt"/>
                <a:ea typeface="+mn-ea"/>
                <a:cs typeface="+mn-cs"/>
              </a:rPr>
              <a:t>, tells us how much a small change in </a:t>
            </a:r>
            <a:r>
              <a:rPr lang="en-US" sz="1200" i="1" kern="1200" dirty="0">
                <a:solidFill>
                  <a:schemeClr val="tx1"/>
                </a:solidFill>
                <a:effectLst/>
                <a:latin typeface="+mn-lt"/>
                <a:ea typeface="+mn-ea"/>
                <a:cs typeface="+mn-cs"/>
              </a:rPr>
              <a:t>a </a:t>
            </a:r>
            <a:r>
              <a:rPr lang="en-US" sz="1200" kern="1200" dirty="0">
                <a:solidFill>
                  <a:schemeClr val="tx1"/>
                </a:solidFill>
                <a:effectLst/>
                <a:latin typeface="+mn-lt"/>
                <a:ea typeface="+mn-ea"/>
                <a:cs typeface="+mn-cs"/>
              </a:rPr>
              <a:t>affects </a:t>
            </a:r>
            <a:r>
              <a:rPr lang="en-US" sz="1200" i="1" kern="1200" dirty="0">
                <a:solidFill>
                  <a:schemeClr val="tx1"/>
                </a:solidFill>
                <a:effectLst/>
                <a:latin typeface="+mn-lt"/>
                <a:ea typeface="+mn-ea"/>
                <a:cs typeface="+mn-cs"/>
              </a:rPr>
              <a:t>L</a:t>
            </a:r>
            <a:r>
              <a:rPr lang="en-US" sz="1200" kern="1200" dirty="0">
                <a:solidFill>
                  <a:schemeClr val="tx1"/>
                </a:solidFill>
                <a:effectLst/>
                <a:latin typeface="+mn-lt"/>
                <a:ea typeface="+mn-ea"/>
                <a:cs typeface="+mn-cs"/>
              </a:rPr>
              <a:t>.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15</a:t>
            </a:fld>
            <a:endParaRPr lang="en-US"/>
          </a:p>
        </p:txBody>
      </p:sp>
    </p:spTree>
    <p:extLst>
      <p:ext uri="{BB962C8B-B14F-4D97-AF65-F5344CB8AC3E}">
        <p14:creationId xmlns:p14="http://schemas.microsoft.com/office/powerpoint/2010/main" val="42362919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Suppose we are computing the derivative of a composite function </a:t>
            </a:r>
            <a:r>
              <a:rPr lang="en-US" sz="1200" i="1" kern="1200" dirty="0">
                <a:solidFill>
                  <a:schemeClr val="tx1"/>
                </a:solidFill>
                <a:effectLst/>
                <a:latin typeface="+mn-lt"/>
                <a:ea typeface="+mn-ea"/>
                <a:cs typeface="+mn-cs"/>
              </a:rPr>
              <a:t>f </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 = </a:t>
            </a:r>
            <a:r>
              <a:rPr lang="en-US" sz="1200" i="1" kern="1200" dirty="0">
                <a:solidFill>
                  <a:schemeClr val="tx1"/>
                </a:solidFill>
                <a:effectLst/>
                <a:latin typeface="+mn-lt"/>
                <a:ea typeface="+mn-ea"/>
                <a:cs typeface="+mn-cs"/>
              </a:rPr>
              <a:t>u</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v</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 The derivative of </a:t>
            </a:r>
            <a:r>
              <a:rPr lang="en-US" sz="1200" i="1" kern="1200" dirty="0">
                <a:solidFill>
                  <a:schemeClr val="tx1"/>
                </a:solidFill>
                <a:effectLst/>
                <a:latin typeface="+mn-lt"/>
                <a:ea typeface="+mn-ea"/>
                <a:cs typeface="+mn-cs"/>
              </a:rPr>
              <a:t>f </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 is the derivative of </a:t>
            </a:r>
            <a:r>
              <a:rPr lang="en-US" sz="1200" i="1" kern="1200" dirty="0">
                <a:solidFill>
                  <a:schemeClr val="tx1"/>
                </a:solidFill>
                <a:effectLst/>
                <a:latin typeface="+mn-lt"/>
                <a:ea typeface="+mn-ea"/>
                <a:cs typeface="+mn-cs"/>
              </a:rPr>
              <a:t>u</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 with respect to </a:t>
            </a:r>
            <a:r>
              <a:rPr lang="en-US" sz="1200" i="1" kern="1200" dirty="0">
                <a:solidFill>
                  <a:schemeClr val="tx1"/>
                </a:solidFill>
                <a:effectLst/>
                <a:latin typeface="+mn-lt"/>
                <a:ea typeface="+mn-ea"/>
                <a:cs typeface="+mn-cs"/>
              </a:rPr>
              <a:t>v</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 times the derivative of </a:t>
            </a:r>
            <a:r>
              <a:rPr lang="en-US" sz="1200" i="1" kern="1200" dirty="0">
                <a:solidFill>
                  <a:schemeClr val="tx1"/>
                </a:solidFill>
                <a:effectLst/>
                <a:latin typeface="+mn-lt"/>
                <a:ea typeface="+mn-ea"/>
                <a:cs typeface="+mn-cs"/>
              </a:rPr>
              <a:t>v</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 with respect to </a:t>
            </a:r>
            <a:r>
              <a:rPr lang="en-US" sz="1200" i="1" kern="1200" dirty="0">
                <a:solidFill>
                  <a:schemeClr val="tx1"/>
                </a:solidFill>
                <a:effectLst/>
                <a:latin typeface="+mn-lt"/>
                <a:ea typeface="+mn-ea"/>
                <a:cs typeface="+mn-cs"/>
              </a:rPr>
              <a:t>x.</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i="1"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16</a:t>
            </a:fld>
            <a:endParaRPr lang="en-US"/>
          </a:p>
        </p:txBody>
      </p:sp>
    </p:spTree>
    <p:extLst>
      <p:ext uri="{BB962C8B-B14F-4D97-AF65-F5344CB8AC3E}">
        <p14:creationId xmlns:p14="http://schemas.microsoft.com/office/powerpoint/2010/main" val="36536951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Let’s now compute the 3 derivatives we need. Since in the computation graph </a:t>
            </a:r>
            <a:r>
              <a:rPr lang="en-US" sz="1200" i="1" kern="1200" dirty="0">
                <a:solidFill>
                  <a:schemeClr val="tx1"/>
                </a:solidFill>
                <a:effectLst/>
                <a:latin typeface="+mn-lt"/>
                <a:ea typeface="+mn-ea"/>
                <a:cs typeface="+mn-cs"/>
              </a:rPr>
              <a:t>L </a:t>
            </a:r>
            <a:r>
              <a:rPr lang="en-US" sz="1200"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ce</a:t>
            </a:r>
            <a:r>
              <a:rPr lang="en-US" sz="1200" kern="1200" dirty="0">
                <a:solidFill>
                  <a:schemeClr val="tx1"/>
                </a:solidFill>
                <a:effectLst/>
                <a:latin typeface="+mn-lt"/>
                <a:ea typeface="+mn-ea"/>
                <a:cs typeface="+mn-cs"/>
              </a:rPr>
              <a:t>, we can directly compute the derivative ∂</a:t>
            </a:r>
            <a:r>
              <a:rPr lang="en-US" sz="1200" i="1" kern="1200" dirty="0">
                <a:solidFill>
                  <a:schemeClr val="tx1"/>
                </a:solidFill>
                <a:effectLst/>
                <a:latin typeface="+mn-lt"/>
                <a:ea typeface="+mn-ea"/>
                <a:cs typeface="+mn-cs"/>
              </a:rPr>
              <a:t>L/</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For the other two, we’ll need to use the chain rule.</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thus requires five intermediate derivatives.</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the derivative of a sum is the sum of the derivatives.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17</a:t>
            </a:fld>
            <a:endParaRPr lang="en-US"/>
          </a:p>
        </p:txBody>
      </p:sp>
    </p:spTree>
    <p:extLst>
      <p:ext uri="{BB962C8B-B14F-4D97-AF65-F5344CB8AC3E}">
        <p14:creationId xmlns:p14="http://schemas.microsoft.com/office/powerpoint/2010/main" val="8759567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Let’s now compute the 3 derivatives we need. Since in the computation graph </a:t>
            </a:r>
            <a:r>
              <a:rPr lang="en-US" sz="1200" i="1" kern="1200" dirty="0">
                <a:solidFill>
                  <a:schemeClr val="tx1"/>
                </a:solidFill>
                <a:effectLst/>
                <a:latin typeface="+mn-lt"/>
                <a:ea typeface="+mn-ea"/>
                <a:cs typeface="+mn-cs"/>
              </a:rPr>
              <a:t>L </a:t>
            </a:r>
            <a:r>
              <a:rPr lang="en-US" sz="1200"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ce</a:t>
            </a:r>
            <a:r>
              <a:rPr lang="en-US" sz="1200" kern="1200" dirty="0">
                <a:solidFill>
                  <a:schemeClr val="tx1"/>
                </a:solidFill>
                <a:effectLst/>
                <a:latin typeface="+mn-lt"/>
                <a:ea typeface="+mn-ea"/>
                <a:cs typeface="+mn-cs"/>
              </a:rPr>
              <a:t>, we can directly compute the derivative ∂</a:t>
            </a:r>
            <a:r>
              <a:rPr lang="en-US" sz="1200" i="1" kern="1200" dirty="0">
                <a:solidFill>
                  <a:schemeClr val="tx1"/>
                </a:solidFill>
                <a:effectLst/>
                <a:latin typeface="+mn-lt"/>
                <a:ea typeface="+mn-ea"/>
                <a:cs typeface="+mn-cs"/>
              </a:rPr>
              <a:t>L/</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For the other two, we’ll need to use the chain rule.</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thus requires five intermediate derivatives.</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the derivative of a sum is the sum of the derivatives.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18</a:t>
            </a:fld>
            <a:endParaRPr lang="en-US"/>
          </a:p>
        </p:txBody>
      </p:sp>
    </p:spTree>
    <p:extLst>
      <p:ext uri="{BB962C8B-B14F-4D97-AF65-F5344CB8AC3E}">
        <p14:creationId xmlns:p14="http://schemas.microsoft.com/office/powerpoint/2010/main" val="39448984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Let’s now compute the 3 derivatives we need. Since in the computation graph </a:t>
            </a:r>
            <a:r>
              <a:rPr lang="en-US" sz="1200" i="1" kern="1200" dirty="0">
                <a:solidFill>
                  <a:schemeClr val="tx1"/>
                </a:solidFill>
                <a:effectLst/>
                <a:latin typeface="+mn-lt"/>
                <a:ea typeface="+mn-ea"/>
                <a:cs typeface="+mn-cs"/>
              </a:rPr>
              <a:t>L </a:t>
            </a:r>
            <a:r>
              <a:rPr lang="en-US" sz="1200"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ce</a:t>
            </a:r>
            <a:r>
              <a:rPr lang="en-US" sz="1200" kern="1200" dirty="0">
                <a:solidFill>
                  <a:schemeClr val="tx1"/>
                </a:solidFill>
                <a:effectLst/>
                <a:latin typeface="+mn-lt"/>
                <a:ea typeface="+mn-ea"/>
                <a:cs typeface="+mn-cs"/>
              </a:rPr>
              <a:t>, we can directly compute the derivative ∂</a:t>
            </a:r>
            <a:r>
              <a:rPr lang="en-US" sz="1200" i="1" kern="1200" dirty="0">
                <a:solidFill>
                  <a:schemeClr val="tx1"/>
                </a:solidFill>
                <a:effectLst/>
                <a:latin typeface="+mn-lt"/>
                <a:ea typeface="+mn-ea"/>
                <a:cs typeface="+mn-cs"/>
              </a:rPr>
              <a:t>L/</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For the other two, we’ll need to use the chain rule.</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thus requires five intermediate derivatives.</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the derivative of a sum is the sum of the derivatives.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19</a:t>
            </a:fld>
            <a:endParaRPr lang="en-US"/>
          </a:p>
        </p:txBody>
      </p:sp>
    </p:spTree>
    <p:extLst>
      <p:ext uri="{BB962C8B-B14F-4D97-AF65-F5344CB8AC3E}">
        <p14:creationId xmlns:p14="http://schemas.microsoft.com/office/powerpoint/2010/main" val="1762610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the backward pass, we compute each of these partials along each edge of the graph </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from right to left, multiplying the necessary partials to result in the final derivative </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we need. Thus we begin by annotating the final node with ∂ </a:t>
            </a:r>
            <a:r>
              <a:rPr lang="en-US" sz="1200" i="1" kern="1200" dirty="0">
                <a:solidFill>
                  <a:schemeClr val="tx1"/>
                </a:solidFill>
                <a:effectLst/>
                <a:latin typeface="+mn-lt"/>
                <a:ea typeface="+mn-ea"/>
                <a:cs typeface="+mn-cs"/>
              </a:rPr>
              <a:t>L /</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L </a:t>
            </a:r>
            <a:r>
              <a:rPr lang="en-US" sz="1200" kern="1200" dirty="0">
                <a:solidFill>
                  <a:schemeClr val="tx1"/>
                </a:solidFill>
                <a:effectLst/>
                <a:latin typeface="+mn-lt"/>
                <a:ea typeface="+mn-ea"/>
                <a:cs typeface="+mn-cs"/>
              </a:rPr>
              <a:t>= 1. Moving to the ∂</a:t>
            </a:r>
            <a:r>
              <a:rPr lang="en-US" sz="1200" i="1" kern="1200" dirty="0">
                <a:solidFill>
                  <a:schemeClr val="tx1"/>
                </a:solidFill>
                <a:effectLst/>
                <a:latin typeface="+mn-lt"/>
                <a:ea typeface="+mn-ea"/>
                <a:cs typeface="+mn-cs"/>
              </a:rPr>
              <a:t>L </a:t>
            </a:r>
            <a:r>
              <a:rPr lang="en-US" sz="1200" i="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left, we then compute ∂ </a:t>
            </a:r>
            <a:r>
              <a:rPr lang="en-US" sz="1200" i="1" kern="1200" dirty="0">
                <a:solidFill>
                  <a:schemeClr val="tx1"/>
                </a:solidFill>
                <a:effectLst/>
                <a:latin typeface="+mn-lt"/>
                <a:ea typeface="+mn-ea"/>
                <a:cs typeface="+mn-cs"/>
              </a:rPr>
              <a:t>L/</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and ∂ </a:t>
            </a:r>
            <a:r>
              <a:rPr lang="en-US" sz="1200" i="1" kern="1200" dirty="0">
                <a:solidFill>
                  <a:schemeClr val="tx1"/>
                </a:solidFill>
                <a:effectLst/>
                <a:latin typeface="+mn-lt"/>
                <a:ea typeface="+mn-ea"/>
                <a:cs typeface="+mn-cs"/>
              </a:rPr>
              <a:t>L/</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e  </a:t>
            </a:r>
            <a:r>
              <a:rPr lang="en-US" sz="1200" kern="1200" dirty="0">
                <a:solidFill>
                  <a:schemeClr val="tx1"/>
                </a:solidFill>
                <a:effectLst/>
                <a:latin typeface="+mn-lt"/>
                <a:ea typeface="+mn-ea"/>
                <a:cs typeface="+mn-cs"/>
              </a:rPr>
              <a:t>, and so on, until we have annotated the graph all</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the way to the input variables. </a:t>
            </a:r>
            <a:br>
              <a:rPr lang="en-US" sz="1200" kern="1200" dirty="0">
                <a:solidFill>
                  <a:schemeClr val="tx1"/>
                </a:solidFill>
                <a:effectLst/>
                <a:latin typeface="+mn-lt"/>
                <a:ea typeface="+mn-ea"/>
                <a:cs typeface="+mn-cs"/>
              </a:rPr>
            </a:b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The forward pass conveniently already will have computed the values of the forward intermediate variables we need (like </a:t>
            </a:r>
            <a:r>
              <a:rPr lang="en-US" sz="1200" i="1" kern="1200" dirty="0">
                <a:solidFill>
                  <a:schemeClr val="tx1"/>
                </a:solidFill>
                <a:effectLst/>
                <a:latin typeface="+mn-lt"/>
                <a:ea typeface="+mn-ea"/>
                <a:cs typeface="+mn-cs"/>
              </a:rPr>
              <a:t>d </a:t>
            </a:r>
            <a:r>
              <a:rPr lang="en-US" sz="1200" kern="1200" dirty="0">
                <a:solidFill>
                  <a:schemeClr val="tx1"/>
                </a:solidFill>
                <a:effectLst/>
                <a:latin typeface="+mn-lt"/>
                <a:ea typeface="+mn-ea"/>
                <a:cs typeface="+mn-cs"/>
              </a:rPr>
              <a:t>and </a:t>
            </a:r>
            <a:r>
              <a:rPr lang="en-US" sz="1200" i="1" kern="1200" dirty="0">
                <a:solidFill>
                  <a:schemeClr val="tx1"/>
                </a:solidFill>
                <a:effectLst/>
                <a:latin typeface="+mn-lt"/>
                <a:ea typeface="+mn-ea"/>
                <a:cs typeface="+mn-cs"/>
              </a:rPr>
              <a:t>e</a:t>
            </a:r>
            <a:r>
              <a:rPr lang="en-US" sz="1200" kern="1200" dirty="0">
                <a:solidFill>
                  <a:schemeClr val="tx1"/>
                </a:solidFill>
                <a:effectLst/>
                <a:latin typeface="+mn-lt"/>
                <a:ea typeface="+mn-ea"/>
                <a:cs typeface="+mn-cs"/>
              </a:rPr>
              <a:t>) to compute these derivatives. In</a:t>
            </a:r>
            <a:r>
              <a:rPr lang="en-US" sz="1200" kern="1200" baseline="0" dirty="0">
                <a:solidFill>
                  <a:schemeClr val="tx1"/>
                </a:solidFill>
                <a:effectLst/>
                <a:latin typeface="+mn-lt"/>
                <a:ea typeface="+mn-ea"/>
                <a:cs typeface="+mn-cs"/>
              </a:rPr>
              <a:t> this figure, </a:t>
            </a:r>
            <a:r>
              <a:rPr lang="en-US" sz="1200" kern="1200" dirty="0">
                <a:solidFill>
                  <a:schemeClr val="tx1"/>
                </a:solidFill>
                <a:effectLst/>
                <a:latin typeface="+mn-lt"/>
                <a:ea typeface="+mn-ea"/>
                <a:cs typeface="+mn-cs"/>
              </a:rPr>
              <a:t>At each node we need to compute the local partial derivative with respect to the parent, multiply it by the partial derivative that is being passed down from the parent, and then pass it to the child. </a:t>
            </a:r>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20</a:t>
            </a:fld>
            <a:endParaRPr lang="en-US"/>
          </a:p>
        </p:txBody>
      </p:sp>
    </p:spTree>
    <p:extLst>
      <p:ext uri="{BB962C8B-B14F-4D97-AF65-F5344CB8AC3E}">
        <p14:creationId xmlns:p14="http://schemas.microsoft.com/office/powerpoint/2010/main" val="25328438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a:t>
            </a:r>
            <a:r>
              <a:rPr lang="en-US" sz="1200" kern="1200" dirty="0">
                <a:solidFill>
                  <a:schemeClr val="tx1"/>
                </a:solidFill>
                <a:effectLst/>
                <a:latin typeface="+mn-lt"/>
                <a:ea typeface="+mn-ea"/>
                <a:cs typeface="+mn-cs"/>
              </a:rPr>
              <a:t>shows a sample computation graph for a 2-layer neural network with layers</a:t>
            </a:r>
            <a:r>
              <a:rPr lang="en-US" sz="1200" kern="1200" baseline="0" dirty="0">
                <a:solidFill>
                  <a:schemeClr val="tx1"/>
                </a:solidFill>
                <a:effectLst/>
                <a:latin typeface="+mn-lt"/>
                <a:ea typeface="+mn-ea"/>
                <a:cs typeface="+mn-cs"/>
              </a:rPr>
              <a:t> of size</a:t>
            </a:r>
            <a:r>
              <a:rPr lang="en-US" sz="1200" i="1" kern="1200" dirty="0">
                <a:solidFill>
                  <a:schemeClr val="tx1"/>
                </a:solidFill>
                <a:effectLst/>
                <a:latin typeface="+mn-lt"/>
                <a:ea typeface="+mn-ea"/>
                <a:cs typeface="+mn-cs"/>
              </a:rPr>
              <a:t>n</a:t>
            </a:r>
            <a:r>
              <a:rPr lang="en-US" sz="1200" kern="1200" dirty="0">
                <a:solidFill>
                  <a:schemeClr val="tx1"/>
                </a:solidFill>
                <a:effectLst/>
                <a:latin typeface="+mn-lt"/>
                <a:ea typeface="+mn-ea"/>
                <a:cs typeface="+mn-cs"/>
              </a:rPr>
              <a:t>0 = 2, </a:t>
            </a:r>
            <a:r>
              <a:rPr lang="en-US" sz="1200" i="1" kern="1200" dirty="0">
                <a:solidFill>
                  <a:schemeClr val="tx1"/>
                </a:solidFill>
                <a:effectLst/>
                <a:latin typeface="+mn-lt"/>
                <a:ea typeface="+mn-ea"/>
                <a:cs typeface="+mn-cs"/>
              </a:rPr>
              <a:t>n</a:t>
            </a:r>
            <a:r>
              <a:rPr lang="en-US" sz="1200" kern="1200" dirty="0">
                <a:solidFill>
                  <a:schemeClr val="tx1"/>
                </a:solidFill>
                <a:effectLst/>
                <a:latin typeface="+mn-lt"/>
                <a:ea typeface="+mn-ea"/>
                <a:cs typeface="+mn-cs"/>
              </a:rPr>
              <a:t>1 = 2, and </a:t>
            </a:r>
            <a:r>
              <a:rPr lang="en-US" sz="1200" i="1" kern="1200" dirty="0">
                <a:solidFill>
                  <a:schemeClr val="tx1"/>
                </a:solidFill>
                <a:effectLst/>
                <a:latin typeface="+mn-lt"/>
                <a:ea typeface="+mn-ea"/>
                <a:cs typeface="+mn-cs"/>
              </a:rPr>
              <a:t>n</a:t>
            </a:r>
            <a:r>
              <a:rPr lang="en-US" sz="1200" kern="1200" dirty="0">
                <a:solidFill>
                  <a:schemeClr val="tx1"/>
                </a:solidFill>
                <a:effectLst/>
                <a:latin typeface="+mn-lt"/>
                <a:ea typeface="+mn-ea"/>
                <a:cs typeface="+mn-cs"/>
              </a:rPr>
              <a:t>2 = 1. </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Assuming binary classification and hence using a sigmoid </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output unit for simplicity. The function that the computation graph is computing is: given</a:t>
            </a:r>
            <a:r>
              <a:rPr lang="en-US" sz="1200" kern="1200" baseline="0" dirty="0">
                <a:solidFill>
                  <a:schemeClr val="tx1"/>
                </a:solidFill>
                <a:effectLst/>
                <a:latin typeface="+mn-lt"/>
                <a:ea typeface="+mn-ea"/>
                <a:cs typeface="+mn-cs"/>
              </a:rPr>
              <a:t> by these equations in the lower right.  </a:t>
            </a:r>
          </a:p>
          <a:p>
            <a:endParaRPr lang="en-US" sz="120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he weights that need updating (those for which we need to know the partial derivative of the loss function) are shown in orange. In order to do the backward pass, we’ll need to know the derivatives of all the functions in the graph. The derivative of the sigmoid </a:t>
            </a:r>
            <a:r>
              <a:rPr lang="en-US" sz="1200" kern="1200" dirty="0" err="1">
                <a:solidFill>
                  <a:schemeClr val="tx1"/>
                </a:solidFill>
                <a:effectLst/>
                <a:latin typeface="+mn-lt"/>
                <a:ea typeface="+mn-ea"/>
                <a:cs typeface="+mn-cs"/>
              </a:rPr>
              <a:t>σ</a:t>
            </a:r>
            <a:r>
              <a:rPr lang="en-US" sz="1200" kern="1200" dirty="0">
                <a:solidFill>
                  <a:schemeClr val="tx1"/>
                </a:solidFill>
                <a:effectLst/>
                <a:latin typeface="+mn-lt"/>
                <a:ea typeface="+mn-ea"/>
                <a:cs typeface="+mn-cs"/>
              </a:rPr>
              <a:t> : </a:t>
            </a:r>
          </a:p>
          <a:p>
            <a:pPr marL="0" marR="0" indent="0" algn="l" defTabSz="914400" rtl="0" eaLnBrk="1" fontAlgn="auto" latinLnBrk="0" hangingPunct="1">
              <a:lnSpc>
                <a:spcPct val="100000"/>
              </a:lnSpc>
              <a:spcBef>
                <a:spcPts val="0"/>
              </a:spcBef>
              <a:spcAft>
                <a:spcPts val="0"/>
              </a:spcAft>
              <a:buClrTx/>
              <a:buSzTx/>
              <a:buFontTx/>
              <a:buNone/>
              <a:tabLst/>
              <a:defRPr/>
            </a:pPr>
            <a:r>
              <a:rPr lang="is-IS" sz="1200" i="1" kern="1200" dirty="0">
                <a:solidFill>
                  <a:schemeClr val="tx1"/>
                </a:solidFill>
                <a:effectLst/>
                <a:latin typeface="+mn-lt"/>
                <a:ea typeface="+mn-ea"/>
                <a:cs typeface="+mn-cs"/>
              </a:rPr>
              <a:t>d</a:t>
            </a:r>
            <a:r>
              <a:rPr lang="is-IS" sz="1200" kern="1200" dirty="0">
                <a:solidFill>
                  <a:schemeClr val="tx1"/>
                </a:solidFill>
                <a:effectLst/>
                <a:latin typeface="+mn-lt"/>
                <a:ea typeface="+mn-ea"/>
                <a:cs typeface="+mn-cs"/>
              </a:rPr>
              <a:t>σ(</a:t>
            </a:r>
            <a:r>
              <a:rPr lang="is-IS" sz="1200" i="1" kern="1200" dirty="0">
                <a:solidFill>
                  <a:schemeClr val="tx1"/>
                </a:solidFill>
                <a:effectLst/>
                <a:latin typeface="+mn-lt"/>
                <a:ea typeface="+mn-ea"/>
                <a:cs typeface="+mn-cs"/>
              </a:rPr>
              <a:t>z</a:t>
            </a:r>
            <a:r>
              <a:rPr lang="is-IS" sz="1200" kern="1200" dirty="0">
                <a:solidFill>
                  <a:schemeClr val="tx1"/>
                </a:solidFill>
                <a:effectLst/>
                <a:latin typeface="+mn-lt"/>
                <a:ea typeface="+mn-ea"/>
                <a:cs typeface="+mn-cs"/>
              </a:rPr>
              <a:t>)/</a:t>
            </a:r>
            <a:r>
              <a:rPr lang="is-IS" sz="1200" i="1" kern="1200" dirty="0">
                <a:solidFill>
                  <a:schemeClr val="tx1"/>
                </a:solidFill>
                <a:effectLst/>
                <a:latin typeface="+mn-lt"/>
                <a:ea typeface="+mn-ea"/>
                <a:cs typeface="+mn-cs"/>
              </a:rPr>
              <a:t>dz </a:t>
            </a:r>
            <a:r>
              <a:rPr lang="is-IS" sz="1200" kern="1200" dirty="0">
                <a:solidFill>
                  <a:schemeClr val="tx1"/>
                </a:solidFill>
                <a:effectLst/>
                <a:latin typeface="+mn-lt"/>
                <a:ea typeface="+mn-ea"/>
                <a:cs typeface="+mn-cs"/>
              </a:rPr>
              <a:t> = σ(</a:t>
            </a:r>
            <a:r>
              <a:rPr lang="is-IS" sz="1200" i="1" kern="1200" dirty="0">
                <a:solidFill>
                  <a:schemeClr val="tx1"/>
                </a:solidFill>
                <a:effectLst/>
                <a:latin typeface="+mn-lt"/>
                <a:ea typeface="+mn-ea"/>
                <a:cs typeface="+mn-cs"/>
              </a:rPr>
              <a:t>z</a:t>
            </a:r>
            <a:r>
              <a:rPr lang="is-IS" sz="1200" kern="1200" dirty="0">
                <a:solidFill>
                  <a:schemeClr val="tx1"/>
                </a:solidFill>
                <a:effectLst/>
                <a:latin typeface="+mn-lt"/>
                <a:ea typeface="+mn-ea"/>
                <a:cs typeface="+mn-cs"/>
              </a:rPr>
              <a:t>)(1−σ(</a:t>
            </a:r>
            <a:r>
              <a:rPr lang="is-IS" sz="1200" i="1" kern="1200" dirty="0">
                <a:solidFill>
                  <a:schemeClr val="tx1"/>
                </a:solidFill>
                <a:effectLst/>
                <a:latin typeface="+mn-lt"/>
                <a:ea typeface="+mn-ea"/>
                <a:cs typeface="+mn-cs"/>
              </a:rPr>
              <a:t>z</a:t>
            </a:r>
            <a:r>
              <a:rPr lang="is-IS" sz="1200" kern="1200" dirty="0">
                <a:solidFill>
                  <a:schemeClr val="tx1"/>
                </a:solidFill>
                <a:effectLst/>
                <a:latin typeface="+mn-lt"/>
                <a:ea typeface="+mn-ea"/>
                <a:cs typeface="+mn-cs"/>
              </a:rPr>
              <a:t>))</a:t>
            </a:r>
            <a:endParaRPr lang="is-I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21</a:t>
            </a:fld>
            <a:endParaRPr lang="en-US"/>
          </a:p>
        </p:txBody>
      </p:sp>
    </p:spTree>
    <p:extLst>
      <p:ext uri="{BB962C8B-B14F-4D97-AF65-F5344CB8AC3E}">
        <p14:creationId xmlns:p14="http://schemas.microsoft.com/office/powerpoint/2010/main" val="35635005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(If I buy something from you, you’ve probably sold it to me, and I likely paid you).</a:t>
            </a:r>
          </a:p>
        </p:txBody>
      </p:sp>
      <p:sp>
        <p:nvSpPr>
          <p:cNvPr id="4" name="Slide Number Placeholder 3"/>
          <p:cNvSpPr>
            <a:spLocks noGrp="1"/>
          </p:cNvSpPr>
          <p:nvPr>
            <p:ph type="sldNum" sz="quarter" idx="5"/>
          </p:nvPr>
        </p:nvSpPr>
        <p:spPr/>
        <p:txBody>
          <a:bodyPr/>
          <a:lstStyle/>
          <a:p>
            <a:fld id="{EE707532-839C-41A2-9E71-D5288AEAE66A}" type="slidenum">
              <a:rPr lang="en-US" smtClean="0"/>
              <a:pPr/>
              <a:t>23</a:t>
            </a:fld>
            <a:endParaRPr lang="en-US"/>
          </a:p>
        </p:txBody>
      </p:sp>
    </p:spTree>
    <p:extLst>
      <p:ext uri="{BB962C8B-B14F-4D97-AF65-F5344CB8AC3E}">
        <p14:creationId xmlns:p14="http://schemas.microsoft.com/office/powerpoint/2010/main" val="40407800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 name="Shape 230"/>
          <p:cNvSpPr>
            <a:spLocks noGrp="1" noRot="1" noChangeAspect="1"/>
          </p:cNvSpPr>
          <p:nvPr>
            <p:ph type="sldImg"/>
          </p:nvPr>
        </p:nvSpPr>
        <p:spPr>
          <a:prstGeom prst="rect">
            <a:avLst/>
          </a:prstGeom>
        </p:spPr>
        <p:txBody>
          <a:bodyPr/>
          <a:lstStyle/>
          <a:p>
            <a:endParaRPr/>
          </a:p>
        </p:txBody>
      </p:sp>
      <p:sp>
        <p:nvSpPr>
          <p:cNvPr id="231" name="Shape 231"/>
          <p:cNvSpPr>
            <a:spLocks noGrp="1"/>
          </p:cNvSpPr>
          <p:nvPr>
            <p:ph type="body" sz="quarter" idx="1"/>
          </p:nvPr>
        </p:nvSpPr>
        <p:spPr>
          <a:prstGeom prst="rect">
            <a:avLst/>
          </a:prstGeom>
        </p:spPr>
        <p:txBody>
          <a:bodyPr/>
          <a:lstStyle/>
          <a:p>
            <a:r>
              <a:t>VSMs have several attractive properties. VSMs extract knowledge automatically from a given corpus, thus they require much less labour than other approaches to semantics, such as hand-coded knowledge bases and ontologies. </a:t>
            </a:r>
          </a:p>
        </p:txBody>
      </p:sp>
    </p:spTree>
    <p:extLst>
      <p:ext uri="{BB962C8B-B14F-4D97-AF65-F5344CB8AC3E}">
        <p14:creationId xmlns:p14="http://schemas.microsoft.com/office/powerpoint/2010/main" val="40165157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Each element </a:t>
            </a:r>
            <a:r>
              <a:rPr lang="en-US" sz="1200" i="1" kern="1200" dirty="0">
                <a:solidFill>
                  <a:schemeClr val="tx1"/>
                </a:solidFill>
                <a:effectLst/>
                <a:latin typeface="+mn-lt"/>
                <a:ea typeface="+mn-ea"/>
                <a:cs typeface="+mn-cs"/>
              </a:rPr>
              <a:t>Wi j </a:t>
            </a:r>
            <a:r>
              <a:rPr lang="en-US" sz="1200" kern="1200" dirty="0">
                <a:solidFill>
                  <a:schemeClr val="tx1"/>
                </a:solidFill>
                <a:effectLst/>
                <a:latin typeface="+mn-lt"/>
                <a:ea typeface="+mn-ea"/>
                <a:cs typeface="+mn-cs"/>
              </a:rPr>
              <a:t>of the weight matrix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represents the weight of the connection from the </a:t>
            </a:r>
            <a:r>
              <a:rPr lang="en-US" sz="1200" i="1" kern="1200" dirty="0" err="1">
                <a:solidFill>
                  <a:schemeClr val="tx1"/>
                </a:solidFill>
                <a:effectLst/>
                <a:latin typeface="+mn-lt"/>
                <a:ea typeface="+mn-ea"/>
                <a:cs typeface="+mn-cs"/>
              </a:rPr>
              <a:t>i</a:t>
            </a:r>
            <a:r>
              <a:rPr lang="en-US" sz="1200" kern="1200" dirty="0" err="1">
                <a:solidFill>
                  <a:schemeClr val="tx1"/>
                </a:solidFill>
                <a:effectLst/>
                <a:latin typeface="+mn-lt"/>
                <a:ea typeface="+mn-ea"/>
                <a:cs typeface="+mn-cs"/>
              </a:rPr>
              <a:t>th</a:t>
            </a:r>
            <a:r>
              <a:rPr lang="en-US" sz="1200" kern="1200" dirty="0">
                <a:solidFill>
                  <a:schemeClr val="tx1"/>
                </a:solidFill>
                <a:effectLst/>
                <a:latin typeface="+mn-lt"/>
                <a:ea typeface="+mn-ea"/>
                <a:cs typeface="+mn-cs"/>
              </a:rPr>
              <a:t> input unit </a:t>
            </a:r>
            <a:r>
              <a:rPr lang="en-US" sz="1200" i="1" kern="1200" dirty="0">
                <a:solidFill>
                  <a:schemeClr val="tx1"/>
                </a:solidFill>
                <a:effectLst/>
                <a:latin typeface="+mn-lt"/>
                <a:ea typeface="+mn-ea"/>
                <a:cs typeface="+mn-cs"/>
              </a:rPr>
              <a:t>xi </a:t>
            </a:r>
            <a:r>
              <a:rPr lang="en-US" sz="1200" kern="1200" dirty="0">
                <a:solidFill>
                  <a:schemeClr val="tx1"/>
                </a:solidFill>
                <a:effectLst/>
                <a:latin typeface="+mn-lt"/>
                <a:ea typeface="+mn-ea"/>
                <a:cs typeface="+mn-cs"/>
              </a:rPr>
              <a:t>to the </a:t>
            </a:r>
            <a:r>
              <a:rPr lang="en-US" sz="1200" i="1" kern="1200" dirty="0" err="1">
                <a:solidFill>
                  <a:schemeClr val="tx1"/>
                </a:solidFill>
                <a:effectLst/>
                <a:latin typeface="+mn-lt"/>
                <a:ea typeface="+mn-ea"/>
                <a:cs typeface="+mn-cs"/>
              </a:rPr>
              <a:t>j</a:t>
            </a:r>
            <a:r>
              <a:rPr lang="en-US" sz="1200" kern="1200" dirty="0" err="1">
                <a:solidFill>
                  <a:schemeClr val="tx1"/>
                </a:solidFill>
                <a:effectLst/>
                <a:latin typeface="+mn-lt"/>
                <a:ea typeface="+mn-ea"/>
                <a:cs typeface="+mn-cs"/>
              </a:rPr>
              <a:t>th</a:t>
            </a:r>
            <a:r>
              <a:rPr lang="en-US" sz="1200" kern="1200" dirty="0">
                <a:solidFill>
                  <a:schemeClr val="tx1"/>
                </a:solidFill>
                <a:effectLst/>
                <a:latin typeface="+mn-lt"/>
                <a:ea typeface="+mn-ea"/>
                <a:cs typeface="+mn-cs"/>
              </a:rPr>
              <a:t> hidden unit </a:t>
            </a:r>
            <a:r>
              <a:rPr lang="en-US" sz="1200" i="1" kern="1200" dirty="0" err="1">
                <a:solidFill>
                  <a:schemeClr val="tx1"/>
                </a:solidFill>
                <a:effectLst/>
                <a:latin typeface="+mn-lt"/>
                <a:ea typeface="+mn-ea"/>
                <a:cs typeface="+mn-cs"/>
              </a:rPr>
              <a:t>hj</a:t>
            </a:r>
            <a:r>
              <a:rPr lang="en-US" sz="1200" kern="1200" dirty="0">
                <a:solidFill>
                  <a:schemeClr val="tx1"/>
                </a:solidFill>
                <a:effectLst/>
                <a:latin typeface="+mn-lt"/>
                <a:ea typeface="+mn-ea"/>
                <a:cs typeface="+mn-cs"/>
              </a:rPr>
              <a:t>.</a:t>
            </a:r>
            <a:br>
              <a:rPr lang="en-US" sz="1200" kern="1200" dirty="0">
                <a:solidFill>
                  <a:schemeClr val="tx1"/>
                </a:solidFill>
                <a:effectLst/>
                <a:latin typeface="+mn-lt"/>
                <a:ea typeface="+mn-ea"/>
                <a:cs typeface="+mn-cs"/>
              </a:rPr>
            </a:b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5</a:t>
            </a:fld>
            <a:endParaRPr lang="en-US"/>
          </a:p>
        </p:txBody>
      </p:sp>
    </p:spTree>
    <p:extLst>
      <p:ext uri="{BB962C8B-B14F-4D97-AF65-F5344CB8AC3E}">
        <p14:creationId xmlns:p14="http://schemas.microsoft.com/office/powerpoint/2010/main" val="121753822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 name="Shape 235"/>
          <p:cNvSpPr>
            <a:spLocks noGrp="1" noRot="1" noChangeAspect="1"/>
          </p:cNvSpPr>
          <p:nvPr>
            <p:ph type="sldImg"/>
          </p:nvPr>
        </p:nvSpPr>
        <p:spPr>
          <a:prstGeom prst="rect">
            <a:avLst/>
          </a:prstGeom>
        </p:spPr>
        <p:txBody>
          <a:bodyPr/>
          <a:lstStyle/>
          <a:p>
            <a:endParaRPr/>
          </a:p>
        </p:txBody>
      </p:sp>
      <p:sp>
        <p:nvSpPr>
          <p:cNvPr id="236" name="Shape 236"/>
          <p:cNvSpPr>
            <a:spLocks noGrp="1"/>
          </p:cNvSpPr>
          <p:nvPr>
            <p:ph type="body" sz="quarter" idx="1"/>
          </p:nvPr>
        </p:nvSpPr>
        <p:spPr>
          <a:prstGeom prst="rect">
            <a:avLst/>
          </a:prstGeom>
        </p:spPr>
        <p:txBody>
          <a:bodyPr/>
          <a:lstStyle/>
          <a:p>
            <a:r>
              <a:t>The idea of the VSM is to represent each word as a point in a space (a vector in a vector space). Points that are close together in this space are semantically similar and points that are far apart are semantically distant.</a:t>
            </a:r>
          </a:p>
        </p:txBody>
      </p:sp>
    </p:spTree>
    <p:extLst>
      <p:ext uri="{BB962C8B-B14F-4D97-AF65-F5344CB8AC3E}">
        <p14:creationId xmlns:p14="http://schemas.microsoft.com/office/powerpoint/2010/main" val="286713633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Here the form </a:t>
            </a:r>
            <a:r>
              <a:rPr lang="en-US" sz="1200" i="1" kern="1200" dirty="0">
                <a:solidFill>
                  <a:schemeClr val="tx1"/>
                </a:solidFill>
                <a:effectLst/>
                <a:latin typeface="+mn-lt"/>
                <a:ea typeface="+mn-ea"/>
                <a:cs typeface="+mn-cs"/>
              </a:rPr>
              <a:t>bug </a:t>
            </a:r>
            <a:r>
              <a:rPr lang="en-US" sz="1200" kern="1200" dirty="0">
                <a:solidFill>
                  <a:schemeClr val="tx1"/>
                </a:solidFill>
                <a:effectLst/>
                <a:latin typeface="+mn-lt"/>
                <a:ea typeface="+mn-ea"/>
                <a:cs typeface="+mn-cs"/>
              </a:rPr>
              <a:t>is the </a:t>
            </a:r>
            <a:r>
              <a:rPr lang="en-US" sz="1200" b="1" kern="1200" dirty="0">
                <a:solidFill>
                  <a:schemeClr val="tx1"/>
                </a:solidFill>
                <a:effectLst/>
                <a:latin typeface="+mn-lt"/>
                <a:ea typeface="+mn-ea"/>
                <a:cs typeface="+mn-cs"/>
              </a:rPr>
              <a:t>lemma</a:t>
            </a:r>
            <a:r>
              <a:rPr lang="en-US" sz="1200" kern="1200" dirty="0">
                <a:solidFill>
                  <a:schemeClr val="tx1"/>
                </a:solidFill>
                <a:effectLst/>
                <a:latin typeface="+mn-lt"/>
                <a:ea typeface="+mn-ea"/>
                <a:cs typeface="+mn-cs"/>
              </a:rPr>
              <a:t>, also called the </a:t>
            </a:r>
            <a:r>
              <a:rPr lang="en-US" sz="1200" b="1" kern="1200" dirty="0">
                <a:solidFill>
                  <a:schemeClr val="tx1"/>
                </a:solidFill>
                <a:effectLst/>
                <a:latin typeface="+mn-lt"/>
                <a:ea typeface="+mn-ea"/>
                <a:cs typeface="+mn-cs"/>
              </a:rPr>
              <a:t>citation form</a:t>
            </a:r>
            <a:r>
              <a:rPr lang="en-US" sz="1200" kern="1200" dirty="0">
                <a:solidFill>
                  <a:schemeClr val="tx1"/>
                </a:solidFill>
                <a:effectLst/>
                <a:latin typeface="+mn-lt"/>
                <a:ea typeface="+mn-ea"/>
                <a:cs typeface="+mn-cs"/>
              </a:rPr>
              <a:t>. The form </a:t>
            </a:r>
            <a:r>
              <a:rPr lang="en-US" sz="1200" i="1" kern="1200" dirty="0">
                <a:solidFill>
                  <a:schemeClr val="tx1"/>
                </a:solidFill>
                <a:effectLst/>
                <a:latin typeface="+mn-lt"/>
                <a:ea typeface="+mn-ea"/>
                <a:cs typeface="+mn-cs"/>
              </a:rPr>
              <a:t>bug </a:t>
            </a:r>
            <a:r>
              <a:rPr lang="en-US" sz="1200" kern="1200" dirty="0">
                <a:solidFill>
                  <a:schemeClr val="tx1"/>
                </a:solidFill>
                <a:effectLst/>
                <a:latin typeface="+mn-lt"/>
                <a:ea typeface="+mn-ea"/>
                <a:cs typeface="+mn-cs"/>
              </a:rPr>
              <a:t>would also be the lemma for the word </a:t>
            </a:r>
            <a:r>
              <a:rPr lang="en-US" sz="1200" i="1" kern="1200" dirty="0">
                <a:solidFill>
                  <a:schemeClr val="tx1"/>
                </a:solidFill>
                <a:effectLst/>
                <a:latin typeface="+mn-lt"/>
                <a:ea typeface="+mn-ea"/>
                <a:cs typeface="+mn-cs"/>
              </a:rPr>
              <a:t>bugs</a:t>
            </a:r>
            <a:r>
              <a:rPr lang="en-US" sz="1200" kern="1200" dirty="0">
                <a:solidFill>
                  <a:schemeClr val="tx1"/>
                </a:solidFill>
                <a:effectLst/>
                <a:latin typeface="+mn-lt"/>
                <a:ea typeface="+mn-ea"/>
                <a:cs typeface="+mn-cs"/>
              </a:rPr>
              <a:t>; dictionaries don’t have separate definitions for inflected forms. Similarly </a:t>
            </a:r>
            <a:r>
              <a:rPr lang="en-US" sz="1200" i="1" kern="1200" dirty="0">
                <a:solidFill>
                  <a:schemeClr val="tx1"/>
                </a:solidFill>
                <a:effectLst/>
                <a:latin typeface="+mn-lt"/>
                <a:ea typeface="+mn-ea"/>
                <a:cs typeface="+mn-cs"/>
              </a:rPr>
              <a:t>sing </a:t>
            </a:r>
            <a:r>
              <a:rPr lang="en-US" sz="1200" kern="1200" dirty="0">
                <a:solidFill>
                  <a:schemeClr val="tx1"/>
                </a:solidFill>
                <a:effectLst/>
                <a:latin typeface="+mn-lt"/>
                <a:ea typeface="+mn-ea"/>
                <a:cs typeface="+mn-cs"/>
              </a:rPr>
              <a:t>is the lemma for </a:t>
            </a:r>
            <a:r>
              <a:rPr lang="en-US" sz="1200" i="1" kern="1200" dirty="0">
                <a:solidFill>
                  <a:schemeClr val="tx1"/>
                </a:solidFill>
                <a:effectLst/>
                <a:latin typeface="+mn-lt"/>
                <a:ea typeface="+mn-ea"/>
                <a:cs typeface="+mn-cs"/>
              </a:rPr>
              <a:t>sing</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sang</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sung</a:t>
            </a:r>
            <a:r>
              <a:rPr lang="en-US" sz="1200" kern="1200" dirty="0">
                <a:solidFill>
                  <a:schemeClr val="tx1"/>
                </a:solidFill>
                <a:effectLst/>
                <a:latin typeface="+mn-lt"/>
                <a:ea typeface="+mn-ea"/>
                <a:cs typeface="+mn-cs"/>
              </a:rPr>
              <a:t>. In many languages the infinitive form is used as the lemma for the verb, so Spanish </a:t>
            </a:r>
            <a:r>
              <a:rPr lang="en-US" sz="1200" i="1" kern="1200" dirty="0" err="1">
                <a:solidFill>
                  <a:schemeClr val="tx1"/>
                </a:solidFill>
                <a:effectLst/>
                <a:latin typeface="+mn-lt"/>
                <a:ea typeface="+mn-ea"/>
                <a:cs typeface="+mn-cs"/>
              </a:rPr>
              <a:t>dormir</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“to sleep” is the lemma for </a:t>
            </a:r>
            <a:r>
              <a:rPr lang="en-US" sz="1200" i="1" kern="1200" dirty="0" err="1">
                <a:solidFill>
                  <a:schemeClr val="tx1"/>
                </a:solidFill>
                <a:effectLst/>
                <a:latin typeface="+mn-lt"/>
                <a:ea typeface="+mn-ea"/>
                <a:cs typeface="+mn-cs"/>
              </a:rPr>
              <a:t>duermes</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“you sleep”. The specific forms </a:t>
            </a:r>
            <a:r>
              <a:rPr lang="en-US" sz="1200" i="1" kern="1200" dirty="0">
                <a:solidFill>
                  <a:schemeClr val="tx1"/>
                </a:solidFill>
                <a:effectLst/>
                <a:latin typeface="+mn-lt"/>
                <a:ea typeface="+mn-ea"/>
                <a:cs typeface="+mn-cs"/>
              </a:rPr>
              <a:t>sung </a:t>
            </a:r>
            <a:r>
              <a:rPr lang="en-US" sz="1200" kern="1200" dirty="0">
                <a:solidFill>
                  <a:schemeClr val="tx1"/>
                </a:solidFill>
                <a:effectLst/>
                <a:latin typeface="+mn-lt"/>
                <a:ea typeface="+mn-ea"/>
                <a:cs typeface="+mn-cs"/>
              </a:rPr>
              <a:t>or </a:t>
            </a:r>
            <a:r>
              <a:rPr lang="en-US" sz="1200" i="1" kern="1200" dirty="0">
                <a:solidFill>
                  <a:schemeClr val="tx1"/>
                </a:solidFill>
                <a:effectLst/>
                <a:latin typeface="+mn-lt"/>
                <a:ea typeface="+mn-ea"/>
                <a:cs typeface="+mn-cs"/>
              </a:rPr>
              <a:t>carpets </a:t>
            </a:r>
            <a:r>
              <a:rPr lang="en-US" sz="1200" kern="1200" dirty="0">
                <a:solidFill>
                  <a:schemeClr val="tx1"/>
                </a:solidFill>
                <a:effectLst/>
                <a:latin typeface="+mn-lt"/>
                <a:ea typeface="+mn-ea"/>
                <a:cs typeface="+mn-cs"/>
              </a:rPr>
              <a:t>or </a:t>
            </a:r>
            <a:r>
              <a:rPr lang="en-US" sz="1200" i="1" kern="1200" dirty="0">
                <a:solidFill>
                  <a:schemeClr val="tx1"/>
                </a:solidFill>
                <a:effectLst/>
                <a:latin typeface="+mn-lt"/>
                <a:ea typeface="+mn-ea"/>
                <a:cs typeface="+mn-cs"/>
              </a:rPr>
              <a:t>sing </a:t>
            </a:r>
            <a:r>
              <a:rPr lang="en-US" sz="1200" kern="1200" dirty="0">
                <a:solidFill>
                  <a:schemeClr val="tx1"/>
                </a:solidFill>
                <a:effectLst/>
                <a:latin typeface="+mn-lt"/>
                <a:ea typeface="+mn-ea"/>
                <a:cs typeface="+mn-cs"/>
              </a:rPr>
              <a:t>or </a:t>
            </a:r>
            <a:r>
              <a:rPr lang="en-US" sz="1200" i="1" kern="1200" dirty="0" err="1">
                <a:solidFill>
                  <a:schemeClr val="tx1"/>
                </a:solidFill>
                <a:effectLst/>
                <a:latin typeface="+mn-lt"/>
                <a:ea typeface="+mn-ea"/>
                <a:cs typeface="+mn-cs"/>
              </a:rPr>
              <a:t>duermes</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are called </a:t>
            </a:r>
            <a:r>
              <a:rPr lang="en-US" sz="1200" b="1" kern="1200" dirty="0">
                <a:solidFill>
                  <a:schemeClr val="tx1"/>
                </a:solidFill>
                <a:effectLst/>
                <a:latin typeface="+mn-lt"/>
                <a:ea typeface="+mn-ea"/>
                <a:cs typeface="+mn-cs"/>
              </a:rPr>
              <a:t>wordforms</a:t>
            </a:r>
            <a:r>
              <a:rPr lang="en-US" sz="1200" kern="1200" dirty="0">
                <a:solidFill>
                  <a:schemeClr val="tx1"/>
                </a:solidFill>
                <a:effectLst/>
                <a:latin typeface="+mn-lt"/>
                <a:ea typeface="+mn-ea"/>
                <a:cs typeface="+mn-cs"/>
              </a:rPr>
              <a:t>.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32</a:t>
            </a:fld>
            <a:endParaRPr lang="en-US"/>
          </a:p>
        </p:txBody>
      </p:sp>
    </p:spTree>
    <p:extLst>
      <p:ext uri="{BB962C8B-B14F-4D97-AF65-F5344CB8AC3E}">
        <p14:creationId xmlns:p14="http://schemas.microsoft.com/office/powerpoint/2010/main" val="32400924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That means that all the situations in which the original sentence would be true, the sentence with the substitution would also be true.</a:t>
            </a:r>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34</a:t>
            </a:fld>
            <a:endParaRPr lang="en-US"/>
          </a:p>
        </p:txBody>
      </p:sp>
    </p:spTree>
    <p:extLst>
      <p:ext uri="{BB962C8B-B14F-4D97-AF65-F5344CB8AC3E}">
        <p14:creationId xmlns:p14="http://schemas.microsoft.com/office/powerpoint/2010/main" val="244831420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moving from synonymy to similarity, it will be useful to shift from talking about relations between word senses (like synonymy) to relations between words (like similarity). Dealing with words avoids having to commit to a particular representation of word senses, which will turn out to simplify our task.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36</a:t>
            </a:fld>
            <a:endParaRPr lang="en-US"/>
          </a:p>
        </p:txBody>
      </p:sp>
    </p:spTree>
    <p:extLst>
      <p:ext uri="{BB962C8B-B14F-4D97-AF65-F5344CB8AC3E}">
        <p14:creationId xmlns:p14="http://schemas.microsoft.com/office/powerpoint/2010/main" val="368145341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moving from synonymy to similarity, it will be useful to shift from talking about relations between word senses (like synonymy) to relations between words (like similarity). Dealing with words avoids having to commit to a particular representation of word senses, which will turn out to simplify our task.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37</a:t>
            </a:fld>
            <a:endParaRPr lang="en-US"/>
          </a:p>
        </p:txBody>
      </p:sp>
    </p:spTree>
    <p:extLst>
      <p:ext uri="{BB962C8B-B14F-4D97-AF65-F5344CB8AC3E}">
        <p14:creationId xmlns:p14="http://schemas.microsoft.com/office/powerpoint/2010/main" val="370346055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SimLex-999 dataset (Hill et al., 2015) gives values on a scale from 0 to 10, like the examples below, which range from near-synonyms (vanish, disappear) to pairs that scarcely seem to have anything in common (hole, agreement):</a:t>
            </a:r>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38</a:t>
            </a:fld>
            <a:endParaRPr lang="en-US"/>
          </a:p>
        </p:txBody>
      </p:sp>
    </p:spTree>
    <p:extLst>
      <p:ext uri="{BB962C8B-B14F-4D97-AF65-F5344CB8AC3E}">
        <p14:creationId xmlns:p14="http://schemas.microsoft.com/office/powerpoint/2010/main" val="23872381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Closely related to semantic fields is the idea of a </a:t>
            </a:r>
            <a:r>
              <a:rPr lang="en-US" sz="1200" b="0" kern="1200" dirty="0">
                <a:solidFill>
                  <a:schemeClr val="tx1"/>
                </a:solidFill>
                <a:effectLst/>
                <a:latin typeface="+mn-lt"/>
                <a:ea typeface="+mn-ea"/>
                <a:cs typeface="+mn-cs"/>
              </a:rPr>
              <a:t>semantic frame</a:t>
            </a:r>
            <a:r>
              <a:rPr lang="en-US" sz="1200" kern="1200" dirty="0">
                <a:solidFill>
                  <a:schemeClr val="tx1"/>
                </a:solidFill>
                <a:effectLst/>
                <a:latin typeface="+mn-lt"/>
                <a:ea typeface="+mn-ea"/>
                <a:cs typeface="+mn-cs"/>
              </a:rPr>
              <a:t>. A semantic frame is a set of words that denote perspectives or participants in a particular type of event.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Knowing that buy and sell have this relation makes it possible for a system to know that a sentence like Sam bought the book from Ling could be paraphrased as Ling sold the book to Sam, and that Sam has the role of the buyer in the frame and Ling the seller. Being able to recognize such paraphrases is important for question answering, and can help in shifting perspective for machine translation.</a:t>
            </a:r>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40</a:t>
            </a:fld>
            <a:endParaRPr lang="en-US"/>
          </a:p>
        </p:txBody>
      </p:sp>
    </p:spTree>
    <p:extLst>
      <p:ext uri="{BB962C8B-B14F-4D97-AF65-F5344CB8AC3E}">
        <p14:creationId xmlns:p14="http://schemas.microsoft.com/office/powerpoint/2010/main" val="159816610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 name="Shape 235"/>
          <p:cNvSpPr>
            <a:spLocks noGrp="1" noRot="1" noChangeAspect="1"/>
          </p:cNvSpPr>
          <p:nvPr>
            <p:ph type="sldImg"/>
          </p:nvPr>
        </p:nvSpPr>
        <p:spPr>
          <a:prstGeom prst="rect">
            <a:avLst/>
          </a:prstGeom>
        </p:spPr>
        <p:txBody>
          <a:bodyPr/>
          <a:lstStyle/>
          <a:p>
            <a:endParaRPr/>
          </a:p>
        </p:txBody>
      </p:sp>
      <p:sp>
        <p:nvSpPr>
          <p:cNvPr id="236" name="Shape 236"/>
          <p:cNvSpPr>
            <a:spLocks noGrp="1"/>
          </p:cNvSpPr>
          <p:nvPr>
            <p:ph type="body" sz="quarter" idx="1"/>
          </p:nvPr>
        </p:nvSpPr>
        <p:spPr>
          <a:prstGeom prst="rect">
            <a:avLst/>
          </a:prstGeom>
        </p:spPr>
        <p:txBody>
          <a:bodyPr/>
          <a:lstStyle/>
          <a:p>
            <a:r>
              <a:t>The idea of the VSM is to represent each word as a point in a space (a vector in a vector space). Points that are close together in this space are semantically similar and points that are far apart are semantically distant.</a:t>
            </a:r>
          </a:p>
        </p:txBody>
      </p:sp>
    </p:spTree>
    <p:extLst>
      <p:ext uri="{BB962C8B-B14F-4D97-AF65-F5344CB8AC3E}">
        <p14:creationId xmlns:p14="http://schemas.microsoft.com/office/powerpoint/2010/main" val="408219215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 name="Shape 264"/>
          <p:cNvSpPr>
            <a:spLocks noGrp="1" noRot="1" noChangeAspect="1"/>
          </p:cNvSpPr>
          <p:nvPr>
            <p:ph type="sldImg"/>
          </p:nvPr>
        </p:nvSpPr>
        <p:spPr>
          <a:prstGeom prst="rect">
            <a:avLst/>
          </a:prstGeom>
        </p:spPr>
        <p:txBody>
          <a:bodyPr/>
          <a:lstStyle/>
          <a:p>
            <a:endParaRPr/>
          </a:p>
        </p:txBody>
      </p:sp>
      <p:sp>
        <p:nvSpPr>
          <p:cNvPr id="265" name="Shape 265"/>
          <p:cNvSpPr>
            <a:spLocks noGrp="1"/>
          </p:cNvSpPr>
          <p:nvPr>
            <p:ph type="body" sz="quarter" idx="1"/>
          </p:nvPr>
        </p:nvSpPr>
        <p:spPr>
          <a:prstGeom prst="rect">
            <a:avLst/>
          </a:prstGeom>
        </p:spPr>
        <p:txBody>
          <a:bodyPr/>
          <a:lstStyle/>
          <a:p>
            <a:pPr defTabSz="584200">
              <a:lnSpc>
                <a:spcPct val="100000"/>
              </a:lnSpc>
              <a:defRPr>
                <a:latin typeface="Lucida Grande"/>
                <a:ea typeface="Lucida Grande"/>
                <a:cs typeface="Lucida Grande"/>
                <a:sym typeface="Lucida Grande"/>
              </a:defRPr>
            </a:pPr>
            <a:r>
              <a:t>Similar messages expressed by Wittgenstein (1953) and Firth (1957) who said “You shall know a word by the company it keeps.”  </a:t>
            </a:r>
          </a:p>
          <a:p>
            <a:pPr defTabSz="584200">
              <a:lnSpc>
                <a:spcPct val="100000"/>
              </a:lnSpc>
              <a:defRPr>
                <a:latin typeface="Lucida Grande"/>
                <a:ea typeface="Lucida Grande"/>
                <a:cs typeface="Lucida Grande"/>
                <a:sym typeface="Lucida Grande"/>
              </a:defRPr>
            </a:pPr>
            <a:r>
              <a:t>VSMs are interesting especially due to their relation with the distributional hypothesis and related hypotheses. The distributional hypothesis is that words that occur in similar contexts tend to have similar meanings.  Efforts to apply this abstract hypothesis to concrete algorithms for measuring the similarity of meaning often lead to vectors, matrices, and higher-order tensors. </a:t>
            </a:r>
          </a:p>
          <a:p>
            <a:pPr defTabSz="584200">
              <a:lnSpc>
                <a:spcPct val="100000"/>
              </a:lnSpc>
              <a:defRPr>
                <a:latin typeface="Lucida Grande"/>
                <a:ea typeface="Lucida Grande"/>
                <a:cs typeface="Lucida Grande"/>
                <a:sym typeface="Lucida Grande"/>
              </a:defRPr>
            </a:pPr>
            <a:endParaRPr/>
          </a:p>
          <a:p>
            <a:pPr defTabSz="584200">
              <a:lnSpc>
                <a:spcPct val="100000"/>
              </a:lnSpc>
              <a:defRPr>
                <a:latin typeface="Lucida Grande"/>
                <a:ea typeface="Lucida Grande"/>
                <a:cs typeface="Lucida Grande"/>
                <a:sym typeface="Lucida Grande"/>
              </a:defRPr>
            </a:pPr>
            <a:endParaRPr/>
          </a:p>
        </p:txBody>
      </p:sp>
    </p:spTree>
    <p:extLst>
      <p:ext uri="{BB962C8B-B14F-4D97-AF65-F5344CB8AC3E}">
        <p14:creationId xmlns:p14="http://schemas.microsoft.com/office/powerpoint/2010/main" val="29112719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 name="Shape 277"/>
          <p:cNvSpPr>
            <a:spLocks noGrp="1" noRot="1" noChangeAspect="1"/>
          </p:cNvSpPr>
          <p:nvPr>
            <p:ph type="sldImg"/>
          </p:nvPr>
        </p:nvSpPr>
        <p:spPr>
          <a:prstGeom prst="rect">
            <a:avLst/>
          </a:prstGeom>
        </p:spPr>
        <p:txBody>
          <a:bodyPr/>
          <a:lstStyle/>
          <a:p>
            <a:endParaRPr/>
          </a:p>
        </p:txBody>
      </p:sp>
      <p:sp>
        <p:nvSpPr>
          <p:cNvPr id="278" name="Shape 278"/>
          <p:cNvSpPr>
            <a:spLocks noGrp="1"/>
          </p:cNvSpPr>
          <p:nvPr>
            <p:ph type="body" sz="quarter" idx="1"/>
          </p:nvPr>
        </p:nvSpPr>
        <p:spPr>
          <a:prstGeom prst="rect">
            <a:avLst/>
          </a:prstGeom>
        </p:spPr>
        <p:txBody>
          <a:bodyPr/>
          <a:lstStyle/>
          <a:p>
            <a:r>
              <a:t>Documents can be things like Shakespeare’s plays, or novels, or web pages</a:t>
            </a:r>
          </a:p>
        </p:txBody>
      </p:sp>
    </p:spTree>
    <p:extLst>
      <p:ext uri="{BB962C8B-B14F-4D97-AF65-F5344CB8AC3E}">
        <p14:creationId xmlns:p14="http://schemas.microsoft.com/office/powerpoint/2010/main" val="27365108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Notice that we’re applying the </a:t>
            </a:r>
            <a:r>
              <a:rPr lang="en-US" sz="1200" kern="1200" dirty="0" err="1">
                <a:solidFill>
                  <a:schemeClr val="tx1"/>
                </a:solidFill>
                <a:effectLst/>
                <a:latin typeface="+mn-lt"/>
                <a:ea typeface="+mn-ea"/>
                <a:cs typeface="+mn-cs"/>
              </a:rPr>
              <a:t>σ</a:t>
            </a:r>
            <a:r>
              <a:rPr lang="en-US" sz="1200" kern="1200" dirty="0">
                <a:solidFill>
                  <a:schemeClr val="tx1"/>
                </a:solidFill>
                <a:effectLst/>
                <a:latin typeface="+mn-lt"/>
                <a:ea typeface="+mn-ea"/>
                <a:cs typeface="+mn-cs"/>
              </a:rPr>
              <a:t> function here to a vector, while previously it was applied to a scalar. We’re thus allowing </a:t>
            </a:r>
            <a:r>
              <a:rPr lang="en-US" sz="1200" kern="1200" dirty="0" err="1">
                <a:solidFill>
                  <a:schemeClr val="tx1"/>
                </a:solidFill>
                <a:effectLst/>
                <a:latin typeface="+mn-lt"/>
                <a:ea typeface="+mn-ea"/>
                <a:cs typeface="+mn-cs"/>
              </a:rPr>
              <a:t>σ</a:t>
            </a:r>
            <a:r>
              <a:rPr lang="en-US" sz="1200" kern="1200" dirty="0">
                <a:solidFill>
                  <a:schemeClr val="tx1"/>
                </a:solidFill>
                <a:effectLst/>
                <a:latin typeface="+mn-lt"/>
                <a:ea typeface="+mn-ea"/>
                <a:cs typeface="+mn-cs"/>
              </a:rPr>
              <a:t>(·), and indeed any activation function </a:t>
            </a:r>
            <a:r>
              <a:rPr lang="en-US" sz="1200" i="1" kern="1200" dirty="0">
                <a:solidFill>
                  <a:schemeClr val="tx1"/>
                </a:solidFill>
                <a:effectLst/>
                <a:latin typeface="+mn-lt"/>
                <a:ea typeface="+mn-ea"/>
                <a:cs typeface="+mn-cs"/>
              </a:rPr>
              <a:t>g</a:t>
            </a:r>
            <a:r>
              <a:rPr lang="en-US" sz="1200" kern="1200" dirty="0">
                <a:solidFill>
                  <a:schemeClr val="tx1"/>
                </a:solidFill>
                <a:effectLst/>
                <a:latin typeface="+mn-lt"/>
                <a:ea typeface="+mn-ea"/>
                <a:cs typeface="+mn-cs"/>
              </a:rPr>
              <a:t>(·), to apply to a vector element-wise, so </a:t>
            </a:r>
            <a:r>
              <a:rPr lang="en-US" sz="1200" i="1" kern="1200" dirty="0">
                <a:solidFill>
                  <a:schemeClr val="tx1"/>
                </a:solidFill>
                <a:effectLst/>
                <a:latin typeface="+mn-lt"/>
                <a:ea typeface="+mn-ea"/>
                <a:cs typeface="+mn-cs"/>
              </a:rPr>
              <a:t>g</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1,</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2,</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3] = [</a:t>
            </a:r>
            <a:r>
              <a:rPr lang="en-US" sz="1200" i="1" kern="1200" dirty="0">
                <a:solidFill>
                  <a:schemeClr val="tx1"/>
                </a:solidFill>
                <a:effectLst/>
                <a:latin typeface="+mn-lt"/>
                <a:ea typeface="+mn-ea"/>
                <a:cs typeface="+mn-cs"/>
              </a:rPr>
              <a:t>g</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1),</a:t>
            </a:r>
            <a:r>
              <a:rPr lang="en-US" sz="1200" i="1" kern="1200" dirty="0">
                <a:solidFill>
                  <a:schemeClr val="tx1"/>
                </a:solidFill>
                <a:effectLst/>
                <a:latin typeface="+mn-lt"/>
                <a:ea typeface="+mn-ea"/>
                <a:cs typeface="+mn-cs"/>
              </a:rPr>
              <a:t>g</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2),</a:t>
            </a:r>
            <a:r>
              <a:rPr lang="en-US" sz="1200" i="1" kern="1200" dirty="0">
                <a:solidFill>
                  <a:schemeClr val="tx1"/>
                </a:solidFill>
                <a:effectLst/>
                <a:latin typeface="+mn-lt"/>
                <a:ea typeface="+mn-ea"/>
                <a:cs typeface="+mn-cs"/>
              </a:rPr>
              <a:t>g</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3)].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6</a:t>
            </a:fld>
            <a:endParaRPr lang="en-US"/>
          </a:p>
        </p:txBody>
      </p:sp>
    </p:spTree>
    <p:extLst>
      <p:ext uri="{BB962C8B-B14F-4D97-AF65-F5344CB8AC3E}">
        <p14:creationId xmlns:p14="http://schemas.microsoft.com/office/powerpoint/2010/main" val="234376201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Shape 287"/>
          <p:cNvSpPr>
            <a:spLocks noGrp="1" noRot="1" noChangeAspect="1"/>
          </p:cNvSpPr>
          <p:nvPr>
            <p:ph type="sldImg"/>
          </p:nvPr>
        </p:nvSpPr>
        <p:spPr>
          <a:prstGeom prst="rect">
            <a:avLst/>
          </a:prstGeom>
        </p:spPr>
        <p:txBody>
          <a:bodyPr/>
          <a:lstStyle/>
          <a:p>
            <a:endParaRPr/>
          </a:p>
        </p:txBody>
      </p:sp>
      <p:sp>
        <p:nvSpPr>
          <p:cNvPr id="288" name="Shape 288"/>
          <p:cNvSpPr>
            <a:spLocks noGrp="1"/>
          </p:cNvSpPr>
          <p:nvPr>
            <p:ph type="body" sz="quarter" idx="1"/>
          </p:nvPr>
        </p:nvSpPr>
        <p:spPr>
          <a:prstGeom prst="rect">
            <a:avLst/>
          </a:prstGeom>
        </p:spPr>
        <p:txBody>
          <a:bodyPr/>
          <a:lstStyle/>
          <a:p>
            <a:r>
              <a:t>Documents can be things like Shakespeare’s plays, or Wikipedia pages, or IMDB reviews for a movie.</a:t>
            </a:r>
          </a:p>
        </p:txBody>
      </p:sp>
    </p:spTree>
    <p:extLst>
      <p:ext uri="{BB962C8B-B14F-4D97-AF65-F5344CB8AC3E}">
        <p14:creationId xmlns:p14="http://schemas.microsoft.com/office/powerpoint/2010/main" val="104208155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2" name="Shape 352"/>
          <p:cNvSpPr>
            <a:spLocks noGrp="1" noRot="1" noChangeAspect="1"/>
          </p:cNvSpPr>
          <p:nvPr>
            <p:ph type="sldImg"/>
          </p:nvPr>
        </p:nvSpPr>
        <p:spPr>
          <a:prstGeom prst="rect">
            <a:avLst/>
          </a:prstGeom>
        </p:spPr>
        <p:txBody>
          <a:bodyPr/>
          <a:lstStyle/>
          <a:p>
            <a:endParaRPr/>
          </a:p>
        </p:txBody>
      </p:sp>
      <p:sp>
        <p:nvSpPr>
          <p:cNvPr id="353" name="Shape 353"/>
          <p:cNvSpPr>
            <a:spLocks noGrp="1"/>
          </p:cNvSpPr>
          <p:nvPr>
            <p:ph type="body" sz="quarter" idx="1"/>
          </p:nvPr>
        </p:nvSpPr>
        <p:spPr>
          <a:prstGeom prst="rect">
            <a:avLst/>
          </a:prstGeom>
        </p:spPr>
        <p:txBody>
          <a:bodyPr/>
          <a:lstStyle/>
          <a:p>
            <a:r>
              <a:t>It measures the similarity between words!</a:t>
            </a:r>
          </a:p>
        </p:txBody>
      </p:sp>
    </p:spTree>
    <p:extLst>
      <p:ext uri="{BB962C8B-B14F-4D97-AF65-F5344CB8AC3E}">
        <p14:creationId xmlns:p14="http://schemas.microsoft.com/office/powerpoint/2010/main" val="95415846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7" name="Shape 357"/>
          <p:cNvSpPr>
            <a:spLocks noGrp="1" noRot="1" noChangeAspect="1"/>
          </p:cNvSpPr>
          <p:nvPr>
            <p:ph type="sldImg"/>
          </p:nvPr>
        </p:nvSpPr>
        <p:spPr>
          <a:prstGeom prst="rect">
            <a:avLst/>
          </a:prstGeom>
        </p:spPr>
        <p:txBody>
          <a:bodyPr/>
          <a:lstStyle/>
          <a:p>
            <a:endParaRPr/>
          </a:p>
        </p:txBody>
      </p:sp>
      <p:sp>
        <p:nvSpPr>
          <p:cNvPr id="358" name="Shape 358"/>
          <p:cNvSpPr>
            <a:spLocks noGrp="1"/>
          </p:cNvSpPr>
          <p:nvPr>
            <p:ph type="body" sz="quarter" idx="1"/>
          </p:nvPr>
        </p:nvSpPr>
        <p:spPr>
          <a:prstGeom prst="rect">
            <a:avLst/>
          </a:prstGeom>
        </p:spPr>
        <p:txBody>
          <a:bodyPr/>
          <a:lstStyle/>
          <a:p>
            <a:r>
              <a:t>docY  is a positive movie review</a:t>
            </a:r>
          </a:p>
          <a:p>
            <a:r>
              <a:t>docx  is a less positive movie review</a:t>
            </a:r>
          </a:p>
          <a:p>
            <a:endParaRPr/>
          </a:p>
          <a:p>
            <a:r>
              <a:t>A = "superb"      positive / low frequency</a:t>
            </a:r>
          </a:p>
          <a:p>
            <a:r>
              <a:t>B = "good"         positive / high frequency</a:t>
            </a:r>
          </a:p>
          <a:p>
            <a:r>
              <a:t>C = "disappointing"  negative / high frequency</a:t>
            </a:r>
          </a:p>
          <a:p>
            <a:endParaRPr/>
          </a:p>
        </p:txBody>
      </p:sp>
    </p:spTree>
    <p:extLst>
      <p:ext uri="{BB962C8B-B14F-4D97-AF65-F5344CB8AC3E}">
        <p14:creationId xmlns:p14="http://schemas.microsoft.com/office/powerpoint/2010/main" val="61237574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3" name="Shape 363"/>
          <p:cNvSpPr>
            <a:spLocks noGrp="1" noRot="1" noChangeAspect="1"/>
          </p:cNvSpPr>
          <p:nvPr>
            <p:ph type="sldImg"/>
          </p:nvPr>
        </p:nvSpPr>
        <p:spPr>
          <a:prstGeom prst="rect">
            <a:avLst/>
          </a:prstGeom>
        </p:spPr>
        <p:txBody>
          <a:bodyPr/>
          <a:lstStyle/>
          <a:p>
            <a:endParaRPr/>
          </a:p>
        </p:txBody>
      </p:sp>
      <p:sp>
        <p:nvSpPr>
          <p:cNvPr id="364" name="Shape 364"/>
          <p:cNvSpPr>
            <a:spLocks noGrp="1"/>
          </p:cNvSpPr>
          <p:nvPr>
            <p:ph type="body" sz="quarter" idx="1"/>
          </p:nvPr>
        </p:nvSpPr>
        <p:spPr>
          <a:prstGeom prst="rect">
            <a:avLst/>
          </a:prstGeom>
        </p:spPr>
        <p:txBody>
          <a:bodyPr/>
          <a:lstStyle/>
          <a:p>
            <a:r>
              <a:t>docY  is a positive movie review</a:t>
            </a:r>
          </a:p>
          <a:p>
            <a:r>
              <a:t>docx  is a less positive movie review</a:t>
            </a:r>
          </a:p>
          <a:p>
            <a:endParaRPr/>
          </a:p>
          <a:p>
            <a:r>
              <a:t>A = "superb"      positive / low frequency</a:t>
            </a:r>
          </a:p>
          <a:p>
            <a:r>
              <a:t>B = "good"         positive / high frequency</a:t>
            </a:r>
          </a:p>
          <a:p>
            <a:r>
              <a:t>C = "disappointing"  negative / high frequency</a:t>
            </a:r>
          </a:p>
          <a:p>
            <a:endParaRPr/>
          </a:p>
        </p:txBody>
      </p:sp>
    </p:spTree>
    <p:extLst>
      <p:ext uri="{BB962C8B-B14F-4D97-AF65-F5344CB8AC3E}">
        <p14:creationId xmlns:p14="http://schemas.microsoft.com/office/powerpoint/2010/main" val="167050515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9" name="Shape 369"/>
          <p:cNvSpPr>
            <a:spLocks noGrp="1" noRot="1" noChangeAspect="1"/>
          </p:cNvSpPr>
          <p:nvPr>
            <p:ph type="sldImg"/>
          </p:nvPr>
        </p:nvSpPr>
        <p:spPr>
          <a:prstGeom prst="rect">
            <a:avLst/>
          </a:prstGeom>
        </p:spPr>
        <p:txBody>
          <a:bodyPr/>
          <a:lstStyle/>
          <a:p>
            <a:endParaRPr/>
          </a:p>
        </p:txBody>
      </p:sp>
      <p:sp>
        <p:nvSpPr>
          <p:cNvPr id="370" name="Shape 370"/>
          <p:cNvSpPr>
            <a:spLocks noGrp="1"/>
          </p:cNvSpPr>
          <p:nvPr>
            <p:ph type="body" sz="quarter" idx="1"/>
          </p:nvPr>
        </p:nvSpPr>
        <p:spPr>
          <a:prstGeom prst="rect">
            <a:avLst/>
          </a:prstGeom>
        </p:spPr>
        <p:txBody>
          <a:bodyPr/>
          <a:lstStyle/>
          <a:p>
            <a:r>
              <a:t>Euclidean distance : vectors u, v of dimension N</a:t>
            </a:r>
          </a:p>
          <a:p>
            <a:r>
              <a:t>sqrt (sum_i to N ( | u</a:t>
            </a:r>
            <a:r>
              <a:rPr baseline="-5999"/>
              <a:t>i</a:t>
            </a:r>
            <a:r>
              <a:t> - v</a:t>
            </a:r>
            <a:r>
              <a:rPr baseline="-5999"/>
              <a:t>i</a:t>
            </a:r>
            <a:r>
              <a:t>|</a:t>
            </a:r>
            <a:r>
              <a:rPr baseline="31999"/>
              <a:t>2</a:t>
            </a:r>
            <a:r>
              <a:t>  ) )</a:t>
            </a:r>
          </a:p>
          <a:p>
            <a:r>
              <a:t>A to B is   sqrt of | 2-10 |</a:t>
            </a:r>
            <a:r>
              <a:rPr baseline="31999"/>
              <a:t>2 </a:t>
            </a:r>
            <a:r>
              <a:t>+ | 4-15 |</a:t>
            </a:r>
            <a:r>
              <a:rPr baseline="31999"/>
              <a:t>2</a:t>
            </a:r>
            <a:r>
              <a:t> = 13.6</a:t>
            </a:r>
          </a:p>
          <a:p>
            <a:r>
              <a:t>B to C is   sqrt of | 10-14 |</a:t>
            </a:r>
            <a:r>
              <a:rPr baseline="31999"/>
              <a:t>2 </a:t>
            </a:r>
            <a:r>
              <a:t>+ | 15-10 |</a:t>
            </a:r>
            <a:r>
              <a:rPr baseline="31999"/>
              <a:t>2</a:t>
            </a:r>
            <a:r>
              <a:t> = 6.4</a:t>
            </a:r>
          </a:p>
          <a:p>
            <a:endParaRPr/>
          </a:p>
          <a:p>
            <a:r>
              <a:t>A = Superb, B = Good, C=Disappointing</a:t>
            </a:r>
          </a:p>
          <a:p>
            <a:r>
              <a:t>Goal: related words are close, and unrelated words are far apart.  </a:t>
            </a:r>
          </a:p>
          <a:p>
            <a:r>
              <a:t>Did we do it?</a:t>
            </a:r>
          </a:p>
        </p:txBody>
      </p:sp>
    </p:spTree>
    <p:extLst>
      <p:ext uri="{BB962C8B-B14F-4D97-AF65-F5344CB8AC3E}">
        <p14:creationId xmlns:p14="http://schemas.microsoft.com/office/powerpoint/2010/main" val="411915728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5" name="Shape 415"/>
          <p:cNvSpPr>
            <a:spLocks noGrp="1" noRot="1" noChangeAspect="1"/>
          </p:cNvSpPr>
          <p:nvPr>
            <p:ph type="sldImg"/>
          </p:nvPr>
        </p:nvSpPr>
        <p:spPr>
          <a:prstGeom prst="rect">
            <a:avLst/>
          </a:prstGeom>
        </p:spPr>
        <p:txBody>
          <a:bodyPr/>
          <a:lstStyle/>
          <a:p>
            <a:endParaRPr/>
          </a:p>
        </p:txBody>
      </p:sp>
      <p:sp>
        <p:nvSpPr>
          <p:cNvPr id="416" name="Shape 416"/>
          <p:cNvSpPr>
            <a:spLocks noGrp="1"/>
          </p:cNvSpPr>
          <p:nvPr>
            <p:ph type="body" sz="quarter" idx="1"/>
          </p:nvPr>
        </p:nvSpPr>
        <p:spPr>
          <a:prstGeom prst="rect">
            <a:avLst/>
          </a:prstGeom>
        </p:spPr>
        <p:txBody>
          <a:bodyPr/>
          <a:lstStyle/>
          <a:p>
            <a:r>
              <a:t>Euclidean distance : vectors u, v of dimension N</a:t>
            </a:r>
          </a:p>
          <a:p>
            <a:r>
              <a:t>sqrt (sum_i to N ( | u</a:t>
            </a:r>
            <a:r>
              <a:rPr baseline="-5999"/>
              <a:t>i</a:t>
            </a:r>
            <a:r>
              <a:t> - v</a:t>
            </a:r>
            <a:r>
              <a:rPr baseline="-5999"/>
              <a:t>i</a:t>
            </a:r>
            <a:r>
              <a:t>|</a:t>
            </a:r>
            <a:r>
              <a:rPr baseline="31999"/>
              <a:t>2</a:t>
            </a:r>
            <a:r>
              <a:t>  ) )</a:t>
            </a:r>
          </a:p>
          <a:p>
            <a:r>
              <a:t>A to B is   sqrt of | 2-10 |</a:t>
            </a:r>
            <a:r>
              <a:rPr baseline="31999"/>
              <a:t>2 </a:t>
            </a:r>
            <a:r>
              <a:t>+ | 4-15 |</a:t>
            </a:r>
            <a:r>
              <a:rPr baseline="31999"/>
              <a:t>2</a:t>
            </a:r>
            <a:r>
              <a:t> = 13.6</a:t>
            </a:r>
          </a:p>
          <a:p>
            <a:r>
              <a:t>B to C is   sqrt of | 10-14 |</a:t>
            </a:r>
            <a:r>
              <a:rPr baseline="31999"/>
              <a:t>2 </a:t>
            </a:r>
            <a:r>
              <a:t>+ | 15-10 |</a:t>
            </a:r>
            <a:r>
              <a:rPr baseline="31999"/>
              <a:t>2</a:t>
            </a:r>
            <a:r>
              <a:t> = 6.4</a:t>
            </a:r>
          </a:p>
          <a:p>
            <a:endParaRPr/>
          </a:p>
          <a:p>
            <a:r>
              <a:t>A = Superb, B = Good, C=Disappointing</a:t>
            </a:r>
          </a:p>
          <a:p>
            <a:r>
              <a:t>Goal: related words are close, and unrelated words are far apart.  </a:t>
            </a:r>
          </a:p>
          <a:p>
            <a:r>
              <a:t>Did we do it?</a:t>
            </a:r>
          </a:p>
        </p:txBody>
      </p:sp>
    </p:spTree>
    <p:extLst>
      <p:ext uri="{BB962C8B-B14F-4D97-AF65-F5344CB8AC3E}">
        <p14:creationId xmlns:p14="http://schemas.microsoft.com/office/powerpoint/2010/main" val="118050957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6725AFE-A141-6245-ADDB-0375406D4018}" type="slidenum">
              <a:rPr lang="en-US" smtClean="0"/>
              <a:t>66</a:t>
            </a:fld>
            <a:endParaRPr lang="en-US"/>
          </a:p>
        </p:txBody>
      </p:sp>
    </p:spTree>
    <p:extLst>
      <p:ext uri="{BB962C8B-B14F-4D97-AF65-F5344CB8AC3E}">
        <p14:creationId xmlns:p14="http://schemas.microsoft.com/office/powerpoint/2010/main" val="332911629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 name="Shape 445"/>
          <p:cNvSpPr>
            <a:spLocks noGrp="1" noRot="1" noChangeAspect="1"/>
          </p:cNvSpPr>
          <p:nvPr>
            <p:ph type="sldImg"/>
          </p:nvPr>
        </p:nvSpPr>
        <p:spPr>
          <a:prstGeom prst="rect">
            <a:avLst/>
          </a:prstGeom>
        </p:spPr>
        <p:txBody>
          <a:bodyPr/>
          <a:lstStyle/>
          <a:p>
            <a:endParaRPr/>
          </a:p>
        </p:txBody>
      </p:sp>
      <p:sp>
        <p:nvSpPr>
          <p:cNvPr id="446" name="Shape 446"/>
          <p:cNvSpPr>
            <a:spLocks noGrp="1"/>
          </p:cNvSpPr>
          <p:nvPr>
            <p:ph type="body" sz="quarter" idx="1"/>
          </p:nvPr>
        </p:nvSpPr>
        <p:spPr>
          <a:prstGeom prst="rect">
            <a:avLst/>
          </a:prstGeom>
        </p:spPr>
        <p:txBody>
          <a:bodyPr/>
          <a:lstStyle/>
          <a:p>
            <a:r>
              <a:t>Defines a co-occurrence matrix</a:t>
            </a:r>
          </a:p>
          <a:p>
            <a:r>
              <a:t>w-2, w-1 target word w+1 w+2</a:t>
            </a:r>
          </a:p>
        </p:txBody>
      </p:sp>
    </p:spTree>
    <p:extLst>
      <p:ext uri="{BB962C8B-B14F-4D97-AF65-F5344CB8AC3E}">
        <p14:creationId xmlns:p14="http://schemas.microsoft.com/office/powerpoint/2010/main" val="119575399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6" name="Shape 456"/>
          <p:cNvSpPr>
            <a:spLocks noGrp="1" noRot="1" noChangeAspect="1"/>
          </p:cNvSpPr>
          <p:nvPr>
            <p:ph type="sldImg"/>
          </p:nvPr>
        </p:nvSpPr>
        <p:spPr>
          <a:prstGeom prst="rect">
            <a:avLst/>
          </a:prstGeom>
        </p:spPr>
        <p:txBody>
          <a:bodyPr/>
          <a:lstStyle/>
          <a:p>
            <a:endParaRPr/>
          </a:p>
        </p:txBody>
      </p:sp>
      <p:sp>
        <p:nvSpPr>
          <p:cNvPr id="457" name="Shape 457"/>
          <p:cNvSpPr>
            <a:spLocks noGrp="1"/>
          </p:cNvSpPr>
          <p:nvPr>
            <p:ph type="body" sz="quarter" idx="1"/>
          </p:nvPr>
        </p:nvSpPr>
        <p:spPr>
          <a:prstGeom prst="rect">
            <a:avLst/>
          </a:prstGeom>
        </p:spPr>
        <p:txBody>
          <a:bodyPr/>
          <a:lstStyle/>
          <a:p>
            <a:r>
              <a:t>|V| = size of vocabulary </a:t>
            </a:r>
          </a:p>
        </p:txBody>
      </p:sp>
    </p:spTree>
    <p:extLst>
      <p:ext uri="{BB962C8B-B14F-4D97-AF65-F5344CB8AC3E}">
        <p14:creationId xmlns:p14="http://schemas.microsoft.com/office/powerpoint/2010/main" val="388694430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7" name="Shape 467"/>
          <p:cNvSpPr>
            <a:spLocks noGrp="1" noRot="1" noChangeAspect="1"/>
          </p:cNvSpPr>
          <p:nvPr>
            <p:ph type="sldImg"/>
          </p:nvPr>
        </p:nvSpPr>
        <p:spPr>
          <a:prstGeom prst="rect">
            <a:avLst/>
          </a:prstGeom>
        </p:spPr>
        <p:txBody>
          <a:bodyPr/>
          <a:lstStyle/>
          <a:p>
            <a:endParaRPr/>
          </a:p>
        </p:txBody>
      </p:sp>
      <p:sp>
        <p:nvSpPr>
          <p:cNvPr id="468" name="Shape 468"/>
          <p:cNvSpPr>
            <a:spLocks noGrp="1"/>
          </p:cNvSpPr>
          <p:nvPr>
            <p:ph type="body" sz="quarter" idx="1"/>
          </p:nvPr>
        </p:nvSpPr>
        <p:spPr>
          <a:prstGeom prst="rect">
            <a:avLst/>
          </a:prstGeom>
        </p:spPr>
        <p:txBody>
          <a:bodyPr/>
          <a:lstStyle/>
          <a:p>
            <a:r>
              <a:t>Defines a co-occurrence matrix</a:t>
            </a:r>
          </a:p>
          <a:p>
            <a:r>
              <a:t>w-2, w-1 target word w+1 w+2</a:t>
            </a:r>
          </a:p>
        </p:txBody>
      </p:sp>
    </p:spTree>
    <p:extLst>
      <p:ext uri="{BB962C8B-B14F-4D97-AF65-F5344CB8AC3E}">
        <p14:creationId xmlns:p14="http://schemas.microsoft.com/office/powerpoint/2010/main" val="7101041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Each element </a:t>
            </a:r>
            <a:r>
              <a:rPr lang="en-US" sz="1200" i="1" kern="1200" dirty="0">
                <a:solidFill>
                  <a:schemeClr val="tx1"/>
                </a:solidFill>
                <a:effectLst/>
                <a:latin typeface="+mn-lt"/>
                <a:ea typeface="+mn-ea"/>
                <a:cs typeface="+mn-cs"/>
              </a:rPr>
              <a:t>Wi j </a:t>
            </a:r>
            <a:r>
              <a:rPr lang="en-US" sz="1200" kern="1200" dirty="0">
                <a:solidFill>
                  <a:schemeClr val="tx1"/>
                </a:solidFill>
                <a:effectLst/>
                <a:latin typeface="+mn-lt"/>
                <a:ea typeface="+mn-ea"/>
                <a:cs typeface="+mn-cs"/>
              </a:rPr>
              <a:t>of the weight matrix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represents the weight of the connection from the </a:t>
            </a:r>
            <a:r>
              <a:rPr lang="en-US" sz="1200" i="1" kern="1200" dirty="0" err="1">
                <a:solidFill>
                  <a:schemeClr val="tx1"/>
                </a:solidFill>
                <a:effectLst/>
                <a:latin typeface="+mn-lt"/>
                <a:ea typeface="+mn-ea"/>
                <a:cs typeface="+mn-cs"/>
              </a:rPr>
              <a:t>i</a:t>
            </a:r>
            <a:r>
              <a:rPr lang="en-US" sz="1200" kern="1200" dirty="0" err="1">
                <a:solidFill>
                  <a:schemeClr val="tx1"/>
                </a:solidFill>
                <a:effectLst/>
                <a:latin typeface="+mn-lt"/>
                <a:ea typeface="+mn-ea"/>
                <a:cs typeface="+mn-cs"/>
              </a:rPr>
              <a:t>th</a:t>
            </a:r>
            <a:r>
              <a:rPr lang="en-US" sz="1200" kern="1200" dirty="0">
                <a:solidFill>
                  <a:schemeClr val="tx1"/>
                </a:solidFill>
                <a:effectLst/>
                <a:latin typeface="+mn-lt"/>
                <a:ea typeface="+mn-ea"/>
                <a:cs typeface="+mn-cs"/>
              </a:rPr>
              <a:t> input unit </a:t>
            </a:r>
            <a:r>
              <a:rPr lang="en-US" sz="1200" i="1" kern="1200" dirty="0">
                <a:solidFill>
                  <a:schemeClr val="tx1"/>
                </a:solidFill>
                <a:effectLst/>
                <a:latin typeface="+mn-lt"/>
                <a:ea typeface="+mn-ea"/>
                <a:cs typeface="+mn-cs"/>
              </a:rPr>
              <a:t>xi </a:t>
            </a:r>
            <a:r>
              <a:rPr lang="en-US" sz="1200" kern="1200" dirty="0">
                <a:solidFill>
                  <a:schemeClr val="tx1"/>
                </a:solidFill>
                <a:effectLst/>
                <a:latin typeface="+mn-lt"/>
                <a:ea typeface="+mn-ea"/>
                <a:cs typeface="+mn-cs"/>
              </a:rPr>
              <a:t>to the </a:t>
            </a:r>
            <a:r>
              <a:rPr lang="en-US" sz="1200" i="1" kern="1200" dirty="0" err="1">
                <a:solidFill>
                  <a:schemeClr val="tx1"/>
                </a:solidFill>
                <a:effectLst/>
                <a:latin typeface="+mn-lt"/>
                <a:ea typeface="+mn-ea"/>
                <a:cs typeface="+mn-cs"/>
              </a:rPr>
              <a:t>j</a:t>
            </a:r>
            <a:r>
              <a:rPr lang="en-US" sz="1200" kern="1200" dirty="0" err="1">
                <a:solidFill>
                  <a:schemeClr val="tx1"/>
                </a:solidFill>
                <a:effectLst/>
                <a:latin typeface="+mn-lt"/>
                <a:ea typeface="+mn-ea"/>
                <a:cs typeface="+mn-cs"/>
              </a:rPr>
              <a:t>th</a:t>
            </a:r>
            <a:r>
              <a:rPr lang="en-US" sz="1200" kern="1200" dirty="0">
                <a:solidFill>
                  <a:schemeClr val="tx1"/>
                </a:solidFill>
                <a:effectLst/>
                <a:latin typeface="+mn-lt"/>
                <a:ea typeface="+mn-ea"/>
                <a:cs typeface="+mn-cs"/>
              </a:rPr>
              <a:t> hidden unit </a:t>
            </a:r>
            <a:r>
              <a:rPr lang="en-US" sz="1200" i="1" kern="1200" dirty="0" err="1">
                <a:solidFill>
                  <a:schemeClr val="tx1"/>
                </a:solidFill>
                <a:effectLst/>
                <a:latin typeface="+mn-lt"/>
                <a:ea typeface="+mn-ea"/>
                <a:cs typeface="+mn-cs"/>
              </a:rPr>
              <a:t>hj</a:t>
            </a:r>
            <a:r>
              <a:rPr lang="en-US" sz="1200" kern="1200" dirty="0">
                <a:solidFill>
                  <a:schemeClr val="tx1"/>
                </a:solidFill>
                <a:effectLst/>
                <a:latin typeface="+mn-lt"/>
                <a:ea typeface="+mn-ea"/>
                <a:cs typeface="+mn-cs"/>
              </a:rPr>
              <a:t>.</a:t>
            </a:r>
            <a:br>
              <a:rPr lang="en-US" sz="1200" kern="1200" dirty="0">
                <a:solidFill>
                  <a:schemeClr val="tx1"/>
                </a:solidFill>
                <a:effectLst/>
                <a:latin typeface="+mn-lt"/>
                <a:ea typeface="+mn-ea"/>
                <a:cs typeface="+mn-cs"/>
              </a:rPr>
            </a:b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7</a:t>
            </a:fld>
            <a:endParaRPr lang="en-US"/>
          </a:p>
        </p:txBody>
      </p:sp>
    </p:spTree>
    <p:extLst>
      <p:ext uri="{BB962C8B-B14F-4D97-AF65-F5344CB8AC3E}">
        <p14:creationId xmlns:p14="http://schemas.microsoft.com/office/powerpoint/2010/main" val="100792204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3" name="Shape 473"/>
          <p:cNvSpPr>
            <a:spLocks noGrp="1" noRot="1" noChangeAspect="1"/>
          </p:cNvSpPr>
          <p:nvPr>
            <p:ph type="sldImg"/>
          </p:nvPr>
        </p:nvSpPr>
        <p:spPr>
          <a:prstGeom prst="rect">
            <a:avLst/>
          </a:prstGeom>
        </p:spPr>
        <p:txBody>
          <a:bodyPr/>
          <a:lstStyle/>
          <a:p>
            <a:endParaRPr/>
          </a:p>
        </p:txBody>
      </p:sp>
      <p:sp>
        <p:nvSpPr>
          <p:cNvPr id="474" name="Shape 474"/>
          <p:cNvSpPr>
            <a:spLocks noGrp="1"/>
          </p:cNvSpPr>
          <p:nvPr>
            <p:ph type="body" sz="quarter" idx="1"/>
          </p:nvPr>
        </p:nvSpPr>
        <p:spPr>
          <a:prstGeom prst="rect">
            <a:avLst/>
          </a:prstGeom>
        </p:spPr>
        <p:txBody>
          <a:bodyPr/>
          <a:lstStyle/>
          <a:p>
            <a:r>
              <a:t>Defines a co-occurrence matrix</a:t>
            </a:r>
          </a:p>
          <a:p>
            <a:r>
              <a:t>w-2, w-1 target word w+1 w+2</a:t>
            </a:r>
          </a:p>
        </p:txBody>
      </p:sp>
    </p:spTree>
    <p:extLst>
      <p:ext uri="{BB962C8B-B14F-4D97-AF65-F5344CB8AC3E}">
        <p14:creationId xmlns:p14="http://schemas.microsoft.com/office/powerpoint/2010/main" val="356694855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8" name="Shape 478"/>
          <p:cNvSpPr>
            <a:spLocks noGrp="1" noRot="1" noChangeAspect="1"/>
          </p:cNvSpPr>
          <p:nvPr>
            <p:ph type="sldImg"/>
          </p:nvPr>
        </p:nvSpPr>
        <p:spPr>
          <a:prstGeom prst="rect">
            <a:avLst/>
          </a:prstGeom>
        </p:spPr>
        <p:txBody>
          <a:bodyPr/>
          <a:lstStyle/>
          <a:p>
            <a:endParaRPr/>
          </a:p>
        </p:txBody>
      </p:sp>
      <p:sp>
        <p:nvSpPr>
          <p:cNvPr id="479" name="Shape 479"/>
          <p:cNvSpPr>
            <a:spLocks noGrp="1"/>
          </p:cNvSpPr>
          <p:nvPr>
            <p:ph type="body" sz="quarter" idx="1"/>
          </p:nvPr>
        </p:nvSpPr>
        <p:spPr>
          <a:prstGeom prst="rect">
            <a:avLst/>
          </a:prstGeom>
        </p:spPr>
        <p:txBody>
          <a:bodyPr/>
          <a:lstStyle/>
          <a:p>
            <a:r>
              <a:t>Defines a co-occurrence matrix</a:t>
            </a:r>
          </a:p>
          <a:p>
            <a:r>
              <a:t>w-2, w-1 target word w+1 w+2</a:t>
            </a:r>
          </a:p>
        </p:txBody>
      </p:sp>
    </p:spTree>
    <p:extLst>
      <p:ext uri="{BB962C8B-B14F-4D97-AF65-F5344CB8AC3E}">
        <p14:creationId xmlns:p14="http://schemas.microsoft.com/office/powerpoint/2010/main" val="314286507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5" name="Shape 495"/>
          <p:cNvSpPr>
            <a:spLocks noGrp="1" noRot="1" noChangeAspect="1"/>
          </p:cNvSpPr>
          <p:nvPr>
            <p:ph type="sldImg"/>
          </p:nvPr>
        </p:nvSpPr>
        <p:spPr>
          <a:prstGeom prst="rect">
            <a:avLst/>
          </a:prstGeom>
        </p:spPr>
        <p:txBody>
          <a:bodyPr/>
          <a:lstStyle/>
          <a:p>
            <a:endParaRPr/>
          </a:p>
        </p:txBody>
      </p:sp>
      <p:sp>
        <p:nvSpPr>
          <p:cNvPr id="496" name="Shape 496"/>
          <p:cNvSpPr>
            <a:spLocks noGrp="1"/>
          </p:cNvSpPr>
          <p:nvPr>
            <p:ph type="body" sz="quarter" idx="1"/>
          </p:nvPr>
        </p:nvSpPr>
        <p:spPr>
          <a:prstGeom prst="rect">
            <a:avLst/>
          </a:prstGeom>
        </p:spPr>
        <p:txBody>
          <a:bodyPr/>
          <a:lstStyle/>
          <a:p>
            <a:r>
              <a:t>I’m going to skip the definition of PPMI for this talk</a:t>
            </a:r>
          </a:p>
        </p:txBody>
      </p:sp>
    </p:spTree>
    <p:extLst>
      <p:ext uri="{BB962C8B-B14F-4D97-AF65-F5344CB8AC3E}">
        <p14:creationId xmlns:p14="http://schemas.microsoft.com/office/powerpoint/2010/main" val="392057089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6" name="Shape 506"/>
          <p:cNvSpPr>
            <a:spLocks noGrp="1" noRot="1" noChangeAspect="1"/>
          </p:cNvSpPr>
          <p:nvPr>
            <p:ph type="sldImg"/>
          </p:nvPr>
        </p:nvSpPr>
        <p:spPr>
          <a:prstGeom prst="rect">
            <a:avLst/>
          </a:prstGeom>
        </p:spPr>
        <p:txBody>
          <a:bodyPr/>
          <a:lstStyle/>
          <a:p>
            <a:endParaRPr/>
          </a:p>
        </p:txBody>
      </p:sp>
      <p:sp>
        <p:nvSpPr>
          <p:cNvPr id="507" name="Shape 507"/>
          <p:cNvSpPr>
            <a:spLocks noGrp="1"/>
          </p:cNvSpPr>
          <p:nvPr>
            <p:ph type="body" sz="quarter" idx="1"/>
          </p:nvPr>
        </p:nvSpPr>
        <p:spPr>
          <a:prstGeom prst="rect">
            <a:avLst/>
          </a:prstGeom>
        </p:spPr>
        <p:txBody>
          <a:bodyPr/>
          <a:lstStyle/>
          <a:p>
            <a:r>
              <a:t>What does this do to a word like </a:t>
            </a:r>
            <a:r>
              <a:rPr i="1"/>
              <a:t>the</a:t>
            </a:r>
            <a:r>
              <a:t>?</a:t>
            </a:r>
          </a:p>
        </p:txBody>
      </p:sp>
    </p:spTree>
    <p:extLst>
      <p:ext uri="{BB962C8B-B14F-4D97-AF65-F5344CB8AC3E}">
        <p14:creationId xmlns:p14="http://schemas.microsoft.com/office/powerpoint/2010/main" val="246032603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1" name="Shape 511"/>
          <p:cNvSpPr>
            <a:spLocks noGrp="1" noRot="1" noChangeAspect="1"/>
          </p:cNvSpPr>
          <p:nvPr>
            <p:ph type="sldImg"/>
          </p:nvPr>
        </p:nvSpPr>
        <p:spPr>
          <a:prstGeom prst="rect">
            <a:avLst/>
          </a:prstGeom>
        </p:spPr>
        <p:txBody>
          <a:bodyPr/>
          <a:lstStyle/>
          <a:p>
            <a:endParaRPr/>
          </a:p>
        </p:txBody>
      </p:sp>
      <p:sp>
        <p:nvSpPr>
          <p:cNvPr id="512" name="Shape 512"/>
          <p:cNvSpPr>
            <a:spLocks noGrp="1"/>
          </p:cNvSpPr>
          <p:nvPr>
            <p:ph type="body" sz="quarter" idx="1"/>
          </p:nvPr>
        </p:nvSpPr>
        <p:spPr>
          <a:prstGeom prst="rect">
            <a:avLst/>
          </a:prstGeom>
        </p:spPr>
        <p:txBody>
          <a:bodyPr/>
          <a:lstStyle/>
          <a:p>
            <a:r>
              <a:t>ccb - future todo - Re-work as a visual?</a:t>
            </a:r>
          </a:p>
        </p:txBody>
      </p:sp>
    </p:spTree>
    <p:extLst>
      <p:ext uri="{BB962C8B-B14F-4D97-AF65-F5344CB8AC3E}">
        <p14:creationId xmlns:p14="http://schemas.microsoft.com/office/powerpoint/2010/main" val="181250416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79</a:t>
            </a:fld>
            <a:endParaRPr lang="en-US"/>
          </a:p>
        </p:txBody>
      </p:sp>
    </p:spTree>
    <p:extLst>
      <p:ext uri="{BB962C8B-B14F-4D97-AF65-F5344CB8AC3E}">
        <p14:creationId xmlns:p14="http://schemas.microsoft.com/office/powerpoint/2010/main" val="168405145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“Stupid” multinomial distributions == table lookup.</a:t>
            </a:r>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83</a:t>
            </a:fld>
            <a:endParaRPr lang="en-US"/>
          </a:p>
        </p:txBody>
      </p:sp>
    </p:spTree>
    <p:extLst>
      <p:ext uri="{BB962C8B-B14F-4D97-AF65-F5344CB8AC3E}">
        <p14:creationId xmlns:p14="http://schemas.microsoft.com/office/powerpoint/2010/main" val="221357560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Draw vectors under the words.</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Write out: sim(</a:t>
            </a:r>
            <a:r>
              <a:rPr lang="en-US" sz="1200" b="1" dirty="0"/>
              <a:t>cat, dog</a:t>
            </a:r>
            <a:r>
              <a:rPr lang="en-US" sz="1200" dirty="0"/>
              <a:t>)</a:t>
            </a:r>
            <a:endParaRPr lang="en-US" sz="1200" b="1"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85</a:t>
            </a:fld>
            <a:endParaRPr lang="en-US"/>
          </a:p>
        </p:txBody>
      </p:sp>
    </p:spTree>
    <p:extLst>
      <p:ext uri="{BB962C8B-B14F-4D97-AF65-F5344CB8AC3E}">
        <p14:creationId xmlns:p14="http://schemas.microsoft.com/office/powerpoint/2010/main" val="343138528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neural language models, the prior context is represented by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of the previous words. Representing the prior context as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rather than by ex- act words as used in n-gram language models, allows neural language models to generalize to unseen data much better than n-gram language models. For example, suppose we’ve seen this sentence in training: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dirty="0"/>
              <a:t>Take an input and time </a:t>
            </a:r>
            <a:r>
              <a:rPr lang="en-US" i="1" dirty="0"/>
              <a:t>t</a:t>
            </a:r>
            <a:r>
              <a:rPr lang="en-US" dirty="0"/>
              <a:t>, represent some number of previous words </a:t>
            </a:r>
            <a:br>
              <a:rPr lang="en-US" dirty="0"/>
            </a:br>
            <a:r>
              <a:rPr lang="en-US" dirty="0"/>
              <a:t>(w</a:t>
            </a:r>
            <a:r>
              <a:rPr lang="en-US" baseline="-25000" dirty="0"/>
              <a:t>t-1</a:t>
            </a:r>
            <a:r>
              <a:rPr lang="en-US" dirty="0"/>
              <a:t>, w</a:t>
            </a:r>
            <a:r>
              <a:rPr lang="en-US" baseline="-25000" dirty="0"/>
              <a:t>t-2, </a:t>
            </a:r>
            <a:r>
              <a:rPr lang="en-US" dirty="0"/>
              <a:t>w</a:t>
            </a:r>
            <a:r>
              <a:rPr lang="en-US" baseline="-25000" dirty="0"/>
              <a:t>t-3</a:t>
            </a:r>
            <a:r>
              <a:rPr lang="en-US" dirty="0"/>
              <a:t>), and output a probability distribution over the next word. </a:t>
            </a:r>
            <a:r>
              <a:rPr lang="en-US" i="1" dirty="0"/>
              <a:t>P</a:t>
            </a:r>
            <a:r>
              <a:rPr lang="en-US" dirty="0"/>
              <a:t>(</a:t>
            </a:r>
            <a:r>
              <a:rPr lang="en-US" dirty="0" err="1"/>
              <a:t>w</a:t>
            </a:r>
            <a:r>
              <a:rPr lang="en-US" baseline="-25000" dirty="0" err="1"/>
              <a:t>t</a:t>
            </a:r>
            <a:r>
              <a:rPr lang="en-US" baseline="-25000" dirty="0"/>
              <a:t> </a:t>
            </a:r>
            <a:r>
              <a:rPr lang="en-US" dirty="0"/>
              <a:t>| w</a:t>
            </a:r>
            <a:r>
              <a:rPr lang="en-US" baseline="-25000" dirty="0"/>
              <a:t>t-1</a:t>
            </a:r>
            <a:r>
              <a:rPr lang="en-US" dirty="0"/>
              <a:t>, w</a:t>
            </a:r>
            <a:r>
              <a:rPr lang="en-US" baseline="-25000" dirty="0"/>
              <a:t>t-2, </a:t>
            </a:r>
            <a:r>
              <a:rPr lang="en-US" dirty="0"/>
              <a:t>w</a:t>
            </a:r>
            <a:r>
              <a:rPr lang="en-US" baseline="-25000" dirty="0"/>
              <a:t>t-3</a:t>
            </a:r>
            <a:r>
              <a:rPr lang="en-US" dirty="0"/>
              <a: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87</a:t>
            </a:fld>
            <a:endParaRPr lang="en-US"/>
          </a:p>
        </p:txBody>
      </p:sp>
    </p:spTree>
    <p:extLst>
      <p:ext uri="{BB962C8B-B14F-4D97-AF65-F5344CB8AC3E}">
        <p14:creationId xmlns:p14="http://schemas.microsoft.com/office/powerpoint/2010/main" val="410754297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V is a finite vocabulary, including the unique symbols U for unknown words, &lt;s&gt; for sentence initial padding, and &lt;/s&gt; for end-of-sequence marking. e vocabulary size, </a:t>
            </a:r>
            <a:r>
              <a:rPr lang="en-US" sz="1200" kern="1200" dirty="0" err="1">
                <a:solidFill>
                  <a:schemeClr val="tx1"/>
                </a:solidFill>
                <a:effectLst/>
                <a:latin typeface="+mn-lt"/>
                <a:ea typeface="+mn-ea"/>
                <a:cs typeface="+mn-cs"/>
              </a:rPr>
              <a:t>jV</a:t>
            </a:r>
            <a:r>
              <a:rPr lang="en-US" sz="1200" kern="1200" dirty="0">
                <a:solidFill>
                  <a:schemeClr val="tx1"/>
                </a:solidFill>
                <a:effectLst/>
                <a:latin typeface="+mn-lt"/>
                <a:ea typeface="+mn-ea"/>
                <a:cs typeface="+mn-cs"/>
              </a:rPr>
              <a:t> j, ranges between 10,000–1,000,000 words, with the common sizes revolving around 70,000. </a:t>
            </a:r>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90</a:t>
            </a:fld>
            <a:endParaRPr lang="en-US"/>
          </a:p>
        </p:txBody>
      </p:sp>
    </p:spTree>
    <p:extLst>
      <p:ext uri="{BB962C8B-B14F-4D97-AF65-F5344CB8AC3E}">
        <p14:creationId xmlns:p14="http://schemas.microsoft.com/office/powerpoint/2010/main" val="37683101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Notice that we’re applying the </a:t>
            </a:r>
            <a:r>
              <a:rPr lang="en-US" sz="1200" kern="1200" dirty="0" err="1">
                <a:solidFill>
                  <a:schemeClr val="tx1"/>
                </a:solidFill>
                <a:effectLst/>
                <a:latin typeface="+mn-lt"/>
                <a:ea typeface="+mn-ea"/>
                <a:cs typeface="+mn-cs"/>
              </a:rPr>
              <a:t>σ</a:t>
            </a:r>
            <a:r>
              <a:rPr lang="en-US" sz="1200" kern="1200" dirty="0">
                <a:solidFill>
                  <a:schemeClr val="tx1"/>
                </a:solidFill>
                <a:effectLst/>
                <a:latin typeface="+mn-lt"/>
                <a:ea typeface="+mn-ea"/>
                <a:cs typeface="+mn-cs"/>
              </a:rPr>
              <a:t> function here to a vector, while previously it was applied to a scalar. We’re thus allowing </a:t>
            </a:r>
            <a:r>
              <a:rPr lang="en-US" sz="1200" kern="1200" dirty="0" err="1">
                <a:solidFill>
                  <a:schemeClr val="tx1"/>
                </a:solidFill>
                <a:effectLst/>
                <a:latin typeface="+mn-lt"/>
                <a:ea typeface="+mn-ea"/>
                <a:cs typeface="+mn-cs"/>
              </a:rPr>
              <a:t>σ</a:t>
            </a:r>
            <a:r>
              <a:rPr lang="en-US" sz="1200" kern="1200" dirty="0">
                <a:solidFill>
                  <a:schemeClr val="tx1"/>
                </a:solidFill>
                <a:effectLst/>
                <a:latin typeface="+mn-lt"/>
                <a:ea typeface="+mn-ea"/>
                <a:cs typeface="+mn-cs"/>
              </a:rPr>
              <a:t>(·), and indeed any activation function </a:t>
            </a:r>
            <a:r>
              <a:rPr lang="en-US" sz="1200" i="1" kern="1200" dirty="0">
                <a:solidFill>
                  <a:schemeClr val="tx1"/>
                </a:solidFill>
                <a:effectLst/>
                <a:latin typeface="+mn-lt"/>
                <a:ea typeface="+mn-ea"/>
                <a:cs typeface="+mn-cs"/>
              </a:rPr>
              <a:t>g</a:t>
            </a:r>
            <a:r>
              <a:rPr lang="en-US" sz="1200" kern="1200" dirty="0">
                <a:solidFill>
                  <a:schemeClr val="tx1"/>
                </a:solidFill>
                <a:effectLst/>
                <a:latin typeface="+mn-lt"/>
                <a:ea typeface="+mn-ea"/>
                <a:cs typeface="+mn-cs"/>
              </a:rPr>
              <a:t>(·), to apply to a vector element-wise, so </a:t>
            </a:r>
            <a:r>
              <a:rPr lang="en-US" sz="1200" i="1" kern="1200" dirty="0">
                <a:solidFill>
                  <a:schemeClr val="tx1"/>
                </a:solidFill>
                <a:effectLst/>
                <a:latin typeface="+mn-lt"/>
                <a:ea typeface="+mn-ea"/>
                <a:cs typeface="+mn-cs"/>
              </a:rPr>
              <a:t>g</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1,</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2,</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3] = [</a:t>
            </a:r>
            <a:r>
              <a:rPr lang="en-US" sz="1200" i="1" kern="1200" dirty="0">
                <a:solidFill>
                  <a:schemeClr val="tx1"/>
                </a:solidFill>
                <a:effectLst/>
                <a:latin typeface="+mn-lt"/>
                <a:ea typeface="+mn-ea"/>
                <a:cs typeface="+mn-cs"/>
              </a:rPr>
              <a:t>g</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1),</a:t>
            </a:r>
            <a:r>
              <a:rPr lang="en-US" sz="1200" i="1" kern="1200" dirty="0">
                <a:solidFill>
                  <a:schemeClr val="tx1"/>
                </a:solidFill>
                <a:effectLst/>
                <a:latin typeface="+mn-lt"/>
                <a:ea typeface="+mn-ea"/>
                <a:cs typeface="+mn-cs"/>
              </a:rPr>
              <a:t>g</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2),</a:t>
            </a:r>
            <a:r>
              <a:rPr lang="en-US" sz="1200" i="1" kern="1200" dirty="0">
                <a:solidFill>
                  <a:schemeClr val="tx1"/>
                </a:solidFill>
                <a:effectLst/>
                <a:latin typeface="+mn-lt"/>
                <a:ea typeface="+mn-ea"/>
                <a:cs typeface="+mn-cs"/>
              </a:rPr>
              <a:t>g</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3)].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8</a:t>
            </a:fld>
            <a:endParaRPr lang="en-US"/>
          </a:p>
        </p:txBody>
      </p:sp>
    </p:spTree>
    <p:extLst>
      <p:ext uri="{BB962C8B-B14F-4D97-AF65-F5344CB8AC3E}">
        <p14:creationId xmlns:p14="http://schemas.microsoft.com/office/powerpoint/2010/main" val="329227142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10000"/>
          </a:bodyPr>
          <a:lstStyle/>
          <a:p>
            <a:r>
              <a:rPr lang="en-US" sz="1200" kern="1200" dirty="0">
                <a:solidFill>
                  <a:schemeClr val="tx1"/>
                </a:solidFill>
                <a:effectLst/>
                <a:latin typeface="+mn-lt"/>
                <a:ea typeface="+mn-ea"/>
                <a:cs typeface="+mn-cs"/>
              </a:rPr>
              <a:t>Large output spaces Working with neural probabilistic language models with large output spaces (i.e., efficiently computing the </a:t>
            </a:r>
            <a:r>
              <a:rPr lang="en-US" sz="1200" kern="1200" dirty="0" err="1">
                <a:solidFill>
                  <a:schemeClr val="tx1"/>
                </a:solidFill>
                <a:effectLst/>
                <a:latin typeface="+mn-lt"/>
                <a:ea typeface="+mn-ea"/>
                <a:cs typeface="+mn-cs"/>
              </a:rPr>
              <a:t>softmax</a:t>
            </a:r>
            <a:r>
              <a:rPr lang="en-US" sz="1200" kern="1200" dirty="0">
                <a:solidFill>
                  <a:schemeClr val="tx1"/>
                </a:solidFill>
                <a:effectLst/>
                <a:latin typeface="+mn-lt"/>
                <a:ea typeface="+mn-ea"/>
                <a:cs typeface="+mn-cs"/>
              </a:rPr>
              <a:t> over the vocabulary) can be prohibitive both at training time and at test time. Dealing with large output spaces efficiently is an active research question. Some of the existing solutions are as follows. </a:t>
            </a:r>
            <a:endParaRPr lang="en-US" dirty="0"/>
          </a:p>
          <a:p>
            <a:r>
              <a:rPr lang="en-US" sz="1200" kern="1200" dirty="0">
                <a:solidFill>
                  <a:schemeClr val="tx1"/>
                </a:solidFill>
                <a:effectLst/>
                <a:latin typeface="+mn-lt"/>
                <a:ea typeface="+mn-ea"/>
                <a:cs typeface="+mn-cs"/>
              </a:rPr>
              <a:t>Hierarchical </a:t>
            </a:r>
            <a:r>
              <a:rPr lang="en-US" sz="1200" kern="1200" dirty="0" err="1">
                <a:solidFill>
                  <a:schemeClr val="tx1"/>
                </a:solidFill>
                <a:effectLst/>
                <a:latin typeface="+mn-lt"/>
                <a:ea typeface="+mn-ea"/>
                <a:cs typeface="+mn-cs"/>
              </a:rPr>
              <a:t>softmax</a:t>
            </a:r>
            <a:r>
              <a:rPr lang="en-US" sz="1200" kern="1200" dirty="0">
                <a:solidFill>
                  <a:schemeClr val="tx1"/>
                </a:solidFill>
                <a:effectLst/>
                <a:latin typeface="+mn-lt"/>
                <a:ea typeface="+mn-ea"/>
                <a:cs typeface="+mn-cs"/>
              </a:rPr>
              <a:t> [Morin and </a:t>
            </a:r>
            <a:r>
              <a:rPr lang="en-US" sz="1200" kern="1200" dirty="0" err="1">
                <a:solidFill>
                  <a:schemeClr val="tx1"/>
                </a:solidFill>
                <a:effectLst/>
                <a:latin typeface="+mn-lt"/>
                <a:ea typeface="+mn-ea"/>
                <a:cs typeface="+mn-cs"/>
              </a:rPr>
              <a:t>Bengio</a:t>
            </a:r>
            <a:r>
              <a:rPr lang="en-US" sz="1200" kern="1200" dirty="0">
                <a:solidFill>
                  <a:schemeClr val="tx1"/>
                </a:solidFill>
                <a:effectLst/>
                <a:latin typeface="+mn-lt"/>
                <a:ea typeface="+mn-ea"/>
                <a:cs typeface="+mn-cs"/>
              </a:rPr>
              <a:t>, 2005] allows to compute the probability of a single word in </a:t>
            </a:r>
            <a:r>
              <a:rPr lang="en-US" sz="1200" kern="1200" dirty="0" err="1">
                <a:solidFill>
                  <a:schemeClr val="tx1"/>
                </a:solidFill>
                <a:effectLst/>
                <a:latin typeface="+mn-lt"/>
                <a:ea typeface="+mn-ea"/>
                <a:cs typeface="+mn-cs"/>
              </a:rPr>
              <a:t>O.log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jV</a:t>
            </a:r>
            <a:r>
              <a:rPr lang="en-US" sz="1200" kern="1200" dirty="0">
                <a:solidFill>
                  <a:schemeClr val="tx1"/>
                </a:solidFill>
                <a:effectLst/>
                <a:latin typeface="+mn-lt"/>
                <a:ea typeface="+mn-ea"/>
                <a:cs typeface="+mn-cs"/>
              </a:rPr>
              <a:t> j/ time rather than </a:t>
            </a:r>
            <a:r>
              <a:rPr lang="en-US" sz="1200" kern="1200" dirty="0" err="1">
                <a:solidFill>
                  <a:schemeClr val="tx1"/>
                </a:solidFill>
                <a:effectLst/>
                <a:latin typeface="+mn-lt"/>
                <a:ea typeface="+mn-ea"/>
                <a:cs typeface="+mn-cs"/>
              </a:rPr>
              <a:t>O.jV</a:t>
            </a:r>
            <a:r>
              <a:rPr lang="en-US" sz="1200" kern="1200" dirty="0">
                <a:solidFill>
                  <a:schemeClr val="tx1"/>
                </a:solidFill>
                <a:effectLst/>
                <a:latin typeface="+mn-lt"/>
                <a:ea typeface="+mn-ea"/>
                <a:cs typeface="+mn-cs"/>
              </a:rPr>
              <a:t> j/. is is achieved by structuring the </a:t>
            </a:r>
            <a:r>
              <a:rPr lang="en-US" sz="1200" kern="1200" dirty="0" err="1">
                <a:solidFill>
                  <a:schemeClr val="tx1"/>
                </a:solidFill>
                <a:effectLst/>
                <a:latin typeface="+mn-lt"/>
                <a:ea typeface="+mn-ea"/>
                <a:cs typeface="+mn-cs"/>
              </a:rPr>
              <a:t>softmax</a:t>
            </a:r>
            <a:r>
              <a:rPr lang="en-US" sz="1200" kern="1200" dirty="0">
                <a:solidFill>
                  <a:schemeClr val="tx1"/>
                </a:solidFill>
                <a:effectLst/>
                <a:latin typeface="+mn-lt"/>
                <a:ea typeface="+mn-ea"/>
                <a:cs typeface="+mn-cs"/>
              </a:rPr>
              <a:t> computation as tree traversal, and the probability of each word as the product of branch selection decisions. Assuming one is interested in the probability of a single word (rather than getting the distribution over all words) this approach provides clear benefits in both training and testing time. Self-normalizing </a:t>
            </a:r>
            <a:r>
              <a:rPr lang="en-US" sz="1200" kern="1200" dirty="0" err="1">
                <a:solidFill>
                  <a:schemeClr val="tx1"/>
                </a:solidFill>
                <a:effectLst/>
                <a:latin typeface="+mn-lt"/>
                <a:ea typeface="+mn-ea"/>
                <a:cs typeface="+mn-cs"/>
              </a:rPr>
              <a:t>aproaches</a:t>
            </a:r>
            <a:r>
              <a:rPr lang="en-US" sz="1200" kern="1200" dirty="0">
                <a:solidFill>
                  <a:schemeClr val="tx1"/>
                </a:solidFill>
                <a:effectLst/>
                <a:latin typeface="+mn-lt"/>
                <a:ea typeface="+mn-ea"/>
                <a:cs typeface="+mn-cs"/>
              </a:rPr>
              <a:t>, such as noise-contrastive estimation (NCE) [</a:t>
            </a:r>
            <a:r>
              <a:rPr lang="en-US" sz="1200" kern="1200" dirty="0" err="1">
                <a:solidFill>
                  <a:schemeClr val="tx1"/>
                </a:solidFill>
                <a:effectLst/>
                <a:latin typeface="+mn-lt"/>
                <a:ea typeface="+mn-ea"/>
                <a:cs typeface="+mn-cs"/>
              </a:rPr>
              <a:t>Mnih</a:t>
            </a:r>
            <a:r>
              <a:rPr lang="en-US" sz="1200" kern="1200" dirty="0">
                <a:solidFill>
                  <a:schemeClr val="tx1"/>
                </a:solidFill>
                <a:effectLst/>
                <a:latin typeface="+mn-lt"/>
                <a:ea typeface="+mn-ea"/>
                <a:cs typeface="+mn-cs"/>
              </a:rPr>
              <a:t> and </a:t>
            </a:r>
            <a:r>
              <a:rPr lang="en-US" sz="1200" kern="1200" dirty="0" err="1">
                <a:solidFill>
                  <a:schemeClr val="tx1"/>
                </a:solidFill>
                <a:effectLst/>
                <a:latin typeface="+mn-lt"/>
                <a:ea typeface="+mn-ea"/>
                <a:cs typeface="+mn-cs"/>
              </a:rPr>
              <a:t>Teh</a:t>
            </a:r>
            <a:r>
              <a:rPr lang="en-US" sz="1200" kern="1200" dirty="0">
                <a:solidFill>
                  <a:schemeClr val="tx1"/>
                </a:solidFill>
                <a:effectLst/>
                <a:latin typeface="+mn-lt"/>
                <a:ea typeface="+mn-ea"/>
                <a:cs typeface="+mn-cs"/>
              </a:rPr>
              <a:t>, 2012, </a:t>
            </a:r>
            <a:r>
              <a:rPr lang="en-US" sz="1200" kern="1200" dirty="0" err="1">
                <a:solidFill>
                  <a:schemeClr val="tx1"/>
                </a:solidFill>
                <a:effectLst/>
                <a:latin typeface="+mn-lt"/>
                <a:ea typeface="+mn-ea"/>
                <a:cs typeface="+mn-cs"/>
              </a:rPr>
              <a:t>Vaswani</a:t>
            </a:r>
            <a:r>
              <a:rPr lang="en-US" sz="1200" kern="1200" dirty="0">
                <a:solidFill>
                  <a:schemeClr val="tx1"/>
                </a:solidFill>
                <a:effectLst/>
                <a:latin typeface="+mn-lt"/>
                <a:ea typeface="+mn-ea"/>
                <a:cs typeface="+mn-cs"/>
              </a:rPr>
              <a:t> et al., 2013] or adding normalizing term to the training objective [Devlin et al., 2014]. e NCE approach improves training time performance by replacing the cross-entropy objective with a collection of binary classification problems, requiring the evaluation of the assigned scores for k random words rather than the entire vocabulary. It also improves test-time prediction by pushing the model toward producing “approximately normalized” </a:t>
            </a:r>
            <a:r>
              <a:rPr lang="en-US" sz="1200" kern="1200" dirty="0" err="1">
                <a:solidFill>
                  <a:schemeClr val="tx1"/>
                </a:solidFill>
                <a:effectLst/>
                <a:latin typeface="+mn-lt"/>
                <a:ea typeface="+mn-ea"/>
                <a:cs typeface="+mn-cs"/>
              </a:rPr>
              <a:t>exponentiated</a:t>
            </a:r>
            <a:r>
              <a:rPr lang="en-US" sz="1200" kern="1200" dirty="0">
                <a:solidFill>
                  <a:schemeClr val="tx1"/>
                </a:solidFill>
                <a:effectLst/>
                <a:latin typeface="+mn-lt"/>
                <a:ea typeface="+mn-ea"/>
                <a:cs typeface="+mn-cs"/>
              </a:rPr>
              <a:t> scores, making the model score for a word a good substitute for its probability. e normalization term approach of Devlin et al. [2014] similarly improves test time efficiency by adding a term to the training objective that encourages the </a:t>
            </a:r>
            <a:r>
              <a:rPr lang="en-US" sz="1200" kern="1200" dirty="0" err="1">
                <a:solidFill>
                  <a:schemeClr val="tx1"/>
                </a:solidFill>
                <a:effectLst/>
                <a:latin typeface="+mn-lt"/>
                <a:ea typeface="+mn-ea"/>
                <a:cs typeface="+mn-cs"/>
              </a:rPr>
              <a:t>exponentiated</a:t>
            </a:r>
            <a:r>
              <a:rPr lang="en-US" sz="1200" kern="1200" dirty="0">
                <a:solidFill>
                  <a:schemeClr val="tx1"/>
                </a:solidFill>
                <a:effectLst/>
                <a:latin typeface="+mn-lt"/>
                <a:ea typeface="+mn-ea"/>
                <a:cs typeface="+mn-cs"/>
              </a:rPr>
              <a:t> model scores to sum to one, making the explicit summation at test time unnecessary (the approach does not improve training time efficiency). Sampling Approaches approximate the training-time </a:t>
            </a:r>
            <a:r>
              <a:rPr lang="en-US" sz="1200" kern="1200" dirty="0" err="1">
                <a:solidFill>
                  <a:schemeClr val="tx1"/>
                </a:solidFill>
                <a:effectLst/>
                <a:latin typeface="+mn-lt"/>
                <a:ea typeface="+mn-ea"/>
                <a:cs typeface="+mn-cs"/>
              </a:rPr>
              <a:t>softmax</a:t>
            </a:r>
            <a:r>
              <a:rPr lang="en-US" sz="1200" kern="1200" dirty="0">
                <a:solidFill>
                  <a:schemeClr val="tx1"/>
                </a:solidFill>
                <a:effectLst/>
                <a:latin typeface="+mn-lt"/>
                <a:ea typeface="+mn-ea"/>
                <a:cs typeface="+mn-cs"/>
              </a:rPr>
              <a:t> over a smaller subset of the </a:t>
            </a:r>
            <a:r>
              <a:rPr lang="en-US" sz="1200" kern="1200" dirty="0" err="1">
                <a:solidFill>
                  <a:schemeClr val="tx1"/>
                </a:solidFill>
                <a:effectLst/>
                <a:latin typeface="+mn-lt"/>
                <a:ea typeface="+mn-ea"/>
                <a:cs typeface="+mn-cs"/>
              </a:rPr>
              <a:t>vocabu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lary</a:t>
            </a:r>
            <a:r>
              <a:rPr lang="en-US" sz="1200" kern="1200" dirty="0">
                <a:solidFill>
                  <a:schemeClr val="tx1"/>
                </a:solidFill>
                <a:effectLst/>
                <a:latin typeface="+mn-lt"/>
                <a:ea typeface="+mn-ea"/>
                <a:cs typeface="+mn-cs"/>
              </a:rPr>
              <a:t> [Jean et al., 2015].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 good review and comparison of these and other techniques for dealing with large output vocabularies is available in Chen et al. [2016]. </a:t>
            </a:r>
            <a:endParaRPr lang="en-US" dirty="0"/>
          </a:p>
          <a:p>
            <a:r>
              <a:rPr lang="en-US" sz="1200" kern="1200" dirty="0">
                <a:solidFill>
                  <a:schemeClr val="tx1"/>
                </a:solidFill>
                <a:effectLst/>
                <a:latin typeface="+mn-lt"/>
                <a:ea typeface="+mn-ea"/>
                <a:cs typeface="+mn-cs"/>
              </a:rPr>
              <a:t>An orthogonal line of work is attempting to sidestep the problem by working at the char- </a:t>
            </a:r>
            <a:r>
              <a:rPr lang="en-US" sz="1200" kern="1200" dirty="0" err="1">
                <a:solidFill>
                  <a:schemeClr val="tx1"/>
                </a:solidFill>
                <a:effectLst/>
                <a:latin typeface="+mn-lt"/>
                <a:ea typeface="+mn-ea"/>
                <a:cs typeface="+mn-cs"/>
              </a:rPr>
              <a:t>acters</a:t>
            </a:r>
            <a:r>
              <a:rPr lang="en-US" sz="1200" kern="1200" dirty="0">
                <a:solidFill>
                  <a:schemeClr val="tx1"/>
                </a:solidFill>
                <a:effectLst/>
                <a:latin typeface="+mn-lt"/>
                <a:ea typeface="+mn-ea"/>
                <a:cs typeface="+mn-cs"/>
              </a:rPr>
              <a:t> level rather than words level.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92</a:t>
            </a:fld>
            <a:endParaRPr lang="en-US"/>
          </a:p>
        </p:txBody>
      </p:sp>
    </p:spTree>
    <p:extLst>
      <p:ext uri="{BB962C8B-B14F-4D97-AF65-F5344CB8AC3E}">
        <p14:creationId xmlns:p14="http://schemas.microsoft.com/office/powerpoint/2010/main" val="110665178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10000"/>
          </a:bodyPr>
          <a:lstStyle/>
          <a:p>
            <a:r>
              <a:rPr lang="en-US" sz="1200" kern="1200" dirty="0">
                <a:solidFill>
                  <a:schemeClr val="tx1"/>
                </a:solidFill>
                <a:effectLst/>
                <a:latin typeface="+mn-lt"/>
                <a:ea typeface="+mn-ea"/>
                <a:cs typeface="+mn-cs"/>
              </a:rPr>
              <a:t>Large output spaces Working with neural probabilistic language models with large output spaces (i.e., efficiently computing the </a:t>
            </a:r>
            <a:r>
              <a:rPr lang="en-US" sz="1200" kern="1200" dirty="0" err="1">
                <a:solidFill>
                  <a:schemeClr val="tx1"/>
                </a:solidFill>
                <a:effectLst/>
                <a:latin typeface="+mn-lt"/>
                <a:ea typeface="+mn-ea"/>
                <a:cs typeface="+mn-cs"/>
              </a:rPr>
              <a:t>softmax</a:t>
            </a:r>
            <a:r>
              <a:rPr lang="en-US" sz="1200" kern="1200" dirty="0">
                <a:solidFill>
                  <a:schemeClr val="tx1"/>
                </a:solidFill>
                <a:effectLst/>
                <a:latin typeface="+mn-lt"/>
                <a:ea typeface="+mn-ea"/>
                <a:cs typeface="+mn-cs"/>
              </a:rPr>
              <a:t> over the vocabulary) can be prohibitive both at training time and at test time. Dealing with large output spaces efficiently is an active research question. Some of the existing solutions are as follows. </a:t>
            </a:r>
            <a:endParaRPr lang="en-US" dirty="0"/>
          </a:p>
          <a:p>
            <a:r>
              <a:rPr lang="en-US" sz="1200" kern="1200" dirty="0">
                <a:solidFill>
                  <a:schemeClr val="tx1"/>
                </a:solidFill>
                <a:effectLst/>
                <a:latin typeface="+mn-lt"/>
                <a:ea typeface="+mn-ea"/>
                <a:cs typeface="+mn-cs"/>
              </a:rPr>
              <a:t>Hierarchical </a:t>
            </a:r>
            <a:r>
              <a:rPr lang="en-US" sz="1200" kern="1200" dirty="0" err="1">
                <a:solidFill>
                  <a:schemeClr val="tx1"/>
                </a:solidFill>
                <a:effectLst/>
                <a:latin typeface="+mn-lt"/>
                <a:ea typeface="+mn-ea"/>
                <a:cs typeface="+mn-cs"/>
              </a:rPr>
              <a:t>softmax</a:t>
            </a:r>
            <a:r>
              <a:rPr lang="en-US" sz="1200" kern="1200" dirty="0">
                <a:solidFill>
                  <a:schemeClr val="tx1"/>
                </a:solidFill>
                <a:effectLst/>
                <a:latin typeface="+mn-lt"/>
                <a:ea typeface="+mn-ea"/>
                <a:cs typeface="+mn-cs"/>
              </a:rPr>
              <a:t> [Morin and </a:t>
            </a:r>
            <a:r>
              <a:rPr lang="en-US" sz="1200" kern="1200" dirty="0" err="1">
                <a:solidFill>
                  <a:schemeClr val="tx1"/>
                </a:solidFill>
                <a:effectLst/>
                <a:latin typeface="+mn-lt"/>
                <a:ea typeface="+mn-ea"/>
                <a:cs typeface="+mn-cs"/>
              </a:rPr>
              <a:t>Bengio</a:t>
            </a:r>
            <a:r>
              <a:rPr lang="en-US" sz="1200" kern="1200" dirty="0">
                <a:solidFill>
                  <a:schemeClr val="tx1"/>
                </a:solidFill>
                <a:effectLst/>
                <a:latin typeface="+mn-lt"/>
                <a:ea typeface="+mn-ea"/>
                <a:cs typeface="+mn-cs"/>
              </a:rPr>
              <a:t>, 2005] allows to compute the probability of a single word in </a:t>
            </a:r>
            <a:r>
              <a:rPr lang="en-US" sz="1200" kern="1200" dirty="0" err="1">
                <a:solidFill>
                  <a:schemeClr val="tx1"/>
                </a:solidFill>
                <a:effectLst/>
                <a:latin typeface="+mn-lt"/>
                <a:ea typeface="+mn-ea"/>
                <a:cs typeface="+mn-cs"/>
              </a:rPr>
              <a:t>O.log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jV</a:t>
            </a:r>
            <a:r>
              <a:rPr lang="en-US" sz="1200" kern="1200" dirty="0">
                <a:solidFill>
                  <a:schemeClr val="tx1"/>
                </a:solidFill>
                <a:effectLst/>
                <a:latin typeface="+mn-lt"/>
                <a:ea typeface="+mn-ea"/>
                <a:cs typeface="+mn-cs"/>
              </a:rPr>
              <a:t> j/ time rather than </a:t>
            </a:r>
            <a:r>
              <a:rPr lang="en-US" sz="1200" kern="1200" dirty="0" err="1">
                <a:solidFill>
                  <a:schemeClr val="tx1"/>
                </a:solidFill>
                <a:effectLst/>
                <a:latin typeface="+mn-lt"/>
                <a:ea typeface="+mn-ea"/>
                <a:cs typeface="+mn-cs"/>
              </a:rPr>
              <a:t>O.jV</a:t>
            </a:r>
            <a:r>
              <a:rPr lang="en-US" sz="1200" kern="1200" dirty="0">
                <a:solidFill>
                  <a:schemeClr val="tx1"/>
                </a:solidFill>
                <a:effectLst/>
                <a:latin typeface="+mn-lt"/>
                <a:ea typeface="+mn-ea"/>
                <a:cs typeface="+mn-cs"/>
              </a:rPr>
              <a:t> j/. is is achieved by structuring the </a:t>
            </a:r>
            <a:r>
              <a:rPr lang="en-US" sz="1200" kern="1200" dirty="0" err="1">
                <a:solidFill>
                  <a:schemeClr val="tx1"/>
                </a:solidFill>
                <a:effectLst/>
                <a:latin typeface="+mn-lt"/>
                <a:ea typeface="+mn-ea"/>
                <a:cs typeface="+mn-cs"/>
              </a:rPr>
              <a:t>softmax</a:t>
            </a:r>
            <a:r>
              <a:rPr lang="en-US" sz="1200" kern="1200" dirty="0">
                <a:solidFill>
                  <a:schemeClr val="tx1"/>
                </a:solidFill>
                <a:effectLst/>
                <a:latin typeface="+mn-lt"/>
                <a:ea typeface="+mn-ea"/>
                <a:cs typeface="+mn-cs"/>
              </a:rPr>
              <a:t> computation as tree traversal, and the probability of each word as the product of branch selection decisions. Assuming one is interested in the probability of a single word (rather than getting the distribution over all words) this approach provides clear benefits in both training and testing time. Self-normalizing </a:t>
            </a:r>
            <a:r>
              <a:rPr lang="en-US" sz="1200" kern="1200" dirty="0" err="1">
                <a:solidFill>
                  <a:schemeClr val="tx1"/>
                </a:solidFill>
                <a:effectLst/>
                <a:latin typeface="+mn-lt"/>
                <a:ea typeface="+mn-ea"/>
                <a:cs typeface="+mn-cs"/>
              </a:rPr>
              <a:t>aproaches</a:t>
            </a:r>
            <a:r>
              <a:rPr lang="en-US" sz="1200" kern="1200" dirty="0">
                <a:solidFill>
                  <a:schemeClr val="tx1"/>
                </a:solidFill>
                <a:effectLst/>
                <a:latin typeface="+mn-lt"/>
                <a:ea typeface="+mn-ea"/>
                <a:cs typeface="+mn-cs"/>
              </a:rPr>
              <a:t>, such as noise-contrastive estimation (NCE) [</a:t>
            </a:r>
            <a:r>
              <a:rPr lang="en-US" sz="1200" kern="1200" dirty="0" err="1">
                <a:solidFill>
                  <a:schemeClr val="tx1"/>
                </a:solidFill>
                <a:effectLst/>
                <a:latin typeface="+mn-lt"/>
                <a:ea typeface="+mn-ea"/>
                <a:cs typeface="+mn-cs"/>
              </a:rPr>
              <a:t>Mnih</a:t>
            </a:r>
            <a:r>
              <a:rPr lang="en-US" sz="1200" kern="1200" dirty="0">
                <a:solidFill>
                  <a:schemeClr val="tx1"/>
                </a:solidFill>
                <a:effectLst/>
                <a:latin typeface="+mn-lt"/>
                <a:ea typeface="+mn-ea"/>
                <a:cs typeface="+mn-cs"/>
              </a:rPr>
              <a:t> and </a:t>
            </a:r>
            <a:r>
              <a:rPr lang="en-US" sz="1200" kern="1200" dirty="0" err="1">
                <a:solidFill>
                  <a:schemeClr val="tx1"/>
                </a:solidFill>
                <a:effectLst/>
                <a:latin typeface="+mn-lt"/>
                <a:ea typeface="+mn-ea"/>
                <a:cs typeface="+mn-cs"/>
              </a:rPr>
              <a:t>Teh</a:t>
            </a:r>
            <a:r>
              <a:rPr lang="en-US" sz="1200" kern="1200" dirty="0">
                <a:solidFill>
                  <a:schemeClr val="tx1"/>
                </a:solidFill>
                <a:effectLst/>
                <a:latin typeface="+mn-lt"/>
                <a:ea typeface="+mn-ea"/>
                <a:cs typeface="+mn-cs"/>
              </a:rPr>
              <a:t>, 2012, </a:t>
            </a:r>
            <a:r>
              <a:rPr lang="en-US" sz="1200" kern="1200" dirty="0" err="1">
                <a:solidFill>
                  <a:schemeClr val="tx1"/>
                </a:solidFill>
                <a:effectLst/>
                <a:latin typeface="+mn-lt"/>
                <a:ea typeface="+mn-ea"/>
                <a:cs typeface="+mn-cs"/>
              </a:rPr>
              <a:t>Vaswani</a:t>
            </a:r>
            <a:r>
              <a:rPr lang="en-US" sz="1200" kern="1200" dirty="0">
                <a:solidFill>
                  <a:schemeClr val="tx1"/>
                </a:solidFill>
                <a:effectLst/>
                <a:latin typeface="+mn-lt"/>
                <a:ea typeface="+mn-ea"/>
                <a:cs typeface="+mn-cs"/>
              </a:rPr>
              <a:t> et al., 2013] or adding normalizing term to the training objective [Devlin et al., 2014]. e NCE approach improves training time performance by replacing the cross-entropy objective with a collection of binary classification problems, requiring the evaluation of the assigned scores for k random words rather than the entire vocabulary. It also improves test-time prediction by pushing the model toward producing “approximately normalized” </a:t>
            </a:r>
            <a:r>
              <a:rPr lang="en-US" sz="1200" kern="1200" dirty="0" err="1">
                <a:solidFill>
                  <a:schemeClr val="tx1"/>
                </a:solidFill>
                <a:effectLst/>
                <a:latin typeface="+mn-lt"/>
                <a:ea typeface="+mn-ea"/>
                <a:cs typeface="+mn-cs"/>
              </a:rPr>
              <a:t>exponentiated</a:t>
            </a:r>
            <a:r>
              <a:rPr lang="en-US" sz="1200" kern="1200" dirty="0">
                <a:solidFill>
                  <a:schemeClr val="tx1"/>
                </a:solidFill>
                <a:effectLst/>
                <a:latin typeface="+mn-lt"/>
                <a:ea typeface="+mn-ea"/>
                <a:cs typeface="+mn-cs"/>
              </a:rPr>
              <a:t> scores, making the model score for a word a good substitute for its probability. e normalization term approach of Devlin et al. [2014] similarly improves test time efficiency by adding a term to the training objective that encourages the </a:t>
            </a:r>
            <a:r>
              <a:rPr lang="en-US" sz="1200" kern="1200" dirty="0" err="1">
                <a:solidFill>
                  <a:schemeClr val="tx1"/>
                </a:solidFill>
                <a:effectLst/>
                <a:latin typeface="+mn-lt"/>
                <a:ea typeface="+mn-ea"/>
                <a:cs typeface="+mn-cs"/>
              </a:rPr>
              <a:t>exponentiated</a:t>
            </a:r>
            <a:r>
              <a:rPr lang="en-US" sz="1200" kern="1200" dirty="0">
                <a:solidFill>
                  <a:schemeClr val="tx1"/>
                </a:solidFill>
                <a:effectLst/>
                <a:latin typeface="+mn-lt"/>
                <a:ea typeface="+mn-ea"/>
                <a:cs typeface="+mn-cs"/>
              </a:rPr>
              <a:t> model scores to sum to one, making the explicit summation at test time unnecessary (the approach does not improve training time efficiency). Sampling Approaches approximate the training-time </a:t>
            </a:r>
            <a:r>
              <a:rPr lang="en-US" sz="1200" kern="1200" dirty="0" err="1">
                <a:solidFill>
                  <a:schemeClr val="tx1"/>
                </a:solidFill>
                <a:effectLst/>
                <a:latin typeface="+mn-lt"/>
                <a:ea typeface="+mn-ea"/>
                <a:cs typeface="+mn-cs"/>
              </a:rPr>
              <a:t>softmax</a:t>
            </a:r>
            <a:r>
              <a:rPr lang="en-US" sz="1200" kern="1200" dirty="0">
                <a:solidFill>
                  <a:schemeClr val="tx1"/>
                </a:solidFill>
                <a:effectLst/>
                <a:latin typeface="+mn-lt"/>
                <a:ea typeface="+mn-ea"/>
                <a:cs typeface="+mn-cs"/>
              </a:rPr>
              <a:t> over a smaller subset of the </a:t>
            </a:r>
            <a:r>
              <a:rPr lang="en-US" sz="1200" kern="1200" dirty="0" err="1">
                <a:solidFill>
                  <a:schemeClr val="tx1"/>
                </a:solidFill>
                <a:effectLst/>
                <a:latin typeface="+mn-lt"/>
                <a:ea typeface="+mn-ea"/>
                <a:cs typeface="+mn-cs"/>
              </a:rPr>
              <a:t>vocabu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lary</a:t>
            </a:r>
            <a:r>
              <a:rPr lang="en-US" sz="1200" kern="1200" dirty="0">
                <a:solidFill>
                  <a:schemeClr val="tx1"/>
                </a:solidFill>
                <a:effectLst/>
                <a:latin typeface="+mn-lt"/>
                <a:ea typeface="+mn-ea"/>
                <a:cs typeface="+mn-cs"/>
              </a:rPr>
              <a:t> [Jean et al., 2015].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 good review and comparison of these and other techniques for dealing with large output vocabularies is available in Chen et al. [2016]. </a:t>
            </a:r>
            <a:endParaRPr lang="en-US" dirty="0"/>
          </a:p>
          <a:p>
            <a:r>
              <a:rPr lang="en-US" sz="1200" kern="1200" dirty="0">
                <a:solidFill>
                  <a:schemeClr val="tx1"/>
                </a:solidFill>
                <a:effectLst/>
                <a:latin typeface="+mn-lt"/>
                <a:ea typeface="+mn-ea"/>
                <a:cs typeface="+mn-cs"/>
              </a:rPr>
              <a:t>An orthogonal line of work is attempting to sidestep the problem by working at the char- </a:t>
            </a:r>
            <a:r>
              <a:rPr lang="en-US" sz="1200" kern="1200" dirty="0" err="1">
                <a:solidFill>
                  <a:schemeClr val="tx1"/>
                </a:solidFill>
                <a:effectLst/>
                <a:latin typeface="+mn-lt"/>
                <a:ea typeface="+mn-ea"/>
                <a:cs typeface="+mn-cs"/>
              </a:rPr>
              <a:t>acters</a:t>
            </a:r>
            <a:r>
              <a:rPr lang="en-US" sz="1200" kern="1200" dirty="0">
                <a:solidFill>
                  <a:schemeClr val="tx1"/>
                </a:solidFill>
                <a:effectLst/>
                <a:latin typeface="+mn-lt"/>
                <a:ea typeface="+mn-ea"/>
                <a:cs typeface="+mn-cs"/>
              </a:rPr>
              <a:t> level rather than words level.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93</a:t>
            </a:fld>
            <a:endParaRPr lang="en-US"/>
          </a:p>
        </p:txBody>
      </p:sp>
    </p:spTree>
    <p:extLst>
      <p:ext uri="{BB962C8B-B14F-4D97-AF65-F5344CB8AC3E}">
        <p14:creationId xmlns:p14="http://schemas.microsoft.com/office/powerpoint/2010/main" val="16018860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Language models can be trained on raw text: for training a k-order language model one just needs to extract .k C 1/grams from running text, and treat the .k C 1/</a:t>
            </a:r>
            <a:r>
              <a:rPr lang="en-US" sz="1200" kern="1200" dirty="0" err="1">
                <a:solidFill>
                  <a:schemeClr val="tx1"/>
                </a:solidFill>
                <a:effectLst/>
                <a:latin typeface="+mn-lt"/>
                <a:ea typeface="+mn-ea"/>
                <a:cs typeface="+mn-cs"/>
              </a:rPr>
              <a:t>th</a:t>
            </a:r>
            <a:r>
              <a:rPr lang="en-US" sz="1200" kern="1200" dirty="0">
                <a:solidFill>
                  <a:schemeClr val="tx1"/>
                </a:solidFill>
                <a:effectLst/>
                <a:latin typeface="+mn-lt"/>
                <a:ea typeface="+mn-ea"/>
                <a:cs typeface="+mn-cs"/>
              </a:rPr>
              <a:t> word as the supervision signal. us, we can generate practically unlimited training data for them.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94</a:t>
            </a:fld>
            <a:endParaRPr lang="en-US"/>
          </a:p>
        </p:txBody>
      </p:sp>
    </p:spTree>
    <p:extLst>
      <p:ext uri="{BB962C8B-B14F-4D97-AF65-F5344CB8AC3E}">
        <p14:creationId xmlns:p14="http://schemas.microsoft.com/office/powerpoint/2010/main" val="153789976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g is implemented with a feed forward or recurrent neural network, trained with stochastic gradient descent.  </a:t>
            </a:r>
            <a:r>
              <a:rPr lang="en-US" sz="1200" dirty="0" err="1"/>
              <a:t>Softmax</a:t>
            </a:r>
            <a:r>
              <a:rPr lang="en-US" sz="1200" dirty="0"/>
              <a:t> is used in the output layer. </a:t>
            </a:r>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97</a:t>
            </a:fld>
            <a:endParaRPr lang="en-US"/>
          </a:p>
        </p:txBody>
      </p:sp>
    </p:spTree>
    <p:extLst>
      <p:ext uri="{BB962C8B-B14F-4D97-AF65-F5344CB8AC3E}">
        <p14:creationId xmlns:p14="http://schemas.microsoft.com/office/powerpoint/2010/main" val="35374481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A by-product of training neural network-based language models are dense word </a:t>
            </a:r>
            <a:r>
              <a:rPr lang="en-US" sz="1200" dirty="0" err="1"/>
              <a:t>embeddings</a:t>
            </a:r>
            <a:r>
              <a:rPr lang="en-US" sz="1200" dirty="0"/>
              <a:t>, similar to word2vec.</a:t>
            </a:r>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99</a:t>
            </a:fld>
            <a:endParaRPr lang="en-US"/>
          </a:p>
        </p:txBody>
      </p:sp>
    </p:spTree>
    <p:extLst>
      <p:ext uri="{BB962C8B-B14F-4D97-AF65-F5344CB8AC3E}">
        <p14:creationId xmlns:p14="http://schemas.microsoft.com/office/powerpoint/2010/main" val="31344287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err="1">
                <a:solidFill>
                  <a:schemeClr val="tx1"/>
                </a:solidFill>
                <a:effectLst/>
                <a:latin typeface="+mn-lt"/>
                <a:ea typeface="+mn-ea"/>
                <a:cs typeface="+mn-cs"/>
              </a:rPr>
              <a:t>ELMo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from Language Models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GPT: Improving Language Understanding by Generative </a:t>
            </a:r>
            <a:r>
              <a:rPr lang="en-US" sz="1200" b="0" kern="1200" dirty="0" err="1">
                <a:solidFill>
                  <a:schemeClr val="tx1"/>
                </a:solidFill>
                <a:effectLst/>
                <a:latin typeface="+mn-lt"/>
                <a:ea typeface="+mn-ea"/>
                <a:cs typeface="+mn-cs"/>
              </a:rPr>
              <a:t>PreTraining</a:t>
            </a:r>
            <a:r>
              <a:rPr lang="en-US" sz="1200" b="0" kern="1200" dirty="0">
                <a:solidFill>
                  <a:schemeClr val="tx1"/>
                </a:solidFill>
                <a:effectLst/>
                <a:latin typeface="+mn-lt"/>
                <a:ea typeface="+mn-ea"/>
                <a:cs typeface="+mn-cs"/>
              </a:rPr>
              <a: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BERT: </a:t>
            </a:r>
            <a:r>
              <a:rPr lang="en-US" sz="1200" b="0" kern="1200" dirty="0">
                <a:solidFill>
                  <a:schemeClr val="tx1"/>
                </a:solidFill>
                <a:effectLst/>
                <a:latin typeface="+mn-lt"/>
                <a:ea typeface="+mn-ea"/>
                <a:cs typeface="+mn-cs"/>
              </a:rPr>
              <a:t>B</a:t>
            </a:r>
            <a:r>
              <a:rPr lang="en-US" sz="1200" kern="1200" dirty="0">
                <a:solidFill>
                  <a:schemeClr val="tx1"/>
                </a:solidFill>
                <a:effectLst/>
                <a:latin typeface="+mn-lt"/>
                <a:ea typeface="+mn-ea"/>
                <a:cs typeface="+mn-cs"/>
              </a:rPr>
              <a:t>idirectional </a:t>
            </a:r>
            <a:r>
              <a:rPr lang="en-US" sz="1200" b="0" kern="1200" dirty="0">
                <a:solidFill>
                  <a:schemeClr val="tx1"/>
                </a:solidFill>
                <a:effectLst/>
                <a:latin typeface="+mn-lt"/>
                <a:ea typeface="+mn-ea"/>
                <a:cs typeface="+mn-cs"/>
              </a:rPr>
              <a:t>E</a:t>
            </a:r>
            <a:r>
              <a:rPr lang="en-US" sz="1200" kern="1200" dirty="0">
                <a:solidFill>
                  <a:schemeClr val="tx1"/>
                </a:solidFill>
                <a:effectLst/>
                <a:latin typeface="+mn-lt"/>
                <a:ea typeface="+mn-ea"/>
                <a:cs typeface="+mn-cs"/>
              </a:rPr>
              <a:t>ncoder </a:t>
            </a:r>
            <a:r>
              <a:rPr lang="en-US" sz="1200" b="0" kern="1200" dirty="0">
                <a:solidFill>
                  <a:schemeClr val="tx1"/>
                </a:solidFill>
                <a:effectLst/>
                <a:latin typeface="+mn-lt"/>
                <a:ea typeface="+mn-ea"/>
                <a:cs typeface="+mn-cs"/>
              </a:rPr>
              <a:t>R</a:t>
            </a:r>
            <a:r>
              <a:rPr lang="en-US" sz="1200" kern="1200" dirty="0">
                <a:solidFill>
                  <a:schemeClr val="tx1"/>
                </a:solidFill>
                <a:effectLst/>
                <a:latin typeface="+mn-lt"/>
                <a:ea typeface="+mn-ea"/>
                <a:cs typeface="+mn-cs"/>
              </a:rPr>
              <a:t>epresentations from </a:t>
            </a:r>
            <a:r>
              <a:rPr lang="en-US" sz="1200" b="0" kern="1200" dirty="0">
                <a:solidFill>
                  <a:schemeClr val="tx1"/>
                </a:solidFill>
                <a:effectLst/>
                <a:latin typeface="+mn-lt"/>
                <a:ea typeface="+mn-ea"/>
                <a:cs typeface="+mn-cs"/>
              </a:rPr>
              <a:t>T</a:t>
            </a:r>
            <a:r>
              <a:rPr lang="en-US" sz="1200" kern="1200" dirty="0">
                <a:solidFill>
                  <a:schemeClr val="tx1"/>
                </a:solidFill>
                <a:effectLst/>
                <a:latin typeface="+mn-lt"/>
                <a:ea typeface="+mn-ea"/>
                <a:cs typeface="+mn-cs"/>
              </a:rPr>
              <a:t>ransformers.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100</a:t>
            </a:fld>
            <a:endParaRPr lang="en-US"/>
          </a:p>
        </p:txBody>
      </p:sp>
    </p:spTree>
    <p:extLst>
      <p:ext uri="{BB962C8B-B14F-4D97-AF65-F5344CB8AC3E}">
        <p14:creationId xmlns:p14="http://schemas.microsoft.com/office/powerpoint/2010/main" val="245870397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6" name="Shape 566"/>
          <p:cNvSpPr>
            <a:spLocks noGrp="1" noRot="1" noChangeAspect="1"/>
          </p:cNvSpPr>
          <p:nvPr>
            <p:ph type="sldImg"/>
          </p:nvPr>
        </p:nvSpPr>
        <p:spPr>
          <a:prstGeom prst="rect">
            <a:avLst/>
          </a:prstGeom>
        </p:spPr>
        <p:txBody>
          <a:bodyPr/>
          <a:lstStyle/>
          <a:p>
            <a:endParaRPr/>
          </a:p>
        </p:txBody>
      </p:sp>
      <p:sp>
        <p:nvSpPr>
          <p:cNvPr id="567" name="Shape 567"/>
          <p:cNvSpPr>
            <a:spLocks noGrp="1"/>
          </p:cNvSpPr>
          <p:nvPr>
            <p:ph type="body" sz="quarter" idx="1"/>
          </p:nvPr>
        </p:nvSpPr>
        <p:spPr>
          <a:prstGeom prst="rect">
            <a:avLst/>
          </a:prstGeom>
        </p:spPr>
        <p:txBody>
          <a:bodyPr/>
          <a:lstStyle/>
          <a:p>
            <a:r>
              <a:t>Modifications: tokenization/normalization, annotation/tagger, parsing, cluster text by author/time/etc.</a:t>
            </a:r>
          </a:p>
        </p:txBody>
      </p:sp>
    </p:spTree>
    <p:extLst>
      <p:ext uri="{BB962C8B-B14F-4D97-AF65-F5344CB8AC3E}">
        <p14:creationId xmlns:p14="http://schemas.microsoft.com/office/powerpoint/2010/main" val="244700091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intuition of word2vec is that instead of counting how often each word w </a:t>
            </a:r>
            <a:r>
              <a:rPr lang="en-US" sz="1200" kern="1200" dirty="0" err="1">
                <a:solidFill>
                  <a:schemeClr val="tx1"/>
                </a:solidFill>
                <a:effectLst/>
                <a:latin typeface="+mn-lt"/>
                <a:ea typeface="+mn-ea"/>
                <a:cs typeface="+mn-cs"/>
              </a:rPr>
              <a:t>oc</a:t>
            </a:r>
            <a:r>
              <a:rPr lang="en-US" sz="1200" kern="1200" dirty="0">
                <a:solidFill>
                  <a:schemeClr val="tx1"/>
                </a:solidFill>
                <a:effectLst/>
                <a:latin typeface="+mn-lt"/>
                <a:ea typeface="+mn-ea"/>
                <a:cs typeface="+mn-cs"/>
              </a:rPr>
              <a:t>- curs near, say, </a:t>
            </a:r>
            <a:r>
              <a:rPr lang="en-US" sz="1200" i="1" kern="1200" dirty="0">
                <a:solidFill>
                  <a:schemeClr val="tx1"/>
                </a:solidFill>
                <a:effectLst/>
                <a:latin typeface="+mn-lt"/>
                <a:ea typeface="+mn-ea"/>
                <a:cs typeface="+mn-cs"/>
              </a:rPr>
              <a:t>apricot</a:t>
            </a:r>
            <a:r>
              <a:rPr lang="en-US" sz="1200" kern="1200" dirty="0">
                <a:solidFill>
                  <a:schemeClr val="tx1"/>
                </a:solidFill>
                <a:effectLst/>
                <a:latin typeface="+mn-lt"/>
                <a:ea typeface="+mn-ea"/>
                <a:cs typeface="+mn-cs"/>
              </a:rPr>
              <a:t>, we’ll instead train a classifier on a binary prediction task: “Is word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likely to show up near </a:t>
            </a:r>
            <a:r>
              <a:rPr lang="en-US" sz="1200" i="1" kern="1200" dirty="0">
                <a:solidFill>
                  <a:schemeClr val="tx1"/>
                </a:solidFill>
                <a:effectLst/>
                <a:latin typeface="+mn-lt"/>
                <a:ea typeface="+mn-ea"/>
                <a:cs typeface="+mn-cs"/>
              </a:rPr>
              <a:t>apricot</a:t>
            </a:r>
            <a:r>
              <a:rPr lang="en-US" sz="1200" kern="1200" dirty="0">
                <a:solidFill>
                  <a:schemeClr val="tx1"/>
                </a:solidFill>
                <a:effectLst/>
                <a:latin typeface="+mn-lt"/>
                <a:ea typeface="+mn-ea"/>
                <a:cs typeface="+mn-cs"/>
              </a:rPr>
              <a:t>?” We don’t actually care about this prediction task; instead we’ll take the learned classifier </a:t>
            </a:r>
            <a:r>
              <a:rPr lang="en-US" sz="1200" i="1" kern="1200" dirty="0">
                <a:solidFill>
                  <a:schemeClr val="tx1"/>
                </a:solidFill>
                <a:effectLst/>
                <a:latin typeface="+mn-lt"/>
                <a:ea typeface="+mn-ea"/>
                <a:cs typeface="+mn-cs"/>
              </a:rPr>
              <a:t>weights </a:t>
            </a:r>
            <a:r>
              <a:rPr lang="en-US" sz="1200" kern="1200" dirty="0">
                <a:solidFill>
                  <a:schemeClr val="tx1"/>
                </a:solidFill>
                <a:effectLst/>
                <a:latin typeface="+mn-lt"/>
                <a:ea typeface="+mn-ea"/>
                <a:cs typeface="+mn-cs"/>
              </a:rPr>
              <a:t>as the word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118</a:t>
            </a:fld>
            <a:endParaRPr lang="en-US"/>
          </a:p>
        </p:txBody>
      </p:sp>
    </p:spTree>
    <p:extLst>
      <p:ext uri="{BB962C8B-B14F-4D97-AF65-F5344CB8AC3E}">
        <p14:creationId xmlns:p14="http://schemas.microsoft.com/office/powerpoint/2010/main" val="248128888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This idea was first proposed in the task of neural language modeling, when </a:t>
            </a:r>
            <a:r>
              <a:rPr lang="en-US" sz="1200" kern="1200" dirty="0" err="1">
                <a:solidFill>
                  <a:schemeClr val="tx1"/>
                </a:solidFill>
                <a:effectLst/>
                <a:latin typeface="+mn-lt"/>
                <a:ea typeface="+mn-ea"/>
                <a:cs typeface="+mn-cs"/>
              </a:rPr>
              <a:t>Bengio</a:t>
            </a:r>
            <a:r>
              <a:rPr lang="en-US" sz="1200" kern="1200" dirty="0">
                <a:solidFill>
                  <a:schemeClr val="tx1"/>
                </a:solidFill>
                <a:effectLst/>
                <a:latin typeface="+mn-lt"/>
                <a:ea typeface="+mn-ea"/>
                <a:cs typeface="+mn-cs"/>
              </a:rPr>
              <a:t> et al. (2003) and </a:t>
            </a:r>
            <a:r>
              <a:rPr lang="en-US" sz="1200" kern="1200" dirty="0" err="1">
                <a:solidFill>
                  <a:schemeClr val="tx1"/>
                </a:solidFill>
                <a:effectLst/>
                <a:latin typeface="+mn-lt"/>
                <a:ea typeface="+mn-ea"/>
                <a:cs typeface="+mn-cs"/>
              </a:rPr>
              <a:t>Collobert</a:t>
            </a:r>
            <a:r>
              <a:rPr lang="en-US" sz="1200" kern="1200" dirty="0">
                <a:solidFill>
                  <a:schemeClr val="tx1"/>
                </a:solidFill>
                <a:effectLst/>
                <a:latin typeface="+mn-lt"/>
                <a:ea typeface="+mn-ea"/>
                <a:cs typeface="+mn-cs"/>
              </a:rPr>
              <a:t> et al. (2011) showed that a neural language model (a neural network that learned to predict the next word from prior words) could just use the next word in running text as its supervision signal, and could be used to learn an embedding representation for each word as part of doing this prediction task. </a:t>
            </a:r>
            <a:endParaRPr lang="en-US" dirty="0"/>
          </a:p>
          <a:p>
            <a:r>
              <a:rPr lang="en-US" sz="1200" kern="1200" dirty="0">
                <a:solidFill>
                  <a:schemeClr val="tx1"/>
                </a:solidFill>
                <a:effectLst/>
                <a:latin typeface="+mn-lt"/>
                <a:ea typeface="+mn-ea"/>
                <a:cs typeface="+mn-cs"/>
              </a:rPr>
              <a:t>We’ll see how to do neural networks in the next chapter, but word2vec is a much simpler model than the neural network language model, in two ways. First, word2vec simplifies the task (making it binary classification instead of word pre- diction). Second, word2vec simplifies the architecture (training a logistic regression classifier instead of a multi-layer neural network with hidden layers that demand more sophisticated training algorithms). The intuition of skip-gram is: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119</a:t>
            </a:fld>
            <a:endParaRPr lang="en-US"/>
          </a:p>
        </p:txBody>
      </p:sp>
    </p:spTree>
    <p:extLst>
      <p:ext uri="{BB962C8B-B14F-4D97-AF65-F5344CB8AC3E}">
        <p14:creationId xmlns:p14="http://schemas.microsoft.com/office/powerpoint/2010/main" val="121405975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revolutionary intuition here is that we can just use running text as implicitly supervised training data for such a classifier; a word </a:t>
            </a:r>
            <a:r>
              <a:rPr lang="en-US" sz="1200" i="1" kern="1200" dirty="0">
                <a:solidFill>
                  <a:schemeClr val="tx1"/>
                </a:solidFill>
                <a:effectLst/>
                <a:latin typeface="+mn-lt"/>
                <a:ea typeface="+mn-ea"/>
                <a:cs typeface="+mn-cs"/>
              </a:rPr>
              <a:t>s </a:t>
            </a:r>
            <a:r>
              <a:rPr lang="en-US" sz="1200" kern="1200" dirty="0">
                <a:solidFill>
                  <a:schemeClr val="tx1"/>
                </a:solidFill>
                <a:effectLst/>
                <a:latin typeface="+mn-lt"/>
                <a:ea typeface="+mn-ea"/>
                <a:cs typeface="+mn-cs"/>
              </a:rPr>
              <a:t>that occurs near the target word </a:t>
            </a:r>
            <a:r>
              <a:rPr lang="en-US" sz="1200" i="1" kern="1200" dirty="0">
                <a:solidFill>
                  <a:schemeClr val="tx1"/>
                </a:solidFill>
                <a:effectLst/>
                <a:latin typeface="+mn-lt"/>
                <a:ea typeface="+mn-ea"/>
                <a:cs typeface="+mn-cs"/>
              </a:rPr>
              <a:t>apricot </a:t>
            </a:r>
            <a:r>
              <a:rPr lang="en-US" sz="1200" kern="1200" dirty="0">
                <a:solidFill>
                  <a:schemeClr val="tx1"/>
                </a:solidFill>
                <a:effectLst/>
                <a:latin typeface="+mn-lt"/>
                <a:ea typeface="+mn-ea"/>
                <a:cs typeface="+mn-cs"/>
              </a:rPr>
              <a:t>acts as gold ‘correct answer’ to the question “Is word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likely to show up near </a:t>
            </a:r>
            <a:r>
              <a:rPr lang="en-US" sz="1200" i="1" kern="1200" dirty="0">
                <a:solidFill>
                  <a:schemeClr val="tx1"/>
                </a:solidFill>
                <a:effectLst/>
                <a:latin typeface="+mn-lt"/>
                <a:ea typeface="+mn-ea"/>
                <a:cs typeface="+mn-cs"/>
              </a:rPr>
              <a:t>apricot</a:t>
            </a:r>
            <a:r>
              <a:rPr lang="en-US" sz="1200" kern="1200" dirty="0">
                <a:solidFill>
                  <a:schemeClr val="tx1"/>
                </a:solidFill>
                <a:effectLst/>
                <a:latin typeface="+mn-lt"/>
                <a:ea typeface="+mn-ea"/>
                <a:cs typeface="+mn-cs"/>
              </a:rPr>
              <a:t>?” This avoids the need for any sort of hand-labeled supervision signal.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120</a:t>
            </a:fld>
            <a:endParaRPr lang="en-US"/>
          </a:p>
        </p:txBody>
      </p:sp>
    </p:spTree>
    <p:extLst>
      <p:ext uri="{BB962C8B-B14F-4D97-AF65-F5344CB8AC3E}">
        <p14:creationId xmlns:p14="http://schemas.microsoft.com/office/powerpoint/2010/main" val="30209755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gradient descent requires knowing the </a:t>
            </a:r>
            <a:r>
              <a:rPr lang="en-US" sz="1200" b="0" kern="1200" dirty="0">
                <a:solidFill>
                  <a:schemeClr val="tx1"/>
                </a:solidFill>
                <a:effectLst/>
                <a:latin typeface="+mn-lt"/>
                <a:ea typeface="+mn-ea"/>
                <a:cs typeface="+mn-cs"/>
              </a:rPr>
              <a:t>gradient </a:t>
            </a:r>
            <a:r>
              <a:rPr lang="en-US" sz="1200" kern="1200" dirty="0">
                <a:solidFill>
                  <a:schemeClr val="tx1"/>
                </a:solidFill>
                <a:effectLst/>
                <a:latin typeface="+mn-lt"/>
                <a:ea typeface="+mn-ea"/>
                <a:cs typeface="+mn-cs"/>
              </a:rPr>
              <a:t>of the loss function, the vector that contains the partial derivative of the loss function with respect to each of the parameters. Here is one part where learning for neural networks is more complex than for logistic logistic regression. In logistic regression, for each observation we could directly compute the derivative of the loss function with respect to an individual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or </a:t>
            </a:r>
            <a:r>
              <a:rPr lang="en-US" sz="1200" i="1" kern="1200" dirty="0">
                <a:solidFill>
                  <a:schemeClr val="tx1"/>
                </a:solidFill>
                <a:effectLst/>
                <a:latin typeface="+mn-lt"/>
                <a:ea typeface="+mn-ea"/>
                <a:cs typeface="+mn-cs"/>
              </a:rPr>
              <a:t>b</a:t>
            </a:r>
            <a:r>
              <a:rPr lang="en-US" sz="1200" kern="1200" dirty="0">
                <a:solidFill>
                  <a:schemeClr val="tx1"/>
                </a:solidFill>
                <a:effectLst/>
                <a:latin typeface="+mn-lt"/>
                <a:ea typeface="+mn-ea"/>
                <a:cs typeface="+mn-cs"/>
              </a:rPr>
              <a:t>. But for neural networks, with millions of parameters in many layers, it’s much harder to see how to compute the partial derivative of some weight in layer 1 when the loss is attached to some much later layer. How do we partial out the loss over all those intermediate layers? </a:t>
            </a:r>
            <a:endParaRPr lang="en-US" dirty="0"/>
          </a:p>
          <a:p>
            <a:r>
              <a:rPr lang="en-US" sz="1200" kern="1200" dirty="0">
                <a:solidFill>
                  <a:schemeClr val="tx1"/>
                </a:solidFill>
                <a:effectLst/>
                <a:latin typeface="+mn-lt"/>
                <a:ea typeface="+mn-ea"/>
                <a:cs typeface="+mn-cs"/>
              </a:rPr>
              <a:t>The answer is the algorithm called </a:t>
            </a:r>
            <a:r>
              <a:rPr lang="en-US" sz="1200" b="1" kern="1200" dirty="0">
                <a:solidFill>
                  <a:schemeClr val="tx1"/>
                </a:solidFill>
                <a:effectLst/>
                <a:latin typeface="+mn-lt"/>
                <a:ea typeface="+mn-ea"/>
                <a:cs typeface="+mn-cs"/>
              </a:rPr>
              <a:t>error backpropagation </a:t>
            </a:r>
            <a:r>
              <a:rPr lang="en-US" sz="1200" kern="1200" dirty="0">
                <a:solidFill>
                  <a:schemeClr val="tx1"/>
                </a:solidFill>
                <a:effectLst/>
                <a:latin typeface="+mn-lt"/>
                <a:ea typeface="+mn-ea"/>
                <a:cs typeface="+mn-cs"/>
              </a:rPr>
              <a:t>or </a:t>
            </a:r>
            <a:r>
              <a:rPr lang="en-US" sz="1200" b="1" kern="1200" dirty="0">
                <a:solidFill>
                  <a:schemeClr val="tx1"/>
                </a:solidFill>
                <a:effectLst/>
                <a:latin typeface="+mn-lt"/>
                <a:ea typeface="+mn-ea"/>
                <a:cs typeface="+mn-cs"/>
              </a:rPr>
              <a:t>reverse differentiation</a:t>
            </a:r>
            <a:r>
              <a:rPr lang="en-US" sz="1200" kern="1200" dirty="0">
                <a:solidFill>
                  <a:schemeClr val="tx1"/>
                </a:solidFill>
                <a:effectLst/>
                <a:latin typeface="+mn-lt"/>
                <a:ea typeface="+mn-ea"/>
                <a:cs typeface="+mn-cs"/>
              </a:rPr>
              <a:t>. </a:t>
            </a:r>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9</a:t>
            </a:fld>
            <a:endParaRPr lang="en-US"/>
          </a:p>
        </p:txBody>
      </p:sp>
    </p:spTree>
    <p:extLst>
      <p:ext uri="{BB962C8B-B14F-4D97-AF65-F5344CB8AC3E}">
        <p14:creationId xmlns:p14="http://schemas.microsoft.com/office/powerpoint/2010/main" val="96438429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T = target, c</a:t>
            </a:r>
            <a:r>
              <a:rPr lang="en-US" baseline="0" dirty="0"/>
              <a:t> = context</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Our goal is to train a classifier such that, given a tuple (</a:t>
            </a:r>
            <a:r>
              <a:rPr lang="en-US" sz="1200" i="1" kern="1200" dirty="0" err="1">
                <a:solidFill>
                  <a:schemeClr val="tx1"/>
                </a:solidFill>
                <a:effectLst/>
                <a:latin typeface="+mn-lt"/>
                <a:ea typeface="+mn-ea"/>
                <a:cs typeface="+mn-cs"/>
              </a:rPr>
              <a:t>t</a:t>
            </a:r>
            <a:r>
              <a:rPr lang="en-US" sz="1200" kern="1200" dirty="0" err="1">
                <a:solidFill>
                  <a:schemeClr val="tx1"/>
                </a:solidFill>
                <a:effectLst/>
                <a:latin typeface="+mn-lt"/>
                <a:ea typeface="+mn-ea"/>
                <a:cs typeface="+mn-cs"/>
              </a:rPr>
              <a:t>,</a:t>
            </a:r>
            <a:r>
              <a:rPr lang="en-US" sz="1200" i="1" kern="1200" dirty="0" err="1">
                <a:solidFill>
                  <a:schemeClr val="tx1"/>
                </a:solidFill>
                <a:effectLst/>
                <a:latin typeface="+mn-lt"/>
                <a:ea typeface="+mn-ea"/>
                <a:cs typeface="+mn-cs"/>
              </a:rPr>
              <a:t>c</a:t>
            </a:r>
            <a:r>
              <a:rPr lang="en-US" sz="1200" kern="1200" dirty="0">
                <a:solidFill>
                  <a:schemeClr val="tx1"/>
                </a:solidFill>
                <a:effectLst/>
                <a:latin typeface="+mn-lt"/>
                <a:ea typeface="+mn-ea"/>
                <a:cs typeface="+mn-cs"/>
              </a:rPr>
              <a:t>) of a target word </a:t>
            </a:r>
            <a:r>
              <a:rPr lang="en-US" sz="1200" i="1" kern="1200" dirty="0">
                <a:solidFill>
                  <a:schemeClr val="tx1"/>
                </a:solidFill>
                <a:effectLst/>
                <a:latin typeface="+mn-lt"/>
                <a:ea typeface="+mn-ea"/>
                <a:cs typeface="+mn-cs"/>
              </a:rPr>
              <a:t>t </a:t>
            </a:r>
            <a:r>
              <a:rPr lang="en-US" sz="1200" kern="1200" dirty="0">
                <a:solidFill>
                  <a:schemeClr val="tx1"/>
                </a:solidFill>
                <a:effectLst/>
                <a:latin typeface="+mn-lt"/>
                <a:ea typeface="+mn-ea"/>
                <a:cs typeface="+mn-cs"/>
              </a:rPr>
              <a:t>paired with a candidate context word </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(for example (</a:t>
            </a:r>
            <a:r>
              <a:rPr lang="en-US" sz="1200" i="1" kern="1200" dirty="0">
                <a:solidFill>
                  <a:schemeClr val="tx1"/>
                </a:solidFill>
                <a:effectLst/>
                <a:latin typeface="+mn-lt"/>
                <a:ea typeface="+mn-ea"/>
                <a:cs typeface="+mn-cs"/>
              </a:rPr>
              <a:t>apricot</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jam</a:t>
            </a:r>
            <a:r>
              <a:rPr lang="en-US" sz="1200" kern="1200" dirty="0">
                <a:solidFill>
                  <a:schemeClr val="tx1"/>
                </a:solidFill>
                <a:effectLst/>
                <a:latin typeface="+mn-lt"/>
                <a:ea typeface="+mn-ea"/>
                <a:cs typeface="+mn-cs"/>
              </a:rPr>
              <a:t>), or perhaps (</a:t>
            </a:r>
            <a:r>
              <a:rPr lang="en-US" sz="1200" i="1" kern="1200" dirty="0">
                <a:solidFill>
                  <a:schemeClr val="tx1"/>
                </a:solidFill>
                <a:effectLst/>
                <a:latin typeface="+mn-lt"/>
                <a:ea typeface="+mn-ea"/>
                <a:cs typeface="+mn-cs"/>
              </a:rPr>
              <a:t>apricot</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aardvark</a:t>
            </a:r>
            <a:r>
              <a:rPr lang="en-US" sz="1200" kern="1200" dirty="0">
                <a:solidFill>
                  <a:schemeClr val="tx1"/>
                </a:solidFill>
                <a:effectLst/>
                <a:latin typeface="+mn-lt"/>
                <a:ea typeface="+mn-ea"/>
                <a:cs typeface="+mn-cs"/>
              </a:rPr>
              <a:t>) it will return the probability that </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is a real context word (true for </a:t>
            </a:r>
            <a:r>
              <a:rPr lang="en-US" sz="1200" i="1" kern="1200" dirty="0">
                <a:solidFill>
                  <a:schemeClr val="tx1"/>
                </a:solidFill>
                <a:effectLst/>
                <a:latin typeface="+mn-lt"/>
                <a:ea typeface="+mn-ea"/>
                <a:cs typeface="+mn-cs"/>
              </a:rPr>
              <a:t>jam</a:t>
            </a:r>
            <a:r>
              <a:rPr lang="en-US" sz="1200" kern="1200" dirty="0">
                <a:solidFill>
                  <a:schemeClr val="tx1"/>
                </a:solidFill>
                <a:effectLst/>
                <a:latin typeface="+mn-lt"/>
                <a:ea typeface="+mn-ea"/>
                <a:cs typeface="+mn-cs"/>
              </a:rPr>
              <a:t>, false for </a:t>
            </a:r>
            <a:r>
              <a:rPr lang="en-US" sz="1200" i="1" kern="1200" dirty="0">
                <a:solidFill>
                  <a:schemeClr val="tx1"/>
                </a:solidFill>
                <a:effectLst/>
                <a:latin typeface="+mn-lt"/>
                <a:ea typeface="+mn-ea"/>
                <a:cs typeface="+mn-cs"/>
              </a:rPr>
              <a:t>aardvark</a:t>
            </a:r>
            <a:r>
              <a:rPr lang="en-US" sz="1200" kern="1200" dirty="0">
                <a:solidFill>
                  <a:schemeClr val="tx1"/>
                </a:solidFill>
                <a:effectLst/>
                <a:latin typeface="+mn-lt"/>
                <a:ea typeface="+mn-ea"/>
                <a:cs typeface="+mn-cs"/>
              </a:rPr>
              <a:t>):  </a:t>
            </a:r>
            <a:r>
              <a:rPr lang="mr-IN" sz="1200" i="1" kern="1200" dirty="0" err="1">
                <a:solidFill>
                  <a:schemeClr val="tx1"/>
                </a:solidFill>
                <a:effectLst/>
                <a:latin typeface="+mn-lt"/>
                <a:ea typeface="+mn-ea"/>
                <a:cs typeface="+mn-cs"/>
              </a:rPr>
              <a:t>P</a:t>
            </a:r>
            <a:r>
              <a:rPr lang="mr-IN" sz="1200" kern="1200" dirty="0">
                <a:solidFill>
                  <a:schemeClr val="tx1"/>
                </a:solidFill>
                <a:effectLst/>
                <a:latin typeface="+mn-lt"/>
                <a:ea typeface="+mn-ea"/>
                <a:cs typeface="+mn-cs"/>
              </a:rPr>
              <a:t>(+|</a:t>
            </a:r>
            <a:r>
              <a:rPr lang="mr-IN" sz="1200" i="1" kern="1200" dirty="0" err="1">
                <a:solidFill>
                  <a:schemeClr val="tx1"/>
                </a:solidFill>
                <a:effectLst/>
                <a:latin typeface="+mn-lt"/>
                <a:ea typeface="+mn-ea"/>
                <a:cs typeface="+mn-cs"/>
              </a:rPr>
              <a:t>t</a:t>
            </a:r>
            <a:r>
              <a:rPr lang="mr-IN" sz="1200" i="1" kern="1200" dirty="0">
                <a:solidFill>
                  <a:schemeClr val="tx1"/>
                </a:solidFill>
                <a:effectLst/>
                <a:latin typeface="+mn-lt"/>
                <a:ea typeface="+mn-ea"/>
                <a:cs typeface="+mn-cs"/>
              </a:rPr>
              <a:t> </a:t>
            </a:r>
            <a:r>
              <a:rPr lang="mr-IN" sz="1200" kern="1200" dirty="0">
                <a:solidFill>
                  <a:schemeClr val="tx1"/>
                </a:solidFill>
                <a:effectLst/>
                <a:latin typeface="+mn-lt"/>
                <a:ea typeface="+mn-ea"/>
                <a:cs typeface="+mn-cs"/>
              </a:rPr>
              <a:t>, </a:t>
            </a:r>
            <a:r>
              <a:rPr lang="mr-IN" sz="1200" i="1" kern="1200" dirty="0" err="1">
                <a:solidFill>
                  <a:schemeClr val="tx1"/>
                </a:solidFill>
                <a:effectLst/>
                <a:latin typeface="+mn-lt"/>
                <a:ea typeface="+mn-ea"/>
                <a:cs typeface="+mn-cs"/>
              </a:rPr>
              <a:t>c</a:t>
            </a:r>
            <a:r>
              <a:rPr lang="mr-IN" sz="1200" kern="1200" dirty="0">
                <a:solidFill>
                  <a:schemeClr val="tx1"/>
                </a:solidFill>
                <a:effectLst/>
                <a:latin typeface="+mn-lt"/>
                <a:ea typeface="+mn-ea"/>
                <a:cs typeface="+mn-cs"/>
              </a:rPr>
              <a:t>) </a:t>
            </a:r>
            <a:endParaRPr lang="mr-IN"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probability that word </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is not a real context word for </a:t>
            </a:r>
            <a:r>
              <a:rPr lang="en-US" sz="1200" i="1" kern="1200" dirty="0">
                <a:solidFill>
                  <a:schemeClr val="tx1"/>
                </a:solidFill>
                <a:effectLst/>
                <a:latin typeface="+mn-lt"/>
                <a:ea typeface="+mn-ea"/>
                <a:cs typeface="+mn-cs"/>
              </a:rPr>
              <a:t>t </a:t>
            </a:r>
            <a:r>
              <a:rPr lang="en-US" sz="1200" kern="1200" dirty="0">
                <a:solidFill>
                  <a:schemeClr val="tx1"/>
                </a:solidFill>
                <a:effectLst/>
                <a:latin typeface="+mn-lt"/>
                <a:ea typeface="+mn-ea"/>
                <a:cs typeface="+mn-cs"/>
              </a:rPr>
              <a:t>is just 1 minus that.</a:t>
            </a:r>
            <a:r>
              <a:rPr lang="en-US" sz="1200" kern="1200" baseline="0" dirty="0">
                <a:solidFill>
                  <a:schemeClr val="tx1"/>
                </a:solidFill>
                <a:effectLst/>
                <a:latin typeface="+mn-lt"/>
                <a:ea typeface="+mn-ea"/>
                <a:cs typeface="+mn-cs"/>
              </a:rPr>
              <a:t> </a:t>
            </a:r>
            <a:r>
              <a:rPr lang="mr-IN" sz="1200" i="1" kern="1200" dirty="0" err="1">
                <a:solidFill>
                  <a:schemeClr val="tx1"/>
                </a:solidFill>
                <a:effectLst/>
                <a:latin typeface="+mn-lt"/>
                <a:ea typeface="+mn-ea"/>
                <a:cs typeface="+mn-cs"/>
              </a:rPr>
              <a:t>P</a:t>
            </a:r>
            <a:r>
              <a:rPr lang="mr-IN" sz="1200" kern="1200" dirty="0">
                <a:solidFill>
                  <a:schemeClr val="tx1"/>
                </a:solidFill>
                <a:effectLst/>
                <a:latin typeface="+mn-lt"/>
                <a:ea typeface="+mn-ea"/>
                <a:cs typeface="+mn-cs"/>
              </a:rPr>
              <a:t>(−|</a:t>
            </a:r>
            <a:r>
              <a:rPr lang="mr-IN" sz="1200" i="1" kern="1200" dirty="0" err="1">
                <a:solidFill>
                  <a:schemeClr val="tx1"/>
                </a:solidFill>
                <a:effectLst/>
                <a:latin typeface="+mn-lt"/>
                <a:ea typeface="+mn-ea"/>
                <a:cs typeface="+mn-cs"/>
              </a:rPr>
              <a:t>t</a:t>
            </a:r>
            <a:r>
              <a:rPr lang="mr-IN" sz="1200" kern="1200" dirty="0" err="1">
                <a:solidFill>
                  <a:schemeClr val="tx1"/>
                </a:solidFill>
                <a:effectLst/>
                <a:latin typeface="+mn-lt"/>
                <a:ea typeface="+mn-ea"/>
                <a:cs typeface="+mn-cs"/>
              </a:rPr>
              <a:t>,</a:t>
            </a:r>
            <a:r>
              <a:rPr lang="mr-IN" sz="1200" i="1" kern="1200" dirty="0" err="1">
                <a:solidFill>
                  <a:schemeClr val="tx1"/>
                </a:solidFill>
                <a:effectLst/>
                <a:latin typeface="+mn-lt"/>
                <a:ea typeface="+mn-ea"/>
                <a:cs typeface="+mn-cs"/>
              </a:rPr>
              <a:t>c</a:t>
            </a:r>
            <a:r>
              <a:rPr lang="mr-IN" sz="1200" kern="1200" dirty="0">
                <a:solidFill>
                  <a:schemeClr val="tx1"/>
                </a:solidFill>
                <a:effectLst/>
                <a:latin typeface="+mn-lt"/>
                <a:ea typeface="+mn-ea"/>
                <a:cs typeface="+mn-cs"/>
              </a:rPr>
              <a:t>) = 1−</a:t>
            </a:r>
            <a:r>
              <a:rPr lang="mr-IN" sz="1200" i="1" kern="1200" dirty="0">
                <a:solidFill>
                  <a:schemeClr val="tx1"/>
                </a:solidFill>
                <a:effectLst/>
                <a:latin typeface="+mn-lt"/>
                <a:ea typeface="+mn-ea"/>
                <a:cs typeface="+mn-cs"/>
              </a:rPr>
              <a:t>P</a:t>
            </a:r>
            <a:r>
              <a:rPr lang="mr-IN" sz="1200" kern="1200" dirty="0">
                <a:solidFill>
                  <a:schemeClr val="tx1"/>
                </a:solidFill>
                <a:effectLst/>
                <a:latin typeface="+mn-lt"/>
                <a:ea typeface="+mn-ea"/>
                <a:cs typeface="+mn-cs"/>
              </a:rPr>
              <a:t>(+|</a:t>
            </a:r>
            <a:r>
              <a:rPr lang="mr-IN" sz="1200" i="1" kern="1200" dirty="0" err="1">
                <a:solidFill>
                  <a:schemeClr val="tx1"/>
                </a:solidFill>
                <a:effectLst/>
                <a:latin typeface="+mn-lt"/>
                <a:ea typeface="+mn-ea"/>
                <a:cs typeface="+mn-cs"/>
              </a:rPr>
              <a:t>t</a:t>
            </a:r>
            <a:r>
              <a:rPr lang="mr-IN" sz="1200" kern="1200" dirty="0" err="1">
                <a:solidFill>
                  <a:schemeClr val="tx1"/>
                </a:solidFill>
                <a:effectLst/>
                <a:latin typeface="+mn-lt"/>
                <a:ea typeface="+mn-ea"/>
                <a:cs typeface="+mn-cs"/>
              </a:rPr>
              <a:t>,</a:t>
            </a:r>
            <a:r>
              <a:rPr lang="mr-IN" sz="1200" i="1" kern="1200" dirty="0" err="1">
                <a:solidFill>
                  <a:schemeClr val="tx1"/>
                </a:solidFill>
                <a:effectLst/>
                <a:latin typeface="+mn-lt"/>
                <a:ea typeface="+mn-ea"/>
                <a:cs typeface="+mn-cs"/>
              </a:rPr>
              <a:t>c</a:t>
            </a:r>
            <a:r>
              <a:rPr lang="mr-IN" sz="1200" kern="1200" dirty="0">
                <a:solidFill>
                  <a:schemeClr val="tx1"/>
                </a:solidFill>
                <a:effectLst/>
                <a:latin typeface="+mn-lt"/>
                <a:ea typeface="+mn-ea"/>
                <a:cs typeface="+mn-cs"/>
              </a:rPr>
              <a:t>) </a:t>
            </a:r>
            <a:endParaRPr lang="mr-IN"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123</a:t>
            </a:fld>
            <a:endParaRPr lang="en-US"/>
          </a:p>
        </p:txBody>
      </p:sp>
    </p:spTree>
    <p:extLst>
      <p:ext uri="{BB962C8B-B14F-4D97-AF65-F5344CB8AC3E}">
        <p14:creationId xmlns:p14="http://schemas.microsoft.com/office/powerpoint/2010/main" val="132705380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 = target, c</a:t>
            </a:r>
            <a:r>
              <a:rPr lang="en-US" baseline="0" dirty="0"/>
              <a:t> = context</a:t>
            </a:r>
          </a:p>
          <a:p>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How does the classifier compute the probability </a:t>
            </a:r>
            <a:r>
              <a:rPr lang="en-US" sz="1200" i="1" kern="1200" dirty="0">
                <a:solidFill>
                  <a:schemeClr val="tx1"/>
                </a:solidFill>
                <a:effectLst/>
                <a:latin typeface="+mn-lt"/>
                <a:ea typeface="+mn-ea"/>
                <a:cs typeface="+mn-cs"/>
              </a:rPr>
              <a:t>P</a:t>
            </a:r>
            <a:r>
              <a:rPr lang="en-US" sz="1200" kern="1200" dirty="0">
                <a:solidFill>
                  <a:schemeClr val="tx1"/>
                </a:solidFill>
                <a:effectLst/>
                <a:latin typeface="+mn-lt"/>
                <a:ea typeface="+mn-ea"/>
                <a:cs typeface="+mn-cs"/>
              </a:rPr>
              <a:t>? The intuition of the skip- gram model is to base this probability on similarity: a word is likely to occur near the target if its embedding is similar to the target embedding. How can we compute similarity between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Recall that two vectors are similar if they have a high dot product (cosine, the most popular similarity metric, is just a normalized dot product). In other words: </a:t>
            </a:r>
            <a:r>
              <a:rPr lang="en-US" sz="1200" i="1" kern="1200" dirty="0">
                <a:solidFill>
                  <a:schemeClr val="tx1"/>
                </a:solidFill>
                <a:effectLst/>
                <a:latin typeface="+mn-lt"/>
                <a:ea typeface="+mn-ea"/>
                <a:cs typeface="+mn-cs"/>
              </a:rPr>
              <a:t>Similarity</a:t>
            </a:r>
            <a:r>
              <a:rPr lang="en-US" sz="1200" kern="1200" dirty="0">
                <a:solidFill>
                  <a:schemeClr val="tx1"/>
                </a:solidFill>
                <a:effectLst/>
                <a:latin typeface="+mn-lt"/>
                <a:ea typeface="+mn-ea"/>
                <a:cs typeface="+mn-cs"/>
              </a:rPr>
              <a:t>(</a:t>
            </a:r>
            <a:r>
              <a:rPr lang="en-US" sz="1200" i="1" kern="1200" dirty="0" err="1">
                <a:solidFill>
                  <a:schemeClr val="tx1"/>
                </a:solidFill>
                <a:effectLst/>
                <a:latin typeface="+mn-lt"/>
                <a:ea typeface="+mn-ea"/>
                <a:cs typeface="+mn-cs"/>
              </a:rPr>
              <a:t>t</a:t>
            </a:r>
            <a:r>
              <a:rPr lang="en-US" sz="1200" kern="1200" dirty="0" err="1">
                <a:solidFill>
                  <a:schemeClr val="tx1"/>
                </a:solidFill>
                <a:effectLst/>
                <a:latin typeface="+mn-lt"/>
                <a:ea typeface="+mn-ea"/>
                <a:cs typeface="+mn-cs"/>
              </a:rPr>
              <a:t>,</a:t>
            </a:r>
            <a:r>
              <a:rPr lang="en-US" sz="1200" i="1" kern="1200" dirty="0" err="1">
                <a:solidFill>
                  <a:schemeClr val="tx1"/>
                </a:solidFill>
                <a:effectLst/>
                <a:latin typeface="+mn-lt"/>
                <a:ea typeface="+mn-ea"/>
                <a:cs typeface="+mn-cs"/>
              </a:rPr>
              <a:t>c</a:t>
            </a:r>
            <a:r>
              <a:rPr lang="en-US" sz="1200" kern="1200" dirty="0">
                <a:solidFill>
                  <a:schemeClr val="tx1"/>
                </a:solidFill>
                <a:effectLst/>
                <a:latin typeface="+mn-lt"/>
                <a:ea typeface="+mn-ea"/>
                <a:cs typeface="+mn-cs"/>
              </a:rPr>
              <a:t>)≈</a:t>
            </a:r>
            <a:r>
              <a:rPr lang="en-US" sz="1200" i="1" kern="1200" dirty="0" err="1">
                <a:solidFill>
                  <a:schemeClr val="tx1"/>
                </a:solidFill>
                <a:effectLst/>
                <a:latin typeface="+mn-lt"/>
                <a:ea typeface="+mn-ea"/>
                <a:cs typeface="+mn-cs"/>
              </a:rPr>
              <a:t>t</a:t>
            </a:r>
            <a:r>
              <a:rPr lang="en-US" sz="1200" kern="1200" dirty="0" err="1">
                <a:solidFill>
                  <a:schemeClr val="tx1"/>
                </a:solidFill>
                <a:effectLst/>
                <a:latin typeface="+mn-lt"/>
                <a:ea typeface="+mn-ea"/>
                <a:cs typeface="+mn-cs"/>
              </a:rPr>
              <a:t>·</a:t>
            </a:r>
            <a:r>
              <a:rPr lang="en-US" sz="1200" i="1" kern="1200" dirty="0" err="1">
                <a:solidFill>
                  <a:schemeClr val="tx1"/>
                </a:solidFill>
                <a:effectLst/>
                <a:latin typeface="+mn-lt"/>
                <a:ea typeface="+mn-ea"/>
                <a:cs typeface="+mn-cs"/>
              </a:rPr>
              <a:t>c</a:t>
            </a:r>
            <a:r>
              <a:rPr lang="en-US" sz="1200" i="1" kern="1200" dirty="0">
                <a:solidFill>
                  <a:schemeClr val="tx1"/>
                </a:solidFill>
                <a:effectLst/>
                <a:latin typeface="+mn-lt"/>
                <a:ea typeface="+mn-ea"/>
                <a:cs typeface="+mn-cs"/>
              </a:rPr>
              <a:t>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Of course, the dot product </a:t>
            </a:r>
            <a:r>
              <a:rPr lang="en-US" sz="1200" i="1" kern="1200" dirty="0">
                <a:solidFill>
                  <a:schemeClr val="tx1"/>
                </a:solidFill>
                <a:effectLst/>
                <a:latin typeface="+mn-lt"/>
                <a:ea typeface="+mn-ea"/>
                <a:cs typeface="+mn-cs"/>
              </a:rPr>
              <a:t>t </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is not a probability, it’s just a number ranging from −∞  to ∞.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(Cosine is the dot product, divided by the </a:t>
            </a:r>
            <a:r>
              <a:rPr lang="en-US" dirty="0" err="1"/>
              <a:t>vetor</a:t>
            </a:r>
            <a:r>
              <a:rPr lang="en-US" dirty="0"/>
              <a:t> lengths of v and w)</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124</a:t>
            </a:fld>
            <a:endParaRPr lang="en-US"/>
          </a:p>
        </p:txBody>
      </p:sp>
    </p:spTree>
    <p:extLst>
      <p:ext uri="{BB962C8B-B14F-4D97-AF65-F5344CB8AC3E}">
        <p14:creationId xmlns:p14="http://schemas.microsoft.com/office/powerpoint/2010/main" val="116795175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sigmoid function just returns a number between 0 and 1, so to make it a </a:t>
            </a:r>
            <a:r>
              <a:rPr lang="en-US" sz="1200" kern="1200" dirty="0" err="1">
                <a:solidFill>
                  <a:schemeClr val="tx1"/>
                </a:solidFill>
                <a:effectLst/>
                <a:latin typeface="+mn-lt"/>
                <a:ea typeface="+mn-ea"/>
                <a:cs typeface="+mn-cs"/>
              </a:rPr>
              <a:t>proba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bility</a:t>
            </a:r>
            <a:r>
              <a:rPr lang="en-US" sz="1200" kern="1200" dirty="0">
                <a:solidFill>
                  <a:schemeClr val="tx1"/>
                </a:solidFill>
                <a:effectLst/>
                <a:latin typeface="+mn-lt"/>
                <a:ea typeface="+mn-ea"/>
                <a:cs typeface="+mn-cs"/>
              </a:rPr>
              <a:t> we’ll need to make sure that the total probability of the two possible events (</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being a context word, and </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not being a context word) sum to 1.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125</a:t>
            </a:fld>
            <a:endParaRPr lang="en-US"/>
          </a:p>
        </p:txBody>
      </p:sp>
    </p:spTree>
    <p:extLst>
      <p:ext uri="{BB962C8B-B14F-4D97-AF65-F5344CB8AC3E}">
        <p14:creationId xmlns:p14="http://schemas.microsoft.com/office/powerpoint/2010/main" val="428842905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probability that word </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is not a real context word for </a:t>
            </a:r>
            <a:r>
              <a:rPr lang="en-US" sz="1200" i="1" kern="1200" dirty="0">
                <a:solidFill>
                  <a:schemeClr val="tx1"/>
                </a:solidFill>
                <a:effectLst/>
                <a:latin typeface="+mn-lt"/>
                <a:ea typeface="+mn-ea"/>
                <a:cs typeface="+mn-cs"/>
              </a:rPr>
              <a:t>t </a:t>
            </a:r>
            <a:r>
              <a:rPr lang="en-US" sz="1200" kern="1200" dirty="0">
                <a:solidFill>
                  <a:schemeClr val="tx1"/>
                </a:solidFill>
                <a:effectLst/>
                <a:latin typeface="+mn-lt"/>
                <a:ea typeface="+mn-ea"/>
                <a:cs typeface="+mn-cs"/>
              </a:rPr>
              <a:t>is thus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126</a:t>
            </a:fld>
            <a:endParaRPr lang="en-US"/>
          </a:p>
        </p:txBody>
      </p:sp>
    </p:spTree>
    <p:extLst>
      <p:ext uri="{BB962C8B-B14F-4D97-AF65-F5344CB8AC3E}">
        <p14:creationId xmlns:p14="http://schemas.microsoft.com/office/powerpoint/2010/main" val="271036218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probability that word </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is not a real context word for </a:t>
            </a:r>
            <a:r>
              <a:rPr lang="en-US" sz="1200" i="1" kern="1200" dirty="0">
                <a:solidFill>
                  <a:schemeClr val="tx1"/>
                </a:solidFill>
                <a:effectLst/>
                <a:latin typeface="+mn-lt"/>
                <a:ea typeface="+mn-ea"/>
                <a:cs typeface="+mn-cs"/>
              </a:rPr>
              <a:t>t </a:t>
            </a:r>
            <a:r>
              <a:rPr lang="en-US" sz="1200" kern="1200" dirty="0">
                <a:solidFill>
                  <a:schemeClr val="tx1"/>
                </a:solidFill>
                <a:effectLst/>
                <a:latin typeface="+mn-lt"/>
                <a:ea typeface="+mn-ea"/>
                <a:cs typeface="+mn-cs"/>
              </a:rPr>
              <a:t>is thus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127</a:t>
            </a:fld>
            <a:endParaRPr lang="en-US"/>
          </a:p>
        </p:txBody>
      </p:sp>
    </p:spTree>
    <p:extLst>
      <p:ext uri="{BB962C8B-B14F-4D97-AF65-F5344CB8AC3E}">
        <p14:creationId xmlns:p14="http://schemas.microsoft.com/office/powerpoint/2010/main" val="23112466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That</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gives</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us the probability for one word, but we need to take account of the multiple context words in the window. Skip-gram makes the strong but very useful simplifying assumption that all context words are independent, allowing us to just multiply their probabilities.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summary, skip-gram trains a probabilistic classifier that, given a test target word </a:t>
            </a:r>
            <a:r>
              <a:rPr lang="en-US" sz="1200" i="1" kern="1200" dirty="0">
                <a:solidFill>
                  <a:schemeClr val="tx1"/>
                </a:solidFill>
                <a:effectLst/>
                <a:latin typeface="+mn-lt"/>
                <a:ea typeface="+mn-ea"/>
                <a:cs typeface="+mn-cs"/>
              </a:rPr>
              <a:t>t </a:t>
            </a:r>
            <a:r>
              <a:rPr lang="en-US" sz="1200" kern="1200" dirty="0">
                <a:solidFill>
                  <a:schemeClr val="tx1"/>
                </a:solidFill>
                <a:effectLst/>
                <a:latin typeface="+mn-lt"/>
                <a:ea typeface="+mn-ea"/>
                <a:cs typeface="+mn-cs"/>
              </a:rPr>
              <a:t>and its context window of </a:t>
            </a:r>
            <a:r>
              <a:rPr lang="en-US" sz="1200" i="1" kern="1200" dirty="0">
                <a:solidFill>
                  <a:schemeClr val="tx1"/>
                </a:solidFill>
                <a:effectLst/>
                <a:latin typeface="+mn-lt"/>
                <a:ea typeface="+mn-ea"/>
                <a:cs typeface="+mn-cs"/>
              </a:rPr>
              <a:t>k </a:t>
            </a:r>
            <a:r>
              <a:rPr lang="en-US" sz="1200" kern="1200" dirty="0">
                <a:solidFill>
                  <a:schemeClr val="tx1"/>
                </a:solidFill>
                <a:effectLst/>
                <a:latin typeface="+mn-lt"/>
                <a:ea typeface="+mn-ea"/>
                <a:cs typeface="+mn-cs"/>
              </a:rPr>
              <a:t>words </a:t>
            </a:r>
            <a:r>
              <a:rPr lang="en-US" sz="1200" i="1" kern="1200" dirty="0">
                <a:solidFill>
                  <a:schemeClr val="tx1"/>
                </a:solidFill>
                <a:effectLst/>
                <a:latin typeface="+mn-lt"/>
                <a:ea typeface="+mn-ea"/>
                <a:cs typeface="+mn-cs"/>
              </a:rPr>
              <a:t>c</a:t>
            </a:r>
            <a:r>
              <a:rPr lang="en-US" sz="1200" kern="1200" dirty="0">
                <a:solidFill>
                  <a:schemeClr val="tx1"/>
                </a:solidFill>
                <a:effectLst/>
                <a:latin typeface="+mn-lt"/>
                <a:ea typeface="+mn-ea"/>
                <a:cs typeface="+mn-cs"/>
              </a:rPr>
              <a:t>1:</a:t>
            </a:r>
            <a:r>
              <a:rPr lang="en-US" sz="1200" i="1" kern="1200" dirty="0">
                <a:solidFill>
                  <a:schemeClr val="tx1"/>
                </a:solidFill>
                <a:effectLst/>
                <a:latin typeface="+mn-lt"/>
                <a:ea typeface="+mn-ea"/>
                <a:cs typeface="+mn-cs"/>
              </a:rPr>
              <a:t>k</a:t>
            </a:r>
            <a:r>
              <a:rPr lang="en-US" sz="1200" kern="1200" dirty="0">
                <a:solidFill>
                  <a:schemeClr val="tx1"/>
                </a:solidFill>
                <a:effectLst/>
                <a:latin typeface="+mn-lt"/>
                <a:ea typeface="+mn-ea"/>
                <a:cs typeface="+mn-cs"/>
              </a:rPr>
              <a:t>, assigns a probability based on how similar this context window is to the target word. The probability is based on applying the logistic (sigmoid) function to the dot product of the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of the target word with each context word. We could thus compute this probability if only we had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for each word target and context word in the vocabulary.</a:t>
            </a:r>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128</a:t>
            </a:fld>
            <a:endParaRPr lang="en-US"/>
          </a:p>
        </p:txBody>
      </p:sp>
    </p:spTree>
    <p:extLst>
      <p:ext uri="{BB962C8B-B14F-4D97-AF65-F5344CB8AC3E}">
        <p14:creationId xmlns:p14="http://schemas.microsoft.com/office/powerpoint/2010/main" val="226849489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That</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gives</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us the probability for one word, but we need to take account of the multiple context words in the window. Skip-gram makes the strong but very useful simplifying assumption that all context words are independent, allowing us to just multiply their probabilities.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summary, skip-gram trains a probabilistic classifier that, given a test target word </a:t>
            </a:r>
            <a:r>
              <a:rPr lang="en-US" sz="1200" i="1" kern="1200" dirty="0">
                <a:solidFill>
                  <a:schemeClr val="tx1"/>
                </a:solidFill>
                <a:effectLst/>
                <a:latin typeface="+mn-lt"/>
                <a:ea typeface="+mn-ea"/>
                <a:cs typeface="+mn-cs"/>
              </a:rPr>
              <a:t>t </a:t>
            </a:r>
            <a:r>
              <a:rPr lang="en-US" sz="1200" kern="1200" dirty="0">
                <a:solidFill>
                  <a:schemeClr val="tx1"/>
                </a:solidFill>
                <a:effectLst/>
                <a:latin typeface="+mn-lt"/>
                <a:ea typeface="+mn-ea"/>
                <a:cs typeface="+mn-cs"/>
              </a:rPr>
              <a:t>and its context window of </a:t>
            </a:r>
            <a:r>
              <a:rPr lang="en-US" sz="1200" i="1" kern="1200" dirty="0">
                <a:solidFill>
                  <a:schemeClr val="tx1"/>
                </a:solidFill>
                <a:effectLst/>
                <a:latin typeface="+mn-lt"/>
                <a:ea typeface="+mn-ea"/>
                <a:cs typeface="+mn-cs"/>
              </a:rPr>
              <a:t>k </a:t>
            </a:r>
            <a:r>
              <a:rPr lang="en-US" sz="1200" kern="1200" dirty="0">
                <a:solidFill>
                  <a:schemeClr val="tx1"/>
                </a:solidFill>
                <a:effectLst/>
                <a:latin typeface="+mn-lt"/>
                <a:ea typeface="+mn-ea"/>
                <a:cs typeface="+mn-cs"/>
              </a:rPr>
              <a:t>words </a:t>
            </a:r>
            <a:r>
              <a:rPr lang="en-US" sz="1200" i="1" kern="1200" dirty="0">
                <a:solidFill>
                  <a:schemeClr val="tx1"/>
                </a:solidFill>
                <a:effectLst/>
                <a:latin typeface="+mn-lt"/>
                <a:ea typeface="+mn-ea"/>
                <a:cs typeface="+mn-cs"/>
              </a:rPr>
              <a:t>c</a:t>
            </a:r>
            <a:r>
              <a:rPr lang="en-US" sz="1200" kern="1200" dirty="0">
                <a:solidFill>
                  <a:schemeClr val="tx1"/>
                </a:solidFill>
                <a:effectLst/>
                <a:latin typeface="+mn-lt"/>
                <a:ea typeface="+mn-ea"/>
                <a:cs typeface="+mn-cs"/>
              </a:rPr>
              <a:t>1:</a:t>
            </a:r>
            <a:r>
              <a:rPr lang="en-US" sz="1200" i="1" kern="1200" dirty="0">
                <a:solidFill>
                  <a:schemeClr val="tx1"/>
                </a:solidFill>
                <a:effectLst/>
                <a:latin typeface="+mn-lt"/>
                <a:ea typeface="+mn-ea"/>
                <a:cs typeface="+mn-cs"/>
              </a:rPr>
              <a:t>k</a:t>
            </a:r>
            <a:r>
              <a:rPr lang="en-US" sz="1200" kern="1200" dirty="0">
                <a:solidFill>
                  <a:schemeClr val="tx1"/>
                </a:solidFill>
                <a:effectLst/>
                <a:latin typeface="+mn-lt"/>
                <a:ea typeface="+mn-ea"/>
                <a:cs typeface="+mn-cs"/>
              </a:rPr>
              <a:t>, assigns a probability based on how similar this context window is to the target word. The probability is based on applying the logistic (sigmoid) function to the dot product of the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of the target word with each context word. We could thus compute this probability if only we had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for each word target and context word in the vocabulary.</a:t>
            </a:r>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129</a:t>
            </a:fld>
            <a:endParaRPr lang="en-US"/>
          </a:p>
        </p:txBody>
      </p:sp>
    </p:spTree>
    <p:extLst>
      <p:ext uri="{BB962C8B-B14F-4D97-AF65-F5344CB8AC3E}">
        <p14:creationId xmlns:p14="http://schemas.microsoft.com/office/powerpoint/2010/main" val="177792358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OK, so now</a:t>
            </a:r>
            <a:r>
              <a:rPr lang="en-US" baseline="0" dirty="0"/>
              <a:t> we have a way of computing the probability of p(+ | t, c), he probability that c </a:t>
            </a:r>
            <a:r>
              <a:rPr lang="en-US" sz="1200" kern="1200" dirty="0">
                <a:solidFill>
                  <a:schemeClr val="tx1"/>
                </a:solidFill>
                <a:effectLst/>
                <a:latin typeface="+mn-lt"/>
                <a:ea typeface="+mn-ea"/>
                <a:cs typeface="+mn-cs"/>
              </a:rPr>
              <a:t>is a real context word for t.  BUT,</a:t>
            </a:r>
            <a:r>
              <a:rPr lang="en-US" sz="1200" kern="1200" baseline="0" dirty="0">
                <a:solidFill>
                  <a:schemeClr val="tx1"/>
                </a:solidFill>
                <a:effectLst/>
                <a:latin typeface="+mn-lt"/>
                <a:ea typeface="+mn-ea"/>
                <a:cs typeface="+mn-cs"/>
              </a:rPr>
              <a:t> we need </a:t>
            </a:r>
            <a:r>
              <a:rPr lang="en-US" sz="1200" kern="1200" baseline="0" dirty="0" err="1">
                <a:solidFill>
                  <a:schemeClr val="tx1"/>
                </a:solidFill>
                <a:effectLst/>
                <a:latin typeface="+mn-lt"/>
                <a:ea typeface="+mn-ea"/>
                <a:cs typeface="+mn-cs"/>
              </a:rPr>
              <a:t>embeddings</a:t>
            </a:r>
            <a:r>
              <a:rPr lang="en-US" sz="1200" kern="1200" baseline="0" dirty="0">
                <a:solidFill>
                  <a:schemeClr val="tx1"/>
                </a:solidFill>
                <a:effectLst/>
                <a:latin typeface="+mn-lt"/>
                <a:ea typeface="+mn-ea"/>
                <a:cs typeface="+mn-cs"/>
              </a:rPr>
              <a:t> for t and c to do it.</a:t>
            </a:r>
            <a:endParaRPr lang="mr-IN"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131</a:t>
            </a:fld>
            <a:endParaRPr lang="en-US"/>
          </a:p>
        </p:txBody>
      </p:sp>
    </p:spTree>
    <p:extLst>
      <p:ext uri="{BB962C8B-B14F-4D97-AF65-F5344CB8AC3E}">
        <p14:creationId xmlns:p14="http://schemas.microsoft.com/office/powerpoint/2010/main" val="139540671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k = 2, so we are picking twice</a:t>
            </a:r>
            <a:r>
              <a:rPr lang="en-US" baseline="0" dirty="0"/>
              <a:t> as many negative training examples as positive ones.</a:t>
            </a:r>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133</a:t>
            </a:fld>
            <a:endParaRPr lang="en-US"/>
          </a:p>
        </p:txBody>
      </p:sp>
    </p:spTree>
    <p:extLst>
      <p:ext uri="{BB962C8B-B14F-4D97-AF65-F5344CB8AC3E}">
        <p14:creationId xmlns:p14="http://schemas.microsoft.com/office/powerpoint/2010/main" val="175460256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noise words are chosen according to their weighted unigram frequency </a:t>
            </a:r>
            <a:r>
              <a:rPr lang="en-US" sz="1200" i="1" kern="1200" dirty="0">
                <a:solidFill>
                  <a:schemeClr val="tx1"/>
                </a:solidFill>
                <a:effectLst/>
                <a:latin typeface="+mn-lt"/>
                <a:ea typeface="+mn-ea"/>
                <a:cs typeface="+mn-cs"/>
              </a:rPr>
              <a:t>p</a:t>
            </a:r>
            <a:r>
              <a:rPr lang="en-US" sz="1200" kern="1200" dirty="0">
                <a:solidFill>
                  <a:schemeClr val="tx1"/>
                </a:solidFill>
                <a:effectLst/>
                <a:latin typeface="+mn-lt"/>
                <a:ea typeface="+mn-ea"/>
                <a:cs typeface="+mn-cs"/>
              </a:rPr>
              <a:t>α (</a:t>
            </a:r>
            <a:r>
              <a:rPr lang="en-US" sz="1200" i="1" kern="1200" dirty="0">
                <a:solidFill>
                  <a:schemeClr val="tx1"/>
                </a:solidFill>
                <a:effectLst/>
                <a:latin typeface="+mn-lt"/>
                <a:ea typeface="+mn-ea"/>
                <a:cs typeface="+mn-cs"/>
              </a:rPr>
              <a:t>w</a:t>
            </a:r>
            <a:r>
              <a:rPr lang="en-US" sz="1200" kern="1200" dirty="0">
                <a:solidFill>
                  <a:schemeClr val="tx1"/>
                </a:solidFill>
                <a:effectLst/>
                <a:latin typeface="+mn-lt"/>
                <a:ea typeface="+mn-ea"/>
                <a:cs typeface="+mn-cs"/>
              </a:rPr>
              <a:t>), where α is a weight. If we were sampling according to unweighted </a:t>
            </a:r>
            <a:r>
              <a:rPr lang="en-US" sz="1200" kern="1200" dirty="0" err="1">
                <a:solidFill>
                  <a:schemeClr val="tx1"/>
                </a:solidFill>
                <a:effectLst/>
                <a:latin typeface="+mn-lt"/>
                <a:ea typeface="+mn-ea"/>
                <a:cs typeface="+mn-cs"/>
              </a:rPr>
              <a:t>fre</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quency</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p</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w</a:t>
            </a:r>
            <a:r>
              <a:rPr lang="en-US" sz="1200" kern="1200" dirty="0">
                <a:solidFill>
                  <a:schemeClr val="tx1"/>
                </a:solidFill>
                <a:effectLst/>
                <a:latin typeface="+mn-lt"/>
                <a:ea typeface="+mn-ea"/>
                <a:cs typeface="+mn-cs"/>
              </a:rPr>
              <a:t>), it would mean that with unigram probability </a:t>
            </a:r>
            <a:r>
              <a:rPr lang="en-US" sz="1200" i="1" kern="1200" dirty="0">
                <a:solidFill>
                  <a:schemeClr val="tx1"/>
                </a:solidFill>
                <a:effectLst/>
                <a:latin typeface="+mn-lt"/>
                <a:ea typeface="+mn-ea"/>
                <a:cs typeface="+mn-cs"/>
              </a:rPr>
              <a:t>p</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the</a:t>
            </a:r>
            <a:r>
              <a:rPr lang="en-US" sz="1200" kern="1200" dirty="0">
                <a:solidFill>
                  <a:schemeClr val="tx1"/>
                </a:solidFill>
                <a:effectLst/>
                <a:latin typeface="+mn-lt"/>
                <a:ea typeface="+mn-ea"/>
                <a:cs typeface="+mn-cs"/>
              </a:rPr>
              <a:t>”) we would choose the word </a:t>
            </a:r>
            <a:r>
              <a:rPr lang="en-US" sz="1200" i="1" kern="1200" dirty="0">
                <a:solidFill>
                  <a:schemeClr val="tx1"/>
                </a:solidFill>
                <a:effectLst/>
                <a:latin typeface="+mn-lt"/>
                <a:ea typeface="+mn-ea"/>
                <a:cs typeface="+mn-cs"/>
              </a:rPr>
              <a:t>the </a:t>
            </a:r>
            <a:r>
              <a:rPr lang="en-US" sz="1200" kern="1200" dirty="0">
                <a:solidFill>
                  <a:schemeClr val="tx1"/>
                </a:solidFill>
                <a:effectLst/>
                <a:latin typeface="+mn-lt"/>
                <a:ea typeface="+mn-ea"/>
                <a:cs typeface="+mn-cs"/>
              </a:rPr>
              <a:t>as a noise word, with unigram probability </a:t>
            </a:r>
            <a:r>
              <a:rPr lang="en-US" sz="1200" i="1" kern="1200" dirty="0">
                <a:solidFill>
                  <a:schemeClr val="tx1"/>
                </a:solidFill>
                <a:effectLst/>
                <a:latin typeface="+mn-lt"/>
                <a:ea typeface="+mn-ea"/>
                <a:cs typeface="+mn-cs"/>
              </a:rPr>
              <a:t>p</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aardvark</a:t>
            </a:r>
            <a:r>
              <a:rPr lang="en-US" sz="1200" kern="1200" dirty="0">
                <a:solidFill>
                  <a:schemeClr val="tx1"/>
                </a:solidFill>
                <a:effectLst/>
                <a:latin typeface="+mn-lt"/>
                <a:ea typeface="+mn-ea"/>
                <a:cs typeface="+mn-cs"/>
              </a:rPr>
              <a:t>”) we would </a:t>
            </a:r>
            <a:endParaRPr lang="en-US" dirty="0"/>
          </a:p>
          <a:p>
            <a:r>
              <a:rPr lang="en-US" sz="1200" kern="1200" dirty="0">
                <a:solidFill>
                  <a:schemeClr val="tx1"/>
                </a:solidFill>
                <a:effectLst/>
                <a:latin typeface="+mn-lt"/>
                <a:ea typeface="+mn-ea"/>
                <a:cs typeface="+mn-cs"/>
              </a:rPr>
              <a:t>choose </a:t>
            </a:r>
            <a:r>
              <a:rPr lang="en-US" sz="1200" i="1" kern="1200" dirty="0">
                <a:solidFill>
                  <a:schemeClr val="tx1"/>
                </a:solidFill>
                <a:effectLst/>
                <a:latin typeface="+mn-lt"/>
                <a:ea typeface="+mn-ea"/>
                <a:cs typeface="+mn-cs"/>
              </a:rPr>
              <a:t>aardvark</a:t>
            </a:r>
            <a:r>
              <a:rPr lang="en-US" sz="1200" kern="1200" dirty="0">
                <a:solidFill>
                  <a:schemeClr val="tx1"/>
                </a:solidFill>
                <a:effectLst/>
                <a:latin typeface="+mn-lt"/>
                <a:ea typeface="+mn-ea"/>
                <a:cs typeface="+mn-cs"/>
              </a:rPr>
              <a:t>, and so on. But in practice it is common to set α = .75, i.e. use the </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weighting </a:t>
            </a:r>
            <a:r>
              <a:rPr lang="en-US" sz="1200" i="1" kern="1200" dirty="0">
                <a:solidFill>
                  <a:schemeClr val="tx1"/>
                </a:solidFill>
                <a:effectLst/>
                <a:latin typeface="+mn-lt"/>
                <a:ea typeface="+mn-ea"/>
                <a:cs typeface="+mn-cs"/>
              </a:rPr>
              <a:t>p</a:t>
            </a:r>
            <a:r>
              <a:rPr lang="en-US" sz="1200" kern="1200" dirty="0">
                <a:solidFill>
                  <a:schemeClr val="tx1"/>
                </a:solidFill>
                <a:effectLst/>
                <a:latin typeface="+mn-lt"/>
                <a:ea typeface="+mn-ea"/>
                <a:cs typeface="+mn-cs"/>
              </a:rPr>
              <a:t>^.75 (</a:t>
            </a:r>
            <a:r>
              <a:rPr lang="en-US" sz="1200" i="1" kern="1200" dirty="0">
                <a:solidFill>
                  <a:schemeClr val="tx1"/>
                </a:solidFill>
                <a:effectLst/>
                <a:latin typeface="+mn-lt"/>
                <a:ea typeface="+mn-ea"/>
                <a:cs typeface="+mn-cs"/>
              </a:rPr>
              <a:t>w</a:t>
            </a:r>
            <a:r>
              <a:rPr lang="en-US" sz="1200" kern="1200" dirty="0">
                <a:solidFill>
                  <a:schemeClr val="tx1"/>
                </a:solidFill>
                <a:effectLst/>
                <a:latin typeface="+mn-lt"/>
                <a:ea typeface="+mn-ea"/>
                <a:cs typeface="+mn-cs"/>
              </a:rPr>
              <a:t>)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134</a:t>
            </a:fld>
            <a:endParaRPr lang="en-US"/>
          </a:p>
        </p:txBody>
      </p:sp>
    </p:spTree>
    <p:extLst>
      <p:ext uri="{BB962C8B-B14F-4D97-AF65-F5344CB8AC3E}">
        <p14:creationId xmlns:p14="http://schemas.microsoft.com/office/powerpoint/2010/main" val="24674396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a:t>
            </a:r>
            <a:r>
              <a:rPr lang="en-US" baseline="0" dirty="0"/>
              <a:t> in the denominator is the number of classes.</a:t>
            </a:r>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10</a:t>
            </a:fld>
            <a:endParaRPr lang="en-US"/>
          </a:p>
        </p:txBody>
      </p:sp>
    </p:spTree>
    <p:extLst>
      <p:ext uri="{BB962C8B-B14F-4D97-AF65-F5344CB8AC3E}">
        <p14:creationId xmlns:p14="http://schemas.microsoft.com/office/powerpoint/2010/main" val="188569163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136</a:t>
            </a:fld>
            <a:endParaRPr lang="en-US"/>
          </a:p>
        </p:txBody>
      </p:sp>
    </p:spTree>
    <p:extLst>
      <p:ext uri="{BB962C8B-B14F-4D97-AF65-F5344CB8AC3E}">
        <p14:creationId xmlns:p14="http://schemas.microsoft.com/office/powerpoint/2010/main" val="303743268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Given the set of positive and negative training instances, and an initial set of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the goal of the learning algorithm is to adjust those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such that we </a:t>
            </a:r>
            <a:endParaRPr lang="en-US" dirty="0"/>
          </a:p>
          <a:p>
            <a:r>
              <a:rPr lang="en-US" sz="1200" kern="1200" dirty="0">
                <a:solidFill>
                  <a:schemeClr val="tx1"/>
                </a:solidFill>
                <a:effectLst/>
                <a:latin typeface="+mn-lt"/>
                <a:ea typeface="+mn-ea"/>
                <a:cs typeface="+mn-cs"/>
              </a:rPr>
              <a:t>• Maximize the similarity of the target word, context word pairs (</a:t>
            </a:r>
            <a:r>
              <a:rPr lang="en-US" sz="1200" kern="1200" dirty="0" err="1">
                <a:solidFill>
                  <a:schemeClr val="tx1"/>
                </a:solidFill>
                <a:effectLst/>
                <a:latin typeface="+mn-lt"/>
                <a:ea typeface="+mn-ea"/>
                <a:cs typeface="+mn-cs"/>
              </a:rPr>
              <a:t>t,c</a:t>
            </a:r>
            <a:r>
              <a:rPr lang="en-US" sz="1200" kern="1200" dirty="0">
                <a:solidFill>
                  <a:schemeClr val="tx1"/>
                </a:solidFill>
                <a:effectLst/>
                <a:latin typeface="+mn-lt"/>
                <a:ea typeface="+mn-ea"/>
                <a:cs typeface="+mn-cs"/>
              </a:rPr>
              <a:t>) drawn from the positive examples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Minimize the similarity of the (</a:t>
            </a:r>
            <a:r>
              <a:rPr lang="en-US" sz="1200" kern="1200" dirty="0" err="1">
                <a:solidFill>
                  <a:schemeClr val="tx1"/>
                </a:solidFill>
                <a:effectLst/>
                <a:latin typeface="+mn-lt"/>
                <a:ea typeface="+mn-ea"/>
                <a:cs typeface="+mn-cs"/>
              </a:rPr>
              <a:t>t,c</a:t>
            </a:r>
            <a:r>
              <a:rPr lang="en-US" sz="1200" kern="1200" dirty="0">
                <a:solidFill>
                  <a:schemeClr val="tx1"/>
                </a:solidFill>
                <a:effectLst/>
                <a:latin typeface="+mn-lt"/>
                <a:ea typeface="+mn-ea"/>
                <a:cs typeface="+mn-cs"/>
              </a:rPr>
              <a:t>) pairs drawn from the negative examples.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137</a:t>
            </a:fld>
            <a:endParaRPr lang="en-US"/>
          </a:p>
        </p:txBody>
      </p:sp>
    </p:spTree>
    <p:extLst>
      <p:ext uri="{BB962C8B-B14F-4D97-AF65-F5344CB8AC3E}">
        <p14:creationId xmlns:p14="http://schemas.microsoft.com/office/powerpoint/2010/main" val="64641236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want to maximize the dot product of the word with the actual context words, and minimize the dot products of the word with the </a:t>
            </a:r>
            <a:r>
              <a:rPr lang="en-US" sz="1200" i="1" kern="1200" dirty="0">
                <a:solidFill>
                  <a:schemeClr val="tx1"/>
                </a:solidFill>
                <a:effectLst/>
                <a:latin typeface="+mn-lt"/>
                <a:ea typeface="+mn-ea"/>
                <a:cs typeface="+mn-cs"/>
              </a:rPr>
              <a:t>k </a:t>
            </a:r>
            <a:r>
              <a:rPr lang="en-US" sz="1200" kern="1200" dirty="0">
                <a:solidFill>
                  <a:schemeClr val="tx1"/>
                </a:solidFill>
                <a:effectLst/>
                <a:latin typeface="+mn-lt"/>
                <a:ea typeface="+mn-ea"/>
                <a:cs typeface="+mn-cs"/>
              </a:rPr>
              <a:t>negative sampled non-neighbor words.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can then use stochastic gradient descent to train to this objective, iteratively modifying the parameters (the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for each target word </a:t>
            </a:r>
            <a:r>
              <a:rPr lang="en-US" sz="1200" i="1" kern="1200" dirty="0">
                <a:solidFill>
                  <a:schemeClr val="tx1"/>
                </a:solidFill>
                <a:effectLst/>
                <a:latin typeface="+mn-lt"/>
                <a:ea typeface="+mn-ea"/>
                <a:cs typeface="+mn-cs"/>
              </a:rPr>
              <a:t>t </a:t>
            </a:r>
            <a:r>
              <a:rPr lang="en-US" sz="1200" kern="1200" dirty="0">
                <a:solidFill>
                  <a:schemeClr val="tx1"/>
                </a:solidFill>
                <a:effectLst/>
                <a:latin typeface="+mn-lt"/>
                <a:ea typeface="+mn-ea"/>
                <a:cs typeface="+mn-cs"/>
              </a:rPr>
              <a:t>and each context word or noise word </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in the vocabulary) to maximize the objective.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a:t>
            </a:r>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138</a:t>
            </a:fld>
            <a:endParaRPr lang="en-US"/>
          </a:p>
        </p:txBody>
      </p:sp>
    </p:spTree>
    <p:extLst>
      <p:ext uri="{BB962C8B-B14F-4D97-AF65-F5344CB8AC3E}">
        <p14:creationId xmlns:p14="http://schemas.microsoft.com/office/powerpoint/2010/main" val="399452674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skip-gram model tries to shift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so the target embedding (here for </a:t>
            </a:r>
            <a:r>
              <a:rPr lang="en-US" sz="1200" i="1" kern="1200" dirty="0">
                <a:solidFill>
                  <a:schemeClr val="tx1"/>
                </a:solidFill>
                <a:effectLst/>
                <a:latin typeface="+mn-lt"/>
                <a:ea typeface="+mn-ea"/>
                <a:cs typeface="+mn-cs"/>
              </a:rPr>
              <a:t>apricot</a:t>
            </a:r>
            <a:r>
              <a:rPr lang="en-US" sz="1200" kern="1200" dirty="0">
                <a:solidFill>
                  <a:schemeClr val="tx1"/>
                </a:solidFill>
                <a:effectLst/>
                <a:latin typeface="+mn-lt"/>
                <a:ea typeface="+mn-ea"/>
                <a:cs typeface="+mn-cs"/>
              </a:rPr>
              <a:t>) are closer to (have a higher dot product with) context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for nearby words (here </a:t>
            </a:r>
            <a:r>
              <a:rPr lang="en-US" sz="1200" i="1" kern="1200" dirty="0">
                <a:solidFill>
                  <a:schemeClr val="tx1"/>
                </a:solidFill>
                <a:effectLst/>
                <a:latin typeface="+mn-lt"/>
                <a:ea typeface="+mn-ea"/>
                <a:cs typeface="+mn-cs"/>
              </a:rPr>
              <a:t>jam</a:t>
            </a:r>
            <a:r>
              <a:rPr lang="en-US" sz="1200" kern="1200" dirty="0">
                <a:solidFill>
                  <a:schemeClr val="tx1"/>
                </a:solidFill>
                <a:effectLst/>
                <a:latin typeface="+mn-lt"/>
                <a:ea typeface="+mn-ea"/>
                <a:cs typeface="+mn-cs"/>
              </a:rPr>
              <a:t>) and further from (have a lower dot product with) context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for words that don’t occur nearby (here </a:t>
            </a:r>
            <a:r>
              <a:rPr lang="en-US" sz="1200" i="1" kern="1200" dirty="0">
                <a:solidFill>
                  <a:schemeClr val="tx1"/>
                </a:solidFill>
                <a:effectLst/>
                <a:latin typeface="+mn-lt"/>
                <a:ea typeface="+mn-ea"/>
                <a:cs typeface="+mn-cs"/>
              </a:rPr>
              <a:t>aardvark</a:t>
            </a:r>
            <a:r>
              <a:rPr lang="en-US" sz="1200" kern="1200" dirty="0">
                <a:solidFill>
                  <a:schemeClr val="tx1"/>
                </a:solidFill>
                <a:effectLst/>
                <a:latin typeface="+mn-lt"/>
                <a:ea typeface="+mn-ea"/>
                <a:cs typeface="+mn-cs"/>
              </a:rPr>
              <a:t>).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Note that the skip-gram model thus actually learns </a:t>
            </a:r>
            <a:r>
              <a:rPr lang="en-US" sz="1200" b="0" kern="1200" dirty="0">
                <a:solidFill>
                  <a:schemeClr val="tx1"/>
                </a:solidFill>
                <a:effectLst/>
                <a:latin typeface="+mn-lt"/>
                <a:ea typeface="+mn-ea"/>
                <a:cs typeface="+mn-cs"/>
              </a:rPr>
              <a:t>two </a:t>
            </a:r>
            <a:r>
              <a:rPr lang="en-US" sz="1200" kern="1200" dirty="0">
                <a:solidFill>
                  <a:schemeClr val="tx1"/>
                </a:solidFill>
                <a:effectLst/>
                <a:latin typeface="+mn-lt"/>
                <a:ea typeface="+mn-ea"/>
                <a:cs typeface="+mn-cs"/>
              </a:rPr>
              <a:t>separate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for each word </a:t>
            </a:r>
            <a:r>
              <a:rPr lang="en-US" sz="1200" i="1" kern="1200" dirty="0">
                <a:solidFill>
                  <a:schemeClr val="tx1"/>
                </a:solidFill>
                <a:effectLst/>
                <a:latin typeface="+mn-lt"/>
                <a:ea typeface="+mn-ea"/>
                <a:cs typeface="+mn-cs"/>
              </a:rPr>
              <a:t>w</a:t>
            </a:r>
            <a:r>
              <a:rPr lang="en-US" sz="1200" kern="1200" dirty="0">
                <a:solidFill>
                  <a:schemeClr val="tx1"/>
                </a:solidFill>
                <a:effectLst/>
                <a:latin typeface="+mn-lt"/>
                <a:ea typeface="+mn-ea"/>
                <a:cs typeface="+mn-cs"/>
              </a:rPr>
              <a:t>: the </a:t>
            </a:r>
            <a:r>
              <a:rPr lang="en-US" sz="1200" b="0" kern="1200" dirty="0">
                <a:solidFill>
                  <a:schemeClr val="tx1"/>
                </a:solidFill>
                <a:effectLst/>
                <a:latin typeface="+mn-lt"/>
                <a:ea typeface="+mn-ea"/>
                <a:cs typeface="+mn-cs"/>
              </a:rPr>
              <a:t>target embedding </a:t>
            </a:r>
            <a:r>
              <a:rPr lang="en-US" sz="1200" i="1" kern="1200" dirty="0">
                <a:solidFill>
                  <a:schemeClr val="tx1"/>
                </a:solidFill>
                <a:effectLst/>
                <a:latin typeface="+mn-lt"/>
                <a:ea typeface="+mn-ea"/>
                <a:cs typeface="+mn-cs"/>
              </a:rPr>
              <a:t>t </a:t>
            </a:r>
            <a:r>
              <a:rPr lang="en-US" sz="1200" kern="1200" dirty="0">
                <a:solidFill>
                  <a:schemeClr val="tx1"/>
                </a:solidFill>
                <a:effectLst/>
                <a:latin typeface="+mn-lt"/>
                <a:ea typeface="+mn-ea"/>
                <a:cs typeface="+mn-cs"/>
              </a:rPr>
              <a:t>and the </a:t>
            </a:r>
            <a:r>
              <a:rPr lang="en-US" sz="1200" b="0" kern="1200" dirty="0">
                <a:solidFill>
                  <a:schemeClr val="tx1"/>
                </a:solidFill>
                <a:effectLst/>
                <a:latin typeface="+mn-lt"/>
                <a:ea typeface="+mn-ea"/>
                <a:cs typeface="+mn-cs"/>
              </a:rPr>
              <a:t>context embedding </a:t>
            </a:r>
            <a:r>
              <a:rPr lang="en-US" sz="1200" i="1" kern="1200" dirty="0">
                <a:solidFill>
                  <a:schemeClr val="tx1"/>
                </a:solidFill>
                <a:effectLst/>
                <a:latin typeface="+mn-lt"/>
                <a:ea typeface="+mn-ea"/>
                <a:cs typeface="+mn-cs"/>
              </a:rPr>
              <a:t>c</a:t>
            </a:r>
            <a:r>
              <a:rPr lang="en-US" sz="1200" kern="1200" dirty="0">
                <a:solidFill>
                  <a:schemeClr val="tx1"/>
                </a:solidFill>
                <a:effectLst/>
                <a:latin typeface="+mn-lt"/>
                <a:ea typeface="+mn-ea"/>
                <a:cs typeface="+mn-cs"/>
              </a:rPr>
              <a:t>. These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are stored in two matrices, the </a:t>
            </a:r>
            <a:r>
              <a:rPr lang="en-US" sz="1200" b="0" kern="1200" dirty="0">
                <a:solidFill>
                  <a:schemeClr val="tx1"/>
                </a:solidFill>
                <a:effectLst/>
                <a:latin typeface="+mn-lt"/>
                <a:ea typeface="+mn-ea"/>
                <a:cs typeface="+mn-cs"/>
              </a:rPr>
              <a:t>target matrix </a:t>
            </a:r>
            <a:r>
              <a:rPr lang="en-US" sz="1200" i="1" kern="1200" dirty="0">
                <a:solidFill>
                  <a:schemeClr val="tx1"/>
                </a:solidFill>
                <a:effectLst/>
                <a:latin typeface="+mn-lt"/>
                <a:ea typeface="+mn-ea"/>
                <a:cs typeface="+mn-cs"/>
              </a:rPr>
              <a:t>T </a:t>
            </a:r>
            <a:r>
              <a:rPr lang="en-US" sz="1200" kern="1200" dirty="0">
                <a:solidFill>
                  <a:schemeClr val="tx1"/>
                </a:solidFill>
                <a:effectLst/>
                <a:latin typeface="+mn-lt"/>
                <a:ea typeface="+mn-ea"/>
                <a:cs typeface="+mn-cs"/>
              </a:rPr>
              <a:t>and the </a:t>
            </a:r>
            <a:r>
              <a:rPr lang="en-US" sz="1200" b="0" kern="1200" dirty="0">
                <a:solidFill>
                  <a:schemeClr val="tx1"/>
                </a:solidFill>
                <a:effectLst/>
                <a:latin typeface="+mn-lt"/>
                <a:ea typeface="+mn-ea"/>
                <a:cs typeface="+mn-cs"/>
              </a:rPr>
              <a:t>context matrix </a:t>
            </a:r>
            <a:r>
              <a:rPr lang="en-US" sz="1200" i="1" kern="1200" dirty="0">
                <a:solidFill>
                  <a:schemeClr val="tx1"/>
                </a:solidFill>
                <a:effectLst/>
                <a:latin typeface="+mn-lt"/>
                <a:ea typeface="+mn-ea"/>
                <a:cs typeface="+mn-cs"/>
              </a:rPr>
              <a:t>C</a:t>
            </a:r>
            <a:r>
              <a:rPr lang="en-US" sz="1200" kern="1200" dirty="0">
                <a:solidFill>
                  <a:schemeClr val="tx1"/>
                </a:solidFill>
                <a:effectLst/>
                <a:latin typeface="+mn-lt"/>
                <a:ea typeface="+mn-ea"/>
                <a:cs typeface="+mn-cs"/>
              </a:rPr>
              <a:t>. So each row </a:t>
            </a:r>
            <a:r>
              <a:rPr lang="en-US" sz="1200" i="1" kern="1200" dirty="0" err="1">
                <a:solidFill>
                  <a:schemeClr val="tx1"/>
                </a:solidFill>
                <a:effectLst/>
                <a:latin typeface="+mn-lt"/>
                <a:ea typeface="+mn-ea"/>
                <a:cs typeface="+mn-cs"/>
              </a:rPr>
              <a:t>i</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of the target matrix </a:t>
            </a:r>
            <a:r>
              <a:rPr lang="en-US" sz="1200" i="1" kern="1200" dirty="0">
                <a:solidFill>
                  <a:schemeClr val="tx1"/>
                </a:solidFill>
                <a:effectLst/>
                <a:latin typeface="+mn-lt"/>
                <a:ea typeface="+mn-ea"/>
                <a:cs typeface="+mn-cs"/>
              </a:rPr>
              <a:t>T </a:t>
            </a:r>
            <a:r>
              <a:rPr lang="en-US" sz="1200" kern="1200" dirty="0">
                <a:solidFill>
                  <a:schemeClr val="tx1"/>
                </a:solidFill>
                <a:effectLst/>
                <a:latin typeface="+mn-lt"/>
                <a:ea typeface="+mn-ea"/>
                <a:cs typeface="+mn-cs"/>
              </a:rPr>
              <a:t>is the 1 × </a:t>
            </a:r>
            <a:r>
              <a:rPr lang="en-US" sz="1200" i="1" kern="1200" dirty="0">
                <a:solidFill>
                  <a:schemeClr val="tx1"/>
                </a:solidFill>
                <a:effectLst/>
                <a:latin typeface="+mn-lt"/>
                <a:ea typeface="+mn-ea"/>
                <a:cs typeface="+mn-cs"/>
              </a:rPr>
              <a:t>d </a:t>
            </a:r>
            <a:r>
              <a:rPr lang="en-US" sz="1200" kern="1200" dirty="0">
                <a:solidFill>
                  <a:schemeClr val="tx1"/>
                </a:solidFill>
                <a:effectLst/>
                <a:latin typeface="+mn-lt"/>
                <a:ea typeface="+mn-ea"/>
                <a:cs typeface="+mn-cs"/>
              </a:rPr>
              <a:t>vector embedding </a:t>
            </a:r>
            <a:r>
              <a:rPr lang="en-US" sz="1200" i="1" kern="1200" dirty="0" err="1">
                <a:solidFill>
                  <a:schemeClr val="tx1"/>
                </a:solidFill>
                <a:effectLst/>
                <a:latin typeface="+mn-lt"/>
                <a:ea typeface="+mn-ea"/>
                <a:cs typeface="+mn-cs"/>
              </a:rPr>
              <a:t>ti</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for word </a:t>
            </a:r>
            <a:r>
              <a:rPr lang="en-US" sz="1200" i="1" kern="1200" dirty="0" err="1">
                <a:solidFill>
                  <a:schemeClr val="tx1"/>
                </a:solidFill>
                <a:effectLst/>
                <a:latin typeface="+mn-lt"/>
                <a:ea typeface="+mn-ea"/>
                <a:cs typeface="+mn-cs"/>
              </a:rPr>
              <a:t>i</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in the vocabulary </a:t>
            </a:r>
            <a:r>
              <a:rPr lang="en-US" sz="1200" i="1" kern="1200" dirty="0">
                <a:solidFill>
                  <a:schemeClr val="tx1"/>
                </a:solidFill>
                <a:effectLst/>
                <a:latin typeface="+mn-lt"/>
                <a:ea typeface="+mn-ea"/>
                <a:cs typeface="+mn-cs"/>
              </a:rPr>
              <a:t>V </a:t>
            </a:r>
            <a:r>
              <a:rPr lang="en-US" sz="1200" kern="1200" dirty="0">
                <a:solidFill>
                  <a:schemeClr val="tx1"/>
                </a:solidFill>
                <a:effectLst/>
                <a:latin typeface="+mn-lt"/>
                <a:ea typeface="+mn-ea"/>
                <a:cs typeface="+mn-cs"/>
              </a:rPr>
              <a:t>, and each column </a:t>
            </a:r>
            <a:r>
              <a:rPr lang="en-US" sz="1200" i="1" kern="1200" dirty="0" err="1">
                <a:solidFill>
                  <a:schemeClr val="tx1"/>
                </a:solidFill>
                <a:effectLst/>
                <a:latin typeface="+mn-lt"/>
                <a:ea typeface="+mn-ea"/>
                <a:cs typeface="+mn-cs"/>
              </a:rPr>
              <a:t>i</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of the context matrix </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is a </a:t>
            </a:r>
            <a:r>
              <a:rPr lang="en-US" sz="1200" i="1" kern="1200" dirty="0">
                <a:solidFill>
                  <a:schemeClr val="tx1"/>
                </a:solidFill>
                <a:effectLst/>
                <a:latin typeface="+mn-lt"/>
                <a:ea typeface="+mn-ea"/>
                <a:cs typeface="+mn-cs"/>
              </a:rPr>
              <a:t>d </a:t>
            </a:r>
            <a:r>
              <a:rPr lang="en-US" sz="1200" kern="1200" dirty="0">
                <a:solidFill>
                  <a:schemeClr val="tx1"/>
                </a:solidFill>
                <a:effectLst/>
                <a:latin typeface="+mn-lt"/>
                <a:ea typeface="+mn-ea"/>
                <a:cs typeface="+mn-cs"/>
              </a:rPr>
              <a:t>× 1 vector embedding </a:t>
            </a:r>
            <a:r>
              <a:rPr lang="en-US" sz="1200" i="1" kern="1200" dirty="0">
                <a:solidFill>
                  <a:schemeClr val="tx1"/>
                </a:solidFill>
                <a:effectLst/>
                <a:latin typeface="+mn-lt"/>
                <a:ea typeface="+mn-ea"/>
                <a:cs typeface="+mn-cs"/>
              </a:rPr>
              <a:t>ci </a:t>
            </a:r>
            <a:r>
              <a:rPr lang="en-US" sz="1200" kern="1200" dirty="0">
                <a:solidFill>
                  <a:schemeClr val="tx1"/>
                </a:solidFill>
                <a:effectLst/>
                <a:latin typeface="+mn-lt"/>
                <a:ea typeface="+mn-ea"/>
                <a:cs typeface="+mn-cs"/>
              </a:rPr>
              <a:t>for word </a:t>
            </a:r>
            <a:r>
              <a:rPr lang="en-US" sz="1200" i="1" kern="1200" dirty="0" err="1">
                <a:solidFill>
                  <a:schemeClr val="tx1"/>
                </a:solidFill>
                <a:effectLst/>
                <a:latin typeface="+mn-lt"/>
                <a:ea typeface="+mn-ea"/>
                <a:cs typeface="+mn-cs"/>
              </a:rPr>
              <a:t>i</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in </a:t>
            </a:r>
            <a:r>
              <a:rPr lang="en-US" sz="1200" i="1" kern="1200" dirty="0">
                <a:solidFill>
                  <a:schemeClr val="tx1"/>
                </a:solidFill>
                <a:effectLst/>
                <a:latin typeface="+mn-lt"/>
                <a:ea typeface="+mn-ea"/>
                <a:cs typeface="+mn-cs"/>
              </a:rPr>
              <a:t>V </a:t>
            </a:r>
            <a:r>
              <a:rPr lang="en-US" sz="1200" kern="1200" dirty="0">
                <a:solidFill>
                  <a:schemeClr val="tx1"/>
                </a:solidFill>
                <a:effectLst/>
                <a:latin typeface="+mn-lt"/>
                <a:ea typeface="+mn-ea"/>
                <a:cs typeface="+mn-cs"/>
              </a:rPr>
              <a:t>. This figure shows an intuition of the learning task for the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encoded in these two matrices.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139</a:t>
            </a:fld>
            <a:endParaRPr lang="en-US"/>
          </a:p>
        </p:txBody>
      </p:sp>
    </p:spTree>
    <p:extLst>
      <p:ext uri="{BB962C8B-B14F-4D97-AF65-F5344CB8AC3E}">
        <p14:creationId xmlns:p14="http://schemas.microsoft.com/office/powerpoint/2010/main" val="122635647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learning algorithm starts with randomly initialized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and </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matrices, and then walks through the training corpus using gradient descent to move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and </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so as to maximize the objective in Eq. 6.34. Thus the matrices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and </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function as the parameters </a:t>
            </a:r>
            <a:r>
              <a:rPr lang="en-US" sz="1200" kern="1200" dirty="0" err="1">
                <a:solidFill>
                  <a:schemeClr val="tx1"/>
                </a:solidFill>
                <a:effectLst/>
                <a:latin typeface="+mn-lt"/>
                <a:ea typeface="+mn-ea"/>
                <a:cs typeface="+mn-cs"/>
              </a:rPr>
              <a:t>θ</a:t>
            </a:r>
            <a:r>
              <a:rPr lang="en-US" sz="1200" kern="1200" dirty="0">
                <a:solidFill>
                  <a:schemeClr val="tx1"/>
                </a:solidFill>
                <a:effectLst/>
                <a:latin typeface="+mn-lt"/>
                <a:ea typeface="+mn-ea"/>
                <a:cs typeface="+mn-cs"/>
              </a:rPr>
              <a:t> that logistic regression is tuning. </a:t>
            </a:r>
            <a:endParaRPr lang="en-US" dirty="0"/>
          </a:p>
          <a:p>
            <a:endParaRPr lang="en-US" dirty="0"/>
          </a:p>
          <a:p>
            <a:r>
              <a:rPr lang="en-US" sz="1200" kern="1200" dirty="0">
                <a:solidFill>
                  <a:schemeClr val="tx1"/>
                </a:solidFill>
                <a:effectLst/>
                <a:latin typeface="+mn-lt"/>
                <a:ea typeface="+mn-ea"/>
                <a:cs typeface="+mn-cs"/>
              </a:rPr>
              <a:t>Once the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are learned, we’ll have two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for each word </a:t>
            </a:r>
            <a:r>
              <a:rPr lang="en-US" sz="1200" i="1" kern="1200" dirty="0" err="1">
                <a:solidFill>
                  <a:schemeClr val="tx1"/>
                </a:solidFill>
                <a:effectLst/>
                <a:latin typeface="+mn-lt"/>
                <a:ea typeface="+mn-ea"/>
                <a:cs typeface="+mn-cs"/>
              </a:rPr>
              <a:t>wi</a:t>
            </a:r>
            <a:r>
              <a:rPr lang="en-US" sz="1200"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ti</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and </a:t>
            </a:r>
            <a:r>
              <a:rPr lang="en-US" sz="1200" i="1" kern="1200" dirty="0">
                <a:solidFill>
                  <a:schemeClr val="tx1"/>
                </a:solidFill>
                <a:effectLst/>
                <a:latin typeface="+mn-lt"/>
                <a:ea typeface="+mn-ea"/>
                <a:cs typeface="+mn-cs"/>
              </a:rPr>
              <a:t>ci </a:t>
            </a:r>
            <a:r>
              <a:rPr lang="en-US" sz="1200" kern="1200" dirty="0">
                <a:solidFill>
                  <a:schemeClr val="tx1"/>
                </a:solidFill>
                <a:effectLst/>
                <a:latin typeface="+mn-lt"/>
                <a:ea typeface="+mn-ea"/>
                <a:cs typeface="+mn-cs"/>
              </a:rPr>
              <a:t>. We can choose to throw away the </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matrix and just keep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 in which case each word </a:t>
            </a:r>
            <a:r>
              <a:rPr lang="en-US" sz="1200" i="1" kern="1200" dirty="0" err="1">
                <a:solidFill>
                  <a:schemeClr val="tx1"/>
                </a:solidFill>
                <a:effectLst/>
                <a:latin typeface="+mn-lt"/>
                <a:ea typeface="+mn-ea"/>
                <a:cs typeface="+mn-cs"/>
              </a:rPr>
              <a:t>i</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will be represented by the vector </a:t>
            </a:r>
            <a:r>
              <a:rPr lang="en-US" sz="1200" i="1" kern="1200" dirty="0" err="1">
                <a:solidFill>
                  <a:schemeClr val="tx1"/>
                </a:solidFill>
                <a:effectLst/>
                <a:latin typeface="+mn-lt"/>
                <a:ea typeface="+mn-ea"/>
                <a:cs typeface="+mn-cs"/>
              </a:rPr>
              <a:t>ti</a:t>
            </a:r>
            <a:r>
              <a:rPr lang="en-US" sz="1200" kern="1200" dirty="0">
                <a:solidFill>
                  <a:schemeClr val="tx1"/>
                </a:solidFill>
                <a:effectLst/>
                <a:latin typeface="+mn-lt"/>
                <a:ea typeface="+mn-ea"/>
                <a:cs typeface="+mn-cs"/>
              </a:rPr>
              <a:t>. </a:t>
            </a:r>
            <a:endParaRPr lang="en-US" dirty="0"/>
          </a:p>
          <a:p>
            <a:r>
              <a:rPr lang="en-US" sz="1200" kern="1200" dirty="0">
                <a:solidFill>
                  <a:schemeClr val="tx1"/>
                </a:solidFill>
                <a:effectLst/>
                <a:latin typeface="+mn-lt"/>
                <a:ea typeface="+mn-ea"/>
                <a:cs typeface="+mn-cs"/>
              </a:rPr>
              <a:t>Alternatively we can add the two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together, using the summed </a:t>
            </a:r>
            <a:r>
              <a:rPr lang="en-US" sz="1200" kern="1200" dirty="0" err="1">
                <a:solidFill>
                  <a:schemeClr val="tx1"/>
                </a:solidFill>
                <a:effectLst/>
                <a:latin typeface="+mn-lt"/>
                <a:ea typeface="+mn-ea"/>
                <a:cs typeface="+mn-cs"/>
              </a:rPr>
              <a:t>em</a:t>
            </a:r>
            <a:r>
              <a:rPr lang="en-US" sz="1200" kern="1200" dirty="0">
                <a:solidFill>
                  <a:schemeClr val="tx1"/>
                </a:solidFill>
                <a:effectLst/>
                <a:latin typeface="+mn-lt"/>
                <a:ea typeface="+mn-ea"/>
                <a:cs typeface="+mn-cs"/>
              </a:rPr>
              <a:t>- bedding </a:t>
            </a:r>
            <a:r>
              <a:rPr lang="en-US" sz="1200" i="1" kern="1200" dirty="0" err="1">
                <a:solidFill>
                  <a:schemeClr val="tx1"/>
                </a:solidFill>
                <a:effectLst/>
                <a:latin typeface="+mn-lt"/>
                <a:ea typeface="+mn-ea"/>
                <a:cs typeface="+mn-cs"/>
              </a:rPr>
              <a:t>ti</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ci </a:t>
            </a:r>
            <a:r>
              <a:rPr lang="en-US" sz="1200" kern="1200" dirty="0">
                <a:solidFill>
                  <a:schemeClr val="tx1"/>
                </a:solidFill>
                <a:effectLst/>
                <a:latin typeface="+mn-lt"/>
                <a:ea typeface="+mn-ea"/>
                <a:cs typeface="+mn-cs"/>
              </a:rPr>
              <a:t>as the new </a:t>
            </a:r>
            <a:r>
              <a:rPr lang="en-US" sz="1200" i="1" kern="1200" dirty="0">
                <a:solidFill>
                  <a:schemeClr val="tx1"/>
                </a:solidFill>
                <a:effectLst/>
                <a:latin typeface="+mn-lt"/>
                <a:ea typeface="+mn-ea"/>
                <a:cs typeface="+mn-cs"/>
              </a:rPr>
              <a:t>d</a:t>
            </a:r>
            <a:r>
              <a:rPr lang="en-US" sz="1200" kern="1200" dirty="0">
                <a:solidFill>
                  <a:schemeClr val="tx1"/>
                </a:solidFill>
                <a:effectLst/>
                <a:latin typeface="+mn-lt"/>
                <a:ea typeface="+mn-ea"/>
                <a:cs typeface="+mn-cs"/>
              </a:rPr>
              <a:t>-dimensional embedding, or we can concatenate them into an embedding of dimensionality 2</a:t>
            </a:r>
            <a:r>
              <a:rPr lang="en-US" sz="1200" i="1" kern="1200" dirty="0">
                <a:solidFill>
                  <a:schemeClr val="tx1"/>
                </a:solidFill>
                <a:effectLst/>
                <a:latin typeface="+mn-lt"/>
                <a:ea typeface="+mn-ea"/>
                <a:cs typeface="+mn-cs"/>
              </a:rPr>
              <a:t>d</a:t>
            </a:r>
            <a:r>
              <a:rPr lang="en-US" sz="1200" kern="1200" dirty="0">
                <a:solidFill>
                  <a:schemeClr val="tx1"/>
                </a:solidFill>
                <a:effectLst/>
                <a:latin typeface="+mn-lt"/>
                <a:ea typeface="+mn-ea"/>
                <a:cs typeface="+mn-cs"/>
              </a:rPr>
              <a:t>.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140</a:t>
            </a:fld>
            <a:endParaRPr lang="en-US"/>
          </a:p>
        </p:txBody>
      </p:sp>
    </p:spTree>
    <p:extLst>
      <p:ext uri="{BB962C8B-B14F-4D97-AF65-F5344CB8AC3E}">
        <p14:creationId xmlns:p14="http://schemas.microsoft.com/office/powerpoint/2010/main" val="233177672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Logistic regression is covered</a:t>
            </a:r>
            <a:r>
              <a:rPr lang="en-US" baseline="0" dirty="0"/>
              <a:t> in Chapter 5 of the textbook</a:t>
            </a:r>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141</a:t>
            </a:fld>
            <a:endParaRPr lang="en-US"/>
          </a:p>
        </p:txBody>
      </p:sp>
    </p:spTree>
    <p:extLst>
      <p:ext uri="{BB962C8B-B14F-4D97-AF65-F5344CB8AC3E}">
        <p14:creationId xmlns:p14="http://schemas.microsoft.com/office/powerpoint/2010/main" val="71241701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Analogy </a:t>
            </a:r>
            <a:r>
              <a:rPr lang="en-US" sz="1200" kern="1200" dirty="0">
                <a:solidFill>
                  <a:schemeClr val="tx1"/>
                </a:solidFill>
                <a:effectLst/>
                <a:latin typeface="+mn-lt"/>
                <a:ea typeface="+mn-ea"/>
                <a:cs typeface="+mn-cs"/>
              </a:rPr>
              <a:t>Another semantic property of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is their ability to capture re- </a:t>
            </a:r>
            <a:r>
              <a:rPr lang="en-US" sz="1200" kern="1200" dirty="0" err="1">
                <a:solidFill>
                  <a:schemeClr val="tx1"/>
                </a:solidFill>
                <a:effectLst/>
                <a:latin typeface="+mn-lt"/>
                <a:ea typeface="+mn-ea"/>
                <a:cs typeface="+mn-cs"/>
              </a:rPr>
              <a:t>lational</a:t>
            </a:r>
            <a:r>
              <a:rPr lang="en-US" sz="1200" kern="1200" dirty="0">
                <a:solidFill>
                  <a:schemeClr val="tx1"/>
                </a:solidFill>
                <a:effectLst/>
                <a:latin typeface="+mn-lt"/>
                <a:ea typeface="+mn-ea"/>
                <a:cs typeface="+mn-cs"/>
              </a:rPr>
              <a:t> meanings. </a:t>
            </a:r>
            <a:r>
              <a:rPr lang="en-US" sz="1200" kern="1200" dirty="0" err="1">
                <a:solidFill>
                  <a:schemeClr val="tx1"/>
                </a:solidFill>
                <a:effectLst/>
                <a:latin typeface="+mn-lt"/>
                <a:ea typeface="+mn-ea"/>
                <a:cs typeface="+mn-cs"/>
              </a:rPr>
              <a:t>Mikolov</a:t>
            </a:r>
            <a:r>
              <a:rPr lang="en-US" sz="1200" kern="1200" dirty="0">
                <a:solidFill>
                  <a:schemeClr val="tx1"/>
                </a:solidFill>
                <a:effectLst/>
                <a:latin typeface="+mn-lt"/>
                <a:ea typeface="+mn-ea"/>
                <a:cs typeface="+mn-cs"/>
              </a:rPr>
              <a:t> et al. (2013b) and Levy and Goldberg (2014b) show that the </a:t>
            </a:r>
            <a:r>
              <a:rPr lang="en-US" sz="1200" i="1" kern="1200" dirty="0">
                <a:solidFill>
                  <a:schemeClr val="tx1"/>
                </a:solidFill>
                <a:effectLst/>
                <a:latin typeface="+mn-lt"/>
                <a:ea typeface="+mn-ea"/>
                <a:cs typeface="+mn-cs"/>
              </a:rPr>
              <a:t>offsets </a:t>
            </a:r>
            <a:r>
              <a:rPr lang="en-US" sz="1200" kern="1200" dirty="0">
                <a:solidFill>
                  <a:schemeClr val="tx1"/>
                </a:solidFill>
                <a:effectLst/>
                <a:latin typeface="+mn-lt"/>
                <a:ea typeface="+mn-ea"/>
                <a:cs typeface="+mn-cs"/>
              </a:rPr>
              <a:t>between vector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can capture some analogical relations between words. For example, the result of the expression vector(</a:t>
            </a:r>
            <a:r>
              <a:rPr lang="en-US" sz="1200" i="1" kern="1200" dirty="0">
                <a:solidFill>
                  <a:schemeClr val="tx1"/>
                </a:solidFill>
                <a:effectLst/>
                <a:latin typeface="+mn-lt"/>
                <a:ea typeface="+mn-ea"/>
                <a:cs typeface="+mn-cs"/>
              </a:rPr>
              <a:t>‘king’</a:t>
            </a:r>
            <a:r>
              <a:rPr lang="en-US" sz="1200" kern="1200" dirty="0">
                <a:solidFill>
                  <a:schemeClr val="tx1"/>
                </a:solidFill>
                <a:effectLst/>
                <a:latin typeface="+mn-lt"/>
                <a:ea typeface="+mn-ea"/>
                <a:cs typeface="+mn-cs"/>
              </a:rPr>
              <a:t>) - </a:t>
            </a:r>
            <a:r>
              <a:rPr lang="en-US" sz="1200" kern="1200" dirty="0" err="1">
                <a:solidFill>
                  <a:schemeClr val="tx1"/>
                </a:solidFill>
                <a:effectLst/>
                <a:latin typeface="+mn-lt"/>
                <a:ea typeface="+mn-ea"/>
                <a:cs typeface="+mn-cs"/>
              </a:rPr>
              <a:t>vec</a:t>
            </a:r>
            <a:r>
              <a:rPr lang="en-US" sz="1200" kern="1200" dirty="0">
                <a:solidFill>
                  <a:schemeClr val="tx1"/>
                </a:solidFill>
                <a:effectLst/>
                <a:latin typeface="+mn-lt"/>
                <a:ea typeface="+mn-ea"/>
                <a:cs typeface="+mn-cs"/>
              </a:rPr>
              <a:t>- tor(</a:t>
            </a:r>
            <a:r>
              <a:rPr lang="en-US" sz="1200" i="1" kern="1200" dirty="0">
                <a:solidFill>
                  <a:schemeClr val="tx1"/>
                </a:solidFill>
                <a:effectLst/>
                <a:latin typeface="+mn-lt"/>
                <a:ea typeface="+mn-ea"/>
                <a:cs typeface="+mn-cs"/>
              </a:rPr>
              <a:t>‘man’</a:t>
            </a:r>
            <a:r>
              <a:rPr lang="en-US" sz="1200" kern="1200" dirty="0">
                <a:solidFill>
                  <a:schemeClr val="tx1"/>
                </a:solidFill>
                <a:effectLst/>
                <a:latin typeface="+mn-lt"/>
                <a:ea typeface="+mn-ea"/>
                <a:cs typeface="+mn-cs"/>
              </a:rPr>
              <a:t>) + vector(</a:t>
            </a:r>
            <a:r>
              <a:rPr lang="en-US" sz="1200" i="1" kern="1200" dirty="0">
                <a:solidFill>
                  <a:schemeClr val="tx1"/>
                </a:solidFill>
                <a:effectLst/>
                <a:latin typeface="+mn-lt"/>
                <a:ea typeface="+mn-ea"/>
                <a:cs typeface="+mn-cs"/>
              </a:rPr>
              <a:t>‘woman’</a:t>
            </a:r>
            <a:r>
              <a:rPr lang="en-US" sz="1200" kern="1200" dirty="0">
                <a:solidFill>
                  <a:schemeClr val="tx1"/>
                </a:solidFill>
                <a:effectLst/>
                <a:latin typeface="+mn-lt"/>
                <a:ea typeface="+mn-ea"/>
                <a:cs typeface="+mn-cs"/>
              </a:rPr>
              <a:t>) is a vector close to vector(</a:t>
            </a:r>
            <a:r>
              <a:rPr lang="en-US" sz="1200" i="1" kern="1200" dirty="0">
                <a:solidFill>
                  <a:schemeClr val="tx1"/>
                </a:solidFill>
                <a:effectLst/>
                <a:latin typeface="+mn-lt"/>
                <a:ea typeface="+mn-ea"/>
                <a:cs typeface="+mn-cs"/>
              </a:rPr>
              <a:t>‘queen’</a:t>
            </a:r>
            <a:r>
              <a:rPr lang="en-US" sz="1200" kern="1200" dirty="0">
                <a:solidFill>
                  <a:schemeClr val="tx1"/>
                </a:solidFill>
                <a:effectLst/>
                <a:latin typeface="+mn-lt"/>
                <a:ea typeface="+mn-ea"/>
                <a:cs typeface="+mn-cs"/>
              </a:rPr>
              <a:t>); the left panel in Fig. 6.14 visualizes this, again projected down into 2 dimensions. Similarly, they found that the expression vector(</a:t>
            </a:r>
            <a:r>
              <a:rPr lang="en-US" sz="1200" i="1" kern="1200" dirty="0">
                <a:solidFill>
                  <a:schemeClr val="tx1"/>
                </a:solidFill>
                <a:effectLst/>
                <a:latin typeface="+mn-lt"/>
                <a:ea typeface="+mn-ea"/>
                <a:cs typeface="+mn-cs"/>
              </a:rPr>
              <a:t>‘Paris’</a:t>
            </a:r>
            <a:r>
              <a:rPr lang="en-US" sz="1200" kern="1200" dirty="0">
                <a:solidFill>
                  <a:schemeClr val="tx1"/>
                </a:solidFill>
                <a:effectLst/>
                <a:latin typeface="+mn-lt"/>
                <a:ea typeface="+mn-ea"/>
                <a:cs typeface="+mn-cs"/>
              </a:rPr>
              <a:t>) - vector(</a:t>
            </a:r>
            <a:r>
              <a:rPr lang="en-US" sz="1200" i="1" kern="1200" dirty="0">
                <a:solidFill>
                  <a:schemeClr val="tx1"/>
                </a:solidFill>
                <a:effectLst/>
                <a:latin typeface="+mn-lt"/>
                <a:ea typeface="+mn-ea"/>
                <a:cs typeface="+mn-cs"/>
              </a:rPr>
              <a:t>‘France’</a:t>
            </a:r>
            <a:r>
              <a:rPr lang="en-US" sz="1200" kern="1200" dirty="0">
                <a:solidFill>
                  <a:schemeClr val="tx1"/>
                </a:solidFill>
                <a:effectLst/>
                <a:latin typeface="+mn-lt"/>
                <a:ea typeface="+mn-ea"/>
                <a:cs typeface="+mn-cs"/>
              </a:rPr>
              <a:t>) + vector(</a:t>
            </a:r>
            <a:r>
              <a:rPr lang="en-US" sz="1200" i="1" kern="1200" dirty="0">
                <a:solidFill>
                  <a:schemeClr val="tx1"/>
                </a:solidFill>
                <a:effectLst/>
                <a:latin typeface="+mn-lt"/>
                <a:ea typeface="+mn-ea"/>
                <a:cs typeface="+mn-cs"/>
              </a:rPr>
              <a:t>‘Italy’</a:t>
            </a:r>
            <a:r>
              <a:rPr lang="en-US" sz="1200" kern="1200" dirty="0">
                <a:solidFill>
                  <a:schemeClr val="tx1"/>
                </a:solidFill>
                <a:effectLst/>
                <a:latin typeface="+mn-lt"/>
                <a:ea typeface="+mn-ea"/>
                <a:cs typeface="+mn-cs"/>
              </a:rPr>
              <a:t>) results in a vector that is very close to vector(</a:t>
            </a:r>
            <a:r>
              <a:rPr lang="en-US" sz="1200" i="1" kern="1200" dirty="0">
                <a:solidFill>
                  <a:schemeClr val="tx1"/>
                </a:solidFill>
                <a:effectLst/>
                <a:latin typeface="+mn-lt"/>
                <a:ea typeface="+mn-ea"/>
                <a:cs typeface="+mn-cs"/>
              </a:rPr>
              <a:t>‘Rome’</a:t>
            </a:r>
            <a:r>
              <a:rPr lang="en-US" sz="1200" kern="1200" dirty="0">
                <a:solidFill>
                  <a:schemeClr val="tx1"/>
                </a:solidFill>
                <a:effectLst/>
                <a:latin typeface="+mn-lt"/>
                <a:ea typeface="+mn-ea"/>
                <a:cs typeface="+mn-cs"/>
              </a:rPr>
              <a:t>).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148</a:t>
            </a:fld>
            <a:endParaRPr lang="en-US"/>
          </a:p>
        </p:txBody>
      </p:sp>
    </p:spTree>
    <p:extLst>
      <p:ext uri="{BB962C8B-B14F-4D97-AF65-F5344CB8AC3E}">
        <p14:creationId xmlns:p14="http://schemas.microsoft.com/office/powerpoint/2010/main" val="412306327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Analogy </a:t>
            </a:r>
            <a:r>
              <a:rPr lang="en-US" sz="1200" kern="1200" dirty="0">
                <a:solidFill>
                  <a:schemeClr val="tx1"/>
                </a:solidFill>
                <a:effectLst/>
                <a:latin typeface="+mn-lt"/>
                <a:ea typeface="+mn-ea"/>
                <a:cs typeface="+mn-cs"/>
              </a:rPr>
              <a:t>Another semantic property of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is their ability to capture re- </a:t>
            </a:r>
            <a:r>
              <a:rPr lang="en-US" sz="1200" kern="1200" dirty="0" err="1">
                <a:solidFill>
                  <a:schemeClr val="tx1"/>
                </a:solidFill>
                <a:effectLst/>
                <a:latin typeface="+mn-lt"/>
                <a:ea typeface="+mn-ea"/>
                <a:cs typeface="+mn-cs"/>
              </a:rPr>
              <a:t>lational</a:t>
            </a:r>
            <a:r>
              <a:rPr lang="en-US" sz="1200" kern="1200" dirty="0">
                <a:solidFill>
                  <a:schemeClr val="tx1"/>
                </a:solidFill>
                <a:effectLst/>
                <a:latin typeface="+mn-lt"/>
                <a:ea typeface="+mn-ea"/>
                <a:cs typeface="+mn-cs"/>
              </a:rPr>
              <a:t> meanings. </a:t>
            </a:r>
            <a:r>
              <a:rPr lang="en-US" sz="1200" kern="1200" dirty="0" err="1">
                <a:solidFill>
                  <a:schemeClr val="tx1"/>
                </a:solidFill>
                <a:effectLst/>
                <a:latin typeface="+mn-lt"/>
                <a:ea typeface="+mn-ea"/>
                <a:cs typeface="+mn-cs"/>
              </a:rPr>
              <a:t>Mikolov</a:t>
            </a:r>
            <a:r>
              <a:rPr lang="en-US" sz="1200" kern="1200" dirty="0">
                <a:solidFill>
                  <a:schemeClr val="tx1"/>
                </a:solidFill>
                <a:effectLst/>
                <a:latin typeface="+mn-lt"/>
                <a:ea typeface="+mn-ea"/>
                <a:cs typeface="+mn-cs"/>
              </a:rPr>
              <a:t> et al. (2013b) and Levy and Goldberg (2014b) show that the </a:t>
            </a:r>
            <a:r>
              <a:rPr lang="en-US" sz="1200" i="1" kern="1200" dirty="0">
                <a:solidFill>
                  <a:schemeClr val="tx1"/>
                </a:solidFill>
                <a:effectLst/>
                <a:latin typeface="+mn-lt"/>
                <a:ea typeface="+mn-ea"/>
                <a:cs typeface="+mn-cs"/>
              </a:rPr>
              <a:t>offsets </a:t>
            </a:r>
            <a:r>
              <a:rPr lang="en-US" sz="1200" kern="1200" dirty="0">
                <a:solidFill>
                  <a:schemeClr val="tx1"/>
                </a:solidFill>
                <a:effectLst/>
                <a:latin typeface="+mn-lt"/>
                <a:ea typeface="+mn-ea"/>
                <a:cs typeface="+mn-cs"/>
              </a:rPr>
              <a:t>between vector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can capture some analogical relations between words. For example, the result of the expression vector(</a:t>
            </a:r>
            <a:r>
              <a:rPr lang="en-US" sz="1200" i="1" kern="1200" dirty="0">
                <a:solidFill>
                  <a:schemeClr val="tx1"/>
                </a:solidFill>
                <a:effectLst/>
                <a:latin typeface="+mn-lt"/>
                <a:ea typeface="+mn-ea"/>
                <a:cs typeface="+mn-cs"/>
              </a:rPr>
              <a:t>‘king’</a:t>
            </a:r>
            <a:r>
              <a:rPr lang="en-US" sz="1200" kern="1200" dirty="0">
                <a:solidFill>
                  <a:schemeClr val="tx1"/>
                </a:solidFill>
                <a:effectLst/>
                <a:latin typeface="+mn-lt"/>
                <a:ea typeface="+mn-ea"/>
                <a:cs typeface="+mn-cs"/>
              </a:rPr>
              <a:t>) - </a:t>
            </a:r>
            <a:r>
              <a:rPr lang="en-US" sz="1200" kern="1200" dirty="0" err="1">
                <a:solidFill>
                  <a:schemeClr val="tx1"/>
                </a:solidFill>
                <a:effectLst/>
                <a:latin typeface="+mn-lt"/>
                <a:ea typeface="+mn-ea"/>
                <a:cs typeface="+mn-cs"/>
              </a:rPr>
              <a:t>vec</a:t>
            </a:r>
            <a:r>
              <a:rPr lang="en-US" sz="1200" kern="1200" dirty="0">
                <a:solidFill>
                  <a:schemeClr val="tx1"/>
                </a:solidFill>
                <a:effectLst/>
                <a:latin typeface="+mn-lt"/>
                <a:ea typeface="+mn-ea"/>
                <a:cs typeface="+mn-cs"/>
              </a:rPr>
              <a:t>- tor(</a:t>
            </a:r>
            <a:r>
              <a:rPr lang="en-US" sz="1200" i="1" kern="1200" dirty="0">
                <a:solidFill>
                  <a:schemeClr val="tx1"/>
                </a:solidFill>
                <a:effectLst/>
                <a:latin typeface="+mn-lt"/>
                <a:ea typeface="+mn-ea"/>
                <a:cs typeface="+mn-cs"/>
              </a:rPr>
              <a:t>‘man’</a:t>
            </a:r>
            <a:r>
              <a:rPr lang="en-US" sz="1200" kern="1200" dirty="0">
                <a:solidFill>
                  <a:schemeClr val="tx1"/>
                </a:solidFill>
                <a:effectLst/>
                <a:latin typeface="+mn-lt"/>
                <a:ea typeface="+mn-ea"/>
                <a:cs typeface="+mn-cs"/>
              </a:rPr>
              <a:t>) + vector(</a:t>
            </a:r>
            <a:r>
              <a:rPr lang="en-US" sz="1200" i="1" kern="1200" dirty="0">
                <a:solidFill>
                  <a:schemeClr val="tx1"/>
                </a:solidFill>
                <a:effectLst/>
                <a:latin typeface="+mn-lt"/>
                <a:ea typeface="+mn-ea"/>
                <a:cs typeface="+mn-cs"/>
              </a:rPr>
              <a:t>‘woman’</a:t>
            </a:r>
            <a:r>
              <a:rPr lang="en-US" sz="1200" kern="1200" dirty="0">
                <a:solidFill>
                  <a:schemeClr val="tx1"/>
                </a:solidFill>
                <a:effectLst/>
                <a:latin typeface="+mn-lt"/>
                <a:ea typeface="+mn-ea"/>
                <a:cs typeface="+mn-cs"/>
              </a:rPr>
              <a:t>) is a vector close to vector(</a:t>
            </a:r>
            <a:r>
              <a:rPr lang="en-US" sz="1200" i="1" kern="1200" dirty="0">
                <a:solidFill>
                  <a:schemeClr val="tx1"/>
                </a:solidFill>
                <a:effectLst/>
                <a:latin typeface="+mn-lt"/>
                <a:ea typeface="+mn-ea"/>
                <a:cs typeface="+mn-cs"/>
              </a:rPr>
              <a:t>‘queen’</a:t>
            </a:r>
            <a:r>
              <a:rPr lang="en-US" sz="1200" kern="1200" dirty="0">
                <a:solidFill>
                  <a:schemeClr val="tx1"/>
                </a:solidFill>
                <a:effectLst/>
                <a:latin typeface="+mn-lt"/>
                <a:ea typeface="+mn-ea"/>
                <a:cs typeface="+mn-cs"/>
              </a:rPr>
              <a:t>); the left panel in Fig. 6.14 visualizes this, again projected down into 2 dimensions. Similarly, they found that the expression vector(</a:t>
            </a:r>
            <a:r>
              <a:rPr lang="en-US" sz="1200" i="1" kern="1200" dirty="0">
                <a:solidFill>
                  <a:schemeClr val="tx1"/>
                </a:solidFill>
                <a:effectLst/>
                <a:latin typeface="+mn-lt"/>
                <a:ea typeface="+mn-ea"/>
                <a:cs typeface="+mn-cs"/>
              </a:rPr>
              <a:t>‘Paris’</a:t>
            </a:r>
            <a:r>
              <a:rPr lang="en-US" sz="1200" kern="1200" dirty="0">
                <a:solidFill>
                  <a:schemeClr val="tx1"/>
                </a:solidFill>
                <a:effectLst/>
                <a:latin typeface="+mn-lt"/>
                <a:ea typeface="+mn-ea"/>
                <a:cs typeface="+mn-cs"/>
              </a:rPr>
              <a:t>) - vector(</a:t>
            </a:r>
            <a:r>
              <a:rPr lang="en-US" sz="1200" i="1" kern="1200" dirty="0">
                <a:solidFill>
                  <a:schemeClr val="tx1"/>
                </a:solidFill>
                <a:effectLst/>
                <a:latin typeface="+mn-lt"/>
                <a:ea typeface="+mn-ea"/>
                <a:cs typeface="+mn-cs"/>
              </a:rPr>
              <a:t>‘France’</a:t>
            </a:r>
            <a:r>
              <a:rPr lang="en-US" sz="1200" kern="1200" dirty="0">
                <a:solidFill>
                  <a:schemeClr val="tx1"/>
                </a:solidFill>
                <a:effectLst/>
                <a:latin typeface="+mn-lt"/>
                <a:ea typeface="+mn-ea"/>
                <a:cs typeface="+mn-cs"/>
              </a:rPr>
              <a:t>) + vector(</a:t>
            </a:r>
            <a:r>
              <a:rPr lang="en-US" sz="1200" i="1" kern="1200" dirty="0">
                <a:solidFill>
                  <a:schemeClr val="tx1"/>
                </a:solidFill>
                <a:effectLst/>
                <a:latin typeface="+mn-lt"/>
                <a:ea typeface="+mn-ea"/>
                <a:cs typeface="+mn-cs"/>
              </a:rPr>
              <a:t>‘Italy’</a:t>
            </a:r>
            <a:r>
              <a:rPr lang="en-US" sz="1200" kern="1200" dirty="0">
                <a:solidFill>
                  <a:schemeClr val="tx1"/>
                </a:solidFill>
                <a:effectLst/>
                <a:latin typeface="+mn-lt"/>
                <a:ea typeface="+mn-ea"/>
                <a:cs typeface="+mn-cs"/>
              </a:rPr>
              <a:t>) results in a vector that is very close to vector(</a:t>
            </a:r>
            <a:r>
              <a:rPr lang="en-US" sz="1200" i="1" kern="1200" dirty="0">
                <a:solidFill>
                  <a:schemeClr val="tx1"/>
                </a:solidFill>
                <a:effectLst/>
                <a:latin typeface="+mn-lt"/>
                <a:ea typeface="+mn-ea"/>
                <a:cs typeface="+mn-cs"/>
              </a:rPr>
              <a:t>‘Rome’</a:t>
            </a:r>
            <a:r>
              <a:rPr lang="en-US" sz="1200" kern="1200" dirty="0">
                <a:solidFill>
                  <a:schemeClr val="tx1"/>
                </a:solidFill>
                <a:effectLst/>
                <a:latin typeface="+mn-lt"/>
                <a:ea typeface="+mn-ea"/>
                <a:cs typeface="+mn-cs"/>
              </a:rPr>
              <a:t>).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149</a:t>
            </a:fld>
            <a:endParaRPr lang="en-US"/>
          </a:p>
        </p:txBody>
      </p:sp>
    </p:spTree>
    <p:extLst>
      <p:ext uri="{BB962C8B-B14F-4D97-AF65-F5344CB8AC3E}">
        <p14:creationId xmlns:p14="http://schemas.microsoft.com/office/powerpoint/2010/main" val="368073424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Analogy </a:t>
            </a:r>
            <a:r>
              <a:rPr lang="en-US" sz="1200" kern="1200" dirty="0">
                <a:solidFill>
                  <a:schemeClr val="tx1"/>
                </a:solidFill>
                <a:effectLst/>
                <a:latin typeface="+mn-lt"/>
                <a:ea typeface="+mn-ea"/>
                <a:cs typeface="+mn-cs"/>
              </a:rPr>
              <a:t>Another semantic property of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is their ability to capture re- </a:t>
            </a:r>
            <a:r>
              <a:rPr lang="en-US" sz="1200" kern="1200" dirty="0" err="1">
                <a:solidFill>
                  <a:schemeClr val="tx1"/>
                </a:solidFill>
                <a:effectLst/>
                <a:latin typeface="+mn-lt"/>
                <a:ea typeface="+mn-ea"/>
                <a:cs typeface="+mn-cs"/>
              </a:rPr>
              <a:t>lational</a:t>
            </a:r>
            <a:r>
              <a:rPr lang="en-US" sz="1200" kern="1200" dirty="0">
                <a:solidFill>
                  <a:schemeClr val="tx1"/>
                </a:solidFill>
                <a:effectLst/>
                <a:latin typeface="+mn-lt"/>
                <a:ea typeface="+mn-ea"/>
                <a:cs typeface="+mn-cs"/>
              </a:rPr>
              <a:t> meanings. </a:t>
            </a:r>
            <a:r>
              <a:rPr lang="en-US" sz="1200" kern="1200" dirty="0" err="1">
                <a:solidFill>
                  <a:schemeClr val="tx1"/>
                </a:solidFill>
                <a:effectLst/>
                <a:latin typeface="+mn-lt"/>
                <a:ea typeface="+mn-ea"/>
                <a:cs typeface="+mn-cs"/>
              </a:rPr>
              <a:t>Mikolov</a:t>
            </a:r>
            <a:r>
              <a:rPr lang="en-US" sz="1200" kern="1200" dirty="0">
                <a:solidFill>
                  <a:schemeClr val="tx1"/>
                </a:solidFill>
                <a:effectLst/>
                <a:latin typeface="+mn-lt"/>
                <a:ea typeface="+mn-ea"/>
                <a:cs typeface="+mn-cs"/>
              </a:rPr>
              <a:t> et al. (2013b) and Levy and Goldberg (2014b) show that the </a:t>
            </a:r>
            <a:r>
              <a:rPr lang="en-US" sz="1200" i="1" kern="1200" dirty="0">
                <a:solidFill>
                  <a:schemeClr val="tx1"/>
                </a:solidFill>
                <a:effectLst/>
                <a:latin typeface="+mn-lt"/>
                <a:ea typeface="+mn-ea"/>
                <a:cs typeface="+mn-cs"/>
              </a:rPr>
              <a:t>offsets </a:t>
            </a:r>
            <a:r>
              <a:rPr lang="en-US" sz="1200" kern="1200" dirty="0">
                <a:solidFill>
                  <a:schemeClr val="tx1"/>
                </a:solidFill>
                <a:effectLst/>
                <a:latin typeface="+mn-lt"/>
                <a:ea typeface="+mn-ea"/>
                <a:cs typeface="+mn-cs"/>
              </a:rPr>
              <a:t>between vector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can capture some analogical relations between words. For example, the result of the expression vector(</a:t>
            </a:r>
            <a:r>
              <a:rPr lang="en-US" sz="1200" i="1" kern="1200" dirty="0">
                <a:solidFill>
                  <a:schemeClr val="tx1"/>
                </a:solidFill>
                <a:effectLst/>
                <a:latin typeface="+mn-lt"/>
                <a:ea typeface="+mn-ea"/>
                <a:cs typeface="+mn-cs"/>
              </a:rPr>
              <a:t>‘king’</a:t>
            </a:r>
            <a:r>
              <a:rPr lang="en-US" sz="1200" kern="1200" dirty="0">
                <a:solidFill>
                  <a:schemeClr val="tx1"/>
                </a:solidFill>
                <a:effectLst/>
                <a:latin typeface="+mn-lt"/>
                <a:ea typeface="+mn-ea"/>
                <a:cs typeface="+mn-cs"/>
              </a:rPr>
              <a:t>) - </a:t>
            </a:r>
            <a:r>
              <a:rPr lang="en-US" sz="1200" kern="1200" dirty="0" err="1">
                <a:solidFill>
                  <a:schemeClr val="tx1"/>
                </a:solidFill>
                <a:effectLst/>
                <a:latin typeface="+mn-lt"/>
                <a:ea typeface="+mn-ea"/>
                <a:cs typeface="+mn-cs"/>
              </a:rPr>
              <a:t>vec</a:t>
            </a:r>
            <a:r>
              <a:rPr lang="en-US" sz="1200" kern="1200" dirty="0">
                <a:solidFill>
                  <a:schemeClr val="tx1"/>
                </a:solidFill>
                <a:effectLst/>
                <a:latin typeface="+mn-lt"/>
                <a:ea typeface="+mn-ea"/>
                <a:cs typeface="+mn-cs"/>
              </a:rPr>
              <a:t>- tor(</a:t>
            </a:r>
            <a:r>
              <a:rPr lang="en-US" sz="1200" i="1" kern="1200" dirty="0">
                <a:solidFill>
                  <a:schemeClr val="tx1"/>
                </a:solidFill>
                <a:effectLst/>
                <a:latin typeface="+mn-lt"/>
                <a:ea typeface="+mn-ea"/>
                <a:cs typeface="+mn-cs"/>
              </a:rPr>
              <a:t>‘man’</a:t>
            </a:r>
            <a:r>
              <a:rPr lang="en-US" sz="1200" kern="1200" dirty="0">
                <a:solidFill>
                  <a:schemeClr val="tx1"/>
                </a:solidFill>
                <a:effectLst/>
                <a:latin typeface="+mn-lt"/>
                <a:ea typeface="+mn-ea"/>
                <a:cs typeface="+mn-cs"/>
              </a:rPr>
              <a:t>) + vector(</a:t>
            </a:r>
            <a:r>
              <a:rPr lang="en-US" sz="1200" i="1" kern="1200" dirty="0">
                <a:solidFill>
                  <a:schemeClr val="tx1"/>
                </a:solidFill>
                <a:effectLst/>
                <a:latin typeface="+mn-lt"/>
                <a:ea typeface="+mn-ea"/>
                <a:cs typeface="+mn-cs"/>
              </a:rPr>
              <a:t>‘woman’</a:t>
            </a:r>
            <a:r>
              <a:rPr lang="en-US" sz="1200" kern="1200" dirty="0">
                <a:solidFill>
                  <a:schemeClr val="tx1"/>
                </a:solidFill>
                <a:effectLst/>
                <a:latin typeface="+mn-lt"/>
                <a:ea typeface="+mn-ea"/>
                <a:cs typeface="+mn-cs"/>
              </a:rPr>
              <a:t>) is a vector close to vector(</a:t>
            </a:r>
            <a:r>
              <a:rPr lang="en-US" sz="1200" i="1" kern="1200" dirty="0">
                <a:solidFill>
                  <a:schemeClr val="tx1"/>
                </a:solidFill>
                <a:effectLst/>
                <a:latin typeface="+mn-lt"/>
                <a:ea typeface="+mn-ea"/>
                <a:cs typeface="+mn-cs"/>
              </a:rPr>
              <a:t>‘queen’</a:t>
            </a:r>
            <a:r>
              <a:rPr lang="en-US" sz="1200" kern="1200" dirty="0">
                <a:solidFill>
                  <a:schemeClr val="tx1"/>
                </a:solidFill>
                <a:effectLst/>
                <a:latin typeface="+mn-lt"/>
                <a:ea typeface="+mn-ea"/>
                <a:cs typeface="+mn-cs"/>
              </a:rPr>
              <a:t>); the left panel in Fig. 6.14 visualizes this, again projected down into 2 dimensions. Similarly, they found that the expression vector(</a:t>
            </a:r>
            <a:r>
              <a:rPr lang="en-US" sz="1200" i="1" kern="1200" dirty="0">
                <a:solidFill>
                  <a:schemeClr val="tx1"/>
                </a:solidFill>
                <a:effectLst/>
                <a:latin typeface="+mn-lt"/>
                <a:ea typeface="+mn-ea"/>
                <a:cs typeface="+mn-cs"/>
              </a:rPr>
              <a:t>‘Paris’</a:t>
            </a:r>
            <a:r>
              <a:rPr lang="en-US" sz="1200" kern="1200" dirty="0">
                <a:solidFill>
                  <a:schemeClr val="tx1"/>
                </a:solidFill>
                <a:effectLst/>
                <a:latin typeface="+mn-lt"/>
                <a:ea typeface="+mn-ea"/>
                <a:cs typeface="+mn-cs"/>
              </a:rPr>
              <a:t>) - vector(</a:t>
            </a:r>
            <a:r>
              <a:rPr lang="en-US" sz="1200" i="1" kern="1200" dirty="0">
                <a:solidFill>
                  <a:schemeClr val="tx1"/>
                </a:solidFill>
                <a:effectLst/>
                <a:latin typeface="+mn-lt"/>
                <a:ea typeface="+mn-ea"/>
                <a:cs typeface="+mn-cs"/>
              </a:rPr>
              <a:t>‘France’</a:t>
            </a:r>
            <a:r>
              <a:rPr lang="en-US" sz="1200" kern="1200" dirty="0">
                <a:solidFill>
                  <a:schemeClr val="tx1"/>
                </a:solidFill>
                <a:effectLst/>
                <a:latin typeface="+mn-lt"/>
                <a:ea typeface="+mn-ea"/>
                <a:cs typeface="+mn-cs"/>
              </a:rPr>
              <a:t>) + vector(</a:t>
            </a:r>
            <a:r>
              <a:rPr lang="en-US" sz="1200" i="1" kern="1200" dirty="0">
                <a:solidFill>
                  <a:schemeClr val="tx1"/>
                </a:solidFill>
                <a:effectLst/>
                <a:latin typeface="+mn-lt"/>
                <a:ea typeface="+mn-ea"/>
                <a:cs typeface="+mn-cs"/>
              </a:rPr>
              <a:t>‘Italy’</a:t>
            </a:r>
            <a:r>
              <a:rPr lang="en-US" sz="1200" kern="1200" dirty="0">
                <a:solidFill>
                  <a:schemeClr val="tx1"/>
                </a:solidFill>
                <a:effectLst/>
                <a:latin typeface="+mn-lt"/>
                <a:ea typeface="+mn-ea"/>
                <a:cs typeface="+mn-cs"/>
              </a:rPr>
              <a:t>) results in a vector that is very close to vector(</a:t>
            </a:r>
            <a:r>
              <a:rPr lang="en-US" sz="1200" i="1" kern="1200" dirty="0">
                <a:solidFill>
                  <a:schemeClr val="tx1"/>
                </a:solidFill>
                <a:effectLst/>
                <a:latin typeface="+mn-lt"/>
                <a:ea typeface="+mn-ea"/>
                <a:cs typeface="+mn-cs"/>
              </a:rPr>
              <a:t>‘Rome’</a:t>
            </a:r>
            <a:r>
              <a:rPr lang="en-US" sz="1200" kern="1200" dirty="0">
                <a:solidFill>
                  <a:schemeClr val="tx1"/>
                </a:solidFill>
                <a:effectLst/>
                <a:latin typeface="+mn-lt"/>
                <a:ea typeface="+mn-ea"/>
                <a:cs typeface="+mn-cs"/>
              </a:rPr>
              <a:t>).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150</a:t>
            </a:fld>
            <a:endParaRPr lang="en-US"/>
          </a:p>
        </p:txBody>
      </p:sp>
    </p:spTree>
    <p:extLst>
      <p:ext uri="{BB962C8B-B14F-4D97-AF65-F5344CB8AC3E}">
        <p14:creationId xmlns:p14="http://schemas.microsoft.com/office/powerpoint/2010/main" val="196691469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Analogy </a:t>
            </a:r>
            <a:r>
              <a:rPr lang="en-US" sz="1200" kern="1200" dirty="0">
                <a:solidFill>
                  <a:schemeClr val="tx1"/>
                </a:solidFill>
                <a:effectLst/>
                <a:latin typeface="+mn-lt"/>
                <a:ea typeface="+mn-ea"/>
                <a:cs typeface="+mn-cs"/>
              </a:rPr>
              <a:t>Another semantic property of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is their ability to capture re- </a:t>
            </a:r>
            <a:r>
              <a:rPr lang="en-US" sz="1200" kern="1200" dirty="0" err="1">
                <a:solidFill>
                  <a:schemeClr val="tx1"/>
                </a:solidFill>
                <a:effectLst/>
                <a:latin typeface="+mn-lt"/>
                <a:ea typeface="+mn-ea"/>
                <a:cs typeface="+mn-cs"/>
              </a:rPr>
              <a:t>lational</a:t>
            </a:r>
            <a:r>
              <a:rPr lang="en-US" sz="1200" kern="1200" dirty="0">
                <a:solidFill>
                  <a:schemeClr val="tx1"/>
                </a:solidFill>
                <a:effectLst/>
                <a:latin typeface="+mn-lt"/>
                <a:ea typeface="+mn-ea"/>
                <a:cs typeface="+mn-cs"/>
              </a:rPr>
              <a:t> meanings. </a:t>
            </a:r>
            <a:r>
              <a:rPr lang="en-US" sz="1200" kern="1200" dirty="0" err="1">
                <a:solidFill>
                  <a:schemeClr val="tx1"/>
                </a:solidFill>
                <a:effectLst/>
                <a:latin typeface="+mn-lt"/>
                <a:ea typeface="+mn-ea"/>
                <a:cs typeface="+mn-cs"/>
              </a:rPr>
              <a:t>Mikolov</a:t>
            </a:r>
            <a:r>
              <a:rPr lang="en-US" sz="1200" kern="1200" dirty="0">
                <a:solidFill>
                  <a:schemeClr val="tx1"/>
                </a:solidFill>
                <a:effectLst/>
                <a:latin typeface="+mn-lt"/>
                <a:ea typeface="+mn-ea"/>
                <a:cs typeface="+mn-cs"/>
              </a:rPr>
              <a:t> et al. (2013b) and Levy and Goldberg (2014b) show that the </a:t>
            </a:r>
            <a:r>
              <a:rPr lang="en-US" sz="1200" i="1" kern="1200" dirty="0">
                <a:solidFill>
                  <a:schemeClr val="tx1"/>
                </a:solidFill>
                <a:effectLst/>
                <a:latin typeface="+mn-lt"/>
                <a:ea typeface="+mn-ea"/>
                <a:cs typeface="+mn-cs"/>
              </a:rPr>
              <a:t>offsets </a:t>
            </a:r>
            <a:r>
              <a:rPr lang="en-US" sz="1200" kern="1200" dirty="0">
                <a:solidFill>
                  <a:schemeClr val="tx1"/>
                </a:solidFill>
                <a:effectLst/>
                <a:latin typeface="+mn-lt"/>
                <a:ea typeface="+mn-ea"/>
                <a:cs typeface="+mn-cs"/>
              </a:rPr>
              <a:t>between vector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can capture some analogical relations between words. For example, the result of the expression vector(</a:t>
            </a:r>
            <a:r>
              <a:rPr lang="en-US" sz="1200" i="1" kern="1200" dirty="0">
                <a:solidFill>
                  <a:schemeClr val="tx1"/>
                </a:solidFill>
                <a:effectLst/>
                <a:latin typeface="+mn-lt"/>
                <a:ea typeface="+mn-ea"/>
                <a:cs typeface="+mn-cs"/>
              </a:rPr>
              <a:t>‘king’</a:t>
            </a:r>
            <a:r>
              <a:rPr lang="en-US" sz="1200" kern="1200" dirty="0">
                <a:solidFill>
                  <a:schemeClr val="tx1"/>
                </a:solidFill>
                <a:effectLst/>
                <a:latin typeface="+mn-lt"/>
                <a:ea typeface="+mn-ea"/>
                <a:cs typeface="+mn-cs"/>
              </a:rPr>
              <a:t>) - </a:t>
            </a:r>
            <a:r>
              <a:rPr lang="en-US" sz="1200" kern="1200" dirty="0" err="1">
                <a:solidFill>
                  <a:schemeClr val="tx1"/>
                </a:solidFill>
                <a:effectLst/>
                <a:latin typeface="+mn-lt"/>
                <a:ea typeface="+mn-ea"/>
                <a:cs typeface="+mn-cs"/>
              </a:rPr>
              <a:t>vec</a:t>
            </a:r>
            <a:r>
              <a:rPr lang="en-US" sz="1200" kern="1200" dirty="0">
                <a:solidFill>
                  <a:schemeClr val="tx1"/>
                </a:solidFill>
                <a:effectLst/>
                <a:latin typeface="+mn-lt"/>
                <a:ea typeface="+mn-ea"/>
                <a:cs typeface="+mn-cs"/>
              </a:rPr>
              <a:t>- tor(</a:t>
            </a:r>
            <a:r>
              <a:rPr lang="en-US" sz="1200" i="1" kern="1200" dirty="0">
                <a:solidFill>
                  <a:schemeClr val="tx1"/>
                </a:solidFill>
                <a:effectLst/>
                <a:latin typeface="+mn-lt"/>
                <a:ea typeface="+mn-ea"/>
                <a:cs typeface="+mn-cs"/>
              </a:rPr>
              <a:t>‘man’</a:t>
            </a:r>
            <a:r>
              <a:rPr lang="en-US" sz="1200" kern="1200" dirty="0">
                <a:solidFill>
                  <a:schemeClr val="tx1"/>
                </a:solidFill>
                <a:effectLst/>
                <a:latin typeface="+mn-lt"/>
                <a:ea typeface="+mn-ea"/>
                <a:cs typeface="+mn-cs"/>
              </a:rPr>
              <a:t>) + vector(</a:t>
            </a:r>
            <a:r>
              <a:rPr lang="en-US" sz="1200" i="1" kern="1200" dirty="0">
                <a:solidFill>
                  <a:schemeClr val="tx1"/>
                </a:solidFill>
                <a:effectLst/>
                <a:latin typeface="+mn-lt"/>
                <a:ea typeface="+mn-ea"/>
                <a:cs typeface="+mn-cs"/>
              </a:rPr>
              <a:t>‘woman’</a:t>
            </a:r>
            <a:r>
              <a:rPr lang="en-US" sz="1200" kern="1200" dirty="0">
                <a:solidFill>
                  <a:schemeClr val="tx1"/>
                </a:solidFill>
                <a:effectLst/>
                <a:latin typeface="+mn-lt"/>
                <a:ea typeface="+mn-ea"/>
                <a:cs typeface="+mn-cs"/>
              </a:rPr>
              <a:t>) is a vector close to vector(</a:t>
            </a:r>
            <a:r>
              <a:rPr lang="en-US" sz="1200" i="1" kern="1200" dirty="0">
                <a:solidFill>
                  <a:schemeClr val="tx1"/>
                </a:solidFill>
                <a:effectLst/>
                <a:latin typeface="+mn-lt"/>
                <a:ea typeface="+mn-ea"/>
                <a:cs typeface="+mn-cs"/>
              </a:rPr>
              <a:t>‘queen’</a:t>
            </a:r>
            <a:r>
              <a:rPr lang="en-US" sz="1200" kern="1200" dirty="0">
                <a:solidFill>
                  <a:schemeClr val="tx1"/>
                </a:solidFill>
                <a:effectLst/>
                <a:latin typeface="+mn-lt"/>
                <a:ea typeface="+mn-ea"/>
                <a:cs typeface="+mn-cs"/>
              </a:rPr>
              <a:t>); the left panel in Fig. 6.14 visualizes this, again projected down into 2 dimensions. Similarly, they found that the expression vector(</a:t>
            </a:r>
            <a:r>
              <a:rPr lang="en-US" sz="1200" i="1" kern="1200" dirty="0">
                <a:solidFill>
                  <a:schemeClr val="tx1"/>
                </a:solidFill>
                <a:effectLst/>
                <a:latin typeface="+mn-lt"/>
                <a:ea typeface="+mn-ea"/>
                <a:cs typeface="+mn-cs"/>
              </a:rPr>
              <a:t>‘Paris’</a:t>
            </a:r>
            <a:r>
              <a:rPr lang="en-US" sz="1200" kern="1200" dirty="0">
                <a:solidFill>
                  <a:schemeClr val="tx1"/>
                </a:solidFill>
                <a:effectLst/>
                <a:latin typeface="+mn-lt"/>
                <a:ea typeface="+mn-ea"/>
                <a:cs typeface="+mn-cs"/>
              </a:rPr>
              <a:t>) - vector(</a:t>
            </a:r>
            <a:r>
              <a:rPr lang="en-US" sz="1200" i="1" kern="1200" dirty="0">
                <a:solidFill>
                  <a:schemeClr val="tx1"/>
                </a:solidFill>
                <a:effectLst/>
                <a:latin typeface="+mn-lt"/>
                <a:ea typeface="+mn-ea"/>
                <a:cs typeface="+mn-cs"/>
              </a:rPr>
              <a:t>‘France’</a:t>
            </a:r>
            <a:r>
              <a:rPr lang="en-US" sz="1200" kern="1200" dirty="0">
                <a:solidFill>
                  <a:schemeClr val="tx1"/>
                </a:solidFill>
                <a:effectLst/>
                <a:latin typeface="+mn-lt"/>
                <a:ea typeface="+mn-ea"/>
                <a:cs typeface="+mn-cs"/>
              </a:rPr>
              <a:t>) + vector(</a:t>
            </a:r>
            <a:r>
              <a:rPr lang="en-US" sz="1200" i="1" kern="1200" dirty="0">
                <a:solidFill>
                  <a:schemeClr val="tx1"/>
                </a:solidFill>
                <a:effectLst/>
                <a:latin typeface="+mn-lt"/>
                <a:ea typeface="+mn-ea"/>
                <a:cs typeface="+mn-cs"/>
              </a:rPr>
              <a:t>‘Italy’</a:t>
            </a:r>
            <a:r>
              <a:rPr lang="en-US" sz="1200" kern="1200" dirty="0">
                <a:solidFill>
                  <a:schemeClr val="tx1"/>
                </a:solidFill>
                <a:effectLst/>
                <a:latin typeface="+mn-lt"/>
                <a:ea typeface="+mn-ea"/>
                <a:cs typeface="+mn-cs"/>
              </a:rPr>
              <a:t>) results in a vector that is very close to vector(</a:t>
            </a:r>
            <a:r>
              <a:rPr lang="en-US" sz="1200" i="1" kern="1200" dirty="0">
                <a:solidFill>
                  <a:schemeClr val="tx1"/>
                </a:solidFill>
                <a:effectLst/>
                <a:latin typeface="+mn-lt"/>
                <a:ea typeface="+mn-ea"/>
                <a:cs typeface="+mn-cs"/>
              </a:rPr>
              <a:t>‘Rome’</a:t>
            </a:r>
            <a:r>
              <a:rPr lang="en-US" sz="1200" kern="1200" dirty="0">
                <a:solidFill>
                  <a:schemeClr val="tx1"/>
                </a:solidFill>
                <a:effectLst/>
                <a:latin typeface="+mn-lt"/>
                <a:ea typeface="+mn-ea"/>
                <a:cs typeface="+mn-cs"/>
              </a:rPr>
              <a:t>).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151</a:t>
            </a:fld>
            <a:endParaRPr lang="en-US"/>
          </a:p>
        </p:txBody>
      </p:sp>
    </p:spTree>
    <p:extLst>
      <p:ext uri="{BB962C8B-B14F-4D97-AF65-F5344CB8AC3E}">
        <p14:creationId xmlns:p14="http://schemas.microsoft.com/office/powerpoint/2010/main" val="802564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a:t>
            </a:r>
            <a:r>
              <a:rPr lang="en-US" baseline="0" dirty="0"/>
              <a:t> in </a:t>
            </a:r>
            <a:r>
              <a:rPr lang="en-US" baseline="0"/>
              <a:t>the denominator is the number </a:t>
            </a:r>
            <a:r>
              <a:rPr lang="en-US" baseline="0" dirty="0"/>
              <a:t>of classes.</a:t>
            </a:r>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11</a:t>
            </a:fld>
            <a:endParaRPr lang="en-US"/>
          </a:p>
        </p:txBody>
      </p:sp>
    </p:spTree>
    <p:extLst>
      <p:ext uri="{BB962C8B-B14F-4D97-AF65-F5344CB8AC3E}">
        <p14:creationId xmlns:p14="http://schemas.microsoft.com/office/powerpoint/2010/main" val="142464955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Analogy </a:t>
            </a:r>
            <a:r>
              <a:rPr lang="en-US" sz="1200" kern="1200" dirty="0">
                <a:solidFill>
                  <a:schemeClr val="tx1"/>
                </a:solidFill>
                <a:effectLst/>
                <a:latin typeface="+mn-lt"/>
                <a:ea typeface="+mn-ea"/>
                <a:cs typeface="+mn-cs"/>
              </a:rPr>
              <a:t>Another semantic property of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is their ability to capture relational meanings. </a:t>
            </a:r>
            <a:r>
              <a:rPr lang="en-US" sz="1200" kern="1200" dirty="0" err="1">
                <a:solidFill>
                  <a:schemeClr val="tx1"/>
                </a:solidFill>
                <a:effectLst/>
                <a:latin typeface="+mn-lt"/>
                <a:ea typeface="+mn-ea"/>
                <a:cs typeface="+mn-cs"/>
              </a:rPr>
              <a:t>Mikolov</a:t>
            </a:r>
            <a:r>
              <a:rPr lang="en-US" sz="1200" kern="1200" dirty="0">
                <a:solidFill>
                  <a:schemeClr val="tx1"/>
                </a:solidFill>
                <a:effectLst/>
                <a:latin typeface="+mn-lt"/>
                <a:ea typeface="+mn-ea"/>
                <a:cs typeface="+mn-cs"/>
              </a:rPr>
              <a:t> et al. (2013b) and Levy and Goldberg (2014b) show that the </a:t>
            </a:r>
            <a:r>
              <a:rPr lang="en-US" sz="1200" i="1" kern="1200" dirty="0">
                <a:solidFill>
                  <a:schemeClr val="tx1"/>
                </a:solidFill>
                <a:effectLst/>
                <a:latin typeface="+mn-lt"/>
                <a:ea typeface="+mn-ea"/>
                <a:cs typeface="+mn-cs"/>
              </a:rPr>
              <a:t>offsets </a:t>
            </a:r>
            <a:r>
              <a:rPr lang="en-US" sz="1200" kern="1200" dirty="0">
                <a:solidFill>
                  <a:schemeClr val="tx1"/>
                </a:solidFill>
                <a:effectLst/>
                <a:latin typeface="+mn-lt"/>
                <a:ea typeface="+mn-ea"/>
                <a:cs typeface="+mn-cs"/>
              </a:rPr>
              <a:t>between vector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can capture some analogical relations between words. For example, the result of the expression vector(</a:t>
            </a:r>
            <a:r>
              <a:rPr lang="en-US" sz="1200" i="1" kern="1200" dirty="0">
                <a:solidFill>
                  <a:schemeClr val="tx1"/>
                </a:solidFill>
                <a:effectLst/>
                <a:latin typeface="+mn-lt"/>
                <a:ea typeface="+mn-ea"/>
                <a:cs typeface="+mn-cs"/>
              </a:rPr>
              <a:t>‘king’</a:t>
            </a:r>
            <a:r>
              <a:rPr lang="en-US" sz="1200" kern="1200" dirty="0">
                <a:solidFill>
                  <a:schemeClr val="tx1"/>
                </a:solidFill>
                <a:effectLst/>
                <a:latin typeface="+mn-lt"/>
                <a:ea typeface="+mn-ea"/>
                <a:cs typeface="+mn-cs"/>
              </a:rPr>
              <a:t>) - </a:t>
            </a:r>
            <a:r>
              <a:rPr lang="en-US" sz="1200" kern="1200" dirty="0" err="1">
                <a:solidFill>
                  <a:schemeClr val="tx1"/>
                </a:solidFill>
                <a:effectLst/>
                <a:latin typeface="+mn-lt"/>
                <a:ea typeface="+mn-ea"/>
                <a:cs typeface="+mn-cs"/>
              </a:rPr>
              <a:t>vec</a:t>
            </a:r>
            <a:r>
              <a:rPr lang="en-US" sz="1200" kern="1200" dirty="0">
                <a:solidFill>
                  <a:schemeClr val="tx1"/>
                </a:solidFill>
                <a:effectLst/>
                <a:latin typeface="+mn-lt"/>
                <a:ea typeface="+mn-ea"/>
                <a:cs typeface="+mn-cs"/>
              </a:rPr>
              <a:t>- tor(</a:t>
            </a:r>
            <a:r>
              <a:rPr lang="en-US" sz="1200" i="1" kern="1200" dirty="0">
                <a:solidFill>
                  <a:schemeClr val="tx1"/>
                </a:solidFill>
                <a:effectLst/>
                <a:latin typeface="+mn-lt"/>
                <a:ea typeface="+mn-ea"/>
                <a:cs typeface="+mn-cs"/>
              </a:rPr>
              <a:t>‘man’</a:t>
            </a:r>
            <a:r>
              <a:rPr lang="en-US" sz="1200" kern="1200" dirty="0">
                <a:solidFill>
                  <a:schemeClr val="tx1"/>
                </a:solidFill>
                <a:effectLst/>
                <a:latin typeface="+mn-lt"/>
                <a:ea typeface="+mn-ea"/>
                <a:cs typeface="+mn-cs"/>
              </a:rPr>
              <a:t>) + vector(</a:t>
            </a:r>
            <a:r>
              <a:rPr lang="en-US" sz="1200" i="1" kern="1200" dirty="0">
                <a:solidFill>
                  <a:schemeClr val="tx1"/>
                </a:solidFill>
                <a:effectLst/>
                <a:latin typeface="+mn-lt"/>
                <a:ea typeface="+mn-ea"/>
                <a:cs typeface="+mn-cs"/>
              </a:rPr>
              <a:t>‘woman’</a:t>
            </a:r>
            <a:r>
              <a:rPr lang="en-US" sz="1200" kern="1200" dirty="0">
                <a:solidFill>
                  <a:schemeClr val="tx1"/>
                </a:solidFill>
                <a:effectLst/>
                <a:latin typeface="+mn-lt"/>
                <a:ea typeface="+mn-ea"/>
                <a:cs typeface="+mn-cs"/>
              </a:rPr>
              <a:t>) is a vector close to vector(</a:t>
            </a:r>
            <a:r>
              <a:rPr lang="en-US" sz="1200" i="1" kern="1200" dirty="0">
                <a:solidFill>
                  <a:schemeClr val="tx1"/>
                </a:solidFill>
                <a:effectLst/>
                <a:latin typeface="+mn-lt"/>
                <a:ea typeface="+mn-ea"/>
                <a:cs typeface="+mn-cs"/>
              </a:rPr>
              <a:t>‘queen’</a:t>
            </a:r>
            <a:r>
              <a:rPr lang="en-US" sz="1200" kern="1200" dirty="0">
                <a:solidFill>
                  <a:schemeClr val="tx1"/>
                </a:solidFill>
                <a:effectLst/>
                <a:latin typeface="+mn-lt"/>
                <a:ea typeface="+mn-ea"/>
                <a:cs typeface="+mn-cs"/>
              </a:rPr>
              <a:t>); the left panel in Fig. 6.14 visualizes this, again projected down into 2 dimensions. Similarly, they found that the expression vector(</a:t>
            </a:r>
            <a:r>
              <a:rPr lang="en-US" sz="1200" i="1" kern="1200" dirty="0">
                <a:solidFill>
                  <a:schemeClr val="tx1"/>
                </a:solidFill>
                <a:effectLst/>
                <a:latin typeface="+mn-lt"/>
                <a:ea typeface="+mn-ea"/>
                <a:cs typeface="+mn-cs"/>
              </a:rPr>
              <a:t>‘Paris’</a:t>
            </a:r>
            <a:r>
              <a:rPr lang="en-US" sz="1200" kern="1200" dirty="0">
                <a:solidFill>
                  <a:schemeClr val="tx1"/>
                </a:solidFill>
                <a:effectLst/>
                <a:latin typeface="+mn-lt"/>
                <a:ea typeface="+mn-ea"/>
                <a:cs typeface="+mn-cs"/>
              </a:rPr>
              <a:t>) - vector(</a:t>
            </a:r>
            <a:r>
              <a:rPr lang="en-US" sz="1200" i="1" kern="1200" dirty="0">
                <a:solidFill>
                  <a:schemeClr val="tx1"/>
                </a:solidFill>
                <a:effectLst/>
                <a:latin typeface="+mn-lt"/>
                <a:ea typeface="+mn-ea"/>
                <a:cs typeface="+mn-cs"/>
              </a:rPr>
              <a:t>‘France’</a:t>
            </a:r>
            <a:r>
              <a:rPr lang="en-US" sz="1200" kern="1200" dirty="0">
                <a:solidFill>
                  <a:schemeClr val="tx1"/>
                </a:solidFill>
                <a:effectLst/>
                <a:latin typeface="+mn-lt"/>
                <a:ea typeface="+mn-ea"/>
                <a:cs typeface="+mn-cs"/>
              </a:rPr>
              <a:t>) + vector(</a:t>
            </a:r>
            <a:r>
              <a:rPr lang="en-US" sz="1200" i="1" kern="1200" dirty="0">
                <a:solidFill>
                  <a:schemeClr val="tx1"/>
                </a:solidFill>
                <a:effectLst/>
                <a:latin typeface="+mn-lt"/>
                <a:ea typeface="+mn-ea"/>
                <a:cs typeface="+mn-cs"/>
              </a:rPr>
              <a:t>‘Italy’</a:t>
            </a:r>
            <a:r>
              <a:rPr lang="en-US" sz="1200" kern="1200" dirty="0">
                <a:solidFill>
                  <a:schemeClr val="tx1"/>
                </a:solidFill>
                <a:effectLst/>
                <a:latin typeface="+mn-lt"/>
                <a:ea typeface="+mn-ea"/>
                <a:cs typeface="+mn-cs"/>
              </a:rPr>
              <a:t>) results in a vector that is very close to vector(</a:t>
            </a:r>
            <a:r>
              <a:rPr lang="en-US" sz="1200" i="1" kern="1200" dirty="0">
                <a:solidFill>
                  <a:schemeClr val="tx1"/>
                </a:solidFill>
                <a:effectLst/>
                <a:latin typeface="+mn-lt"/>
                <a:ea typeface="+mn-ea"/>
                <a:cs typeface="+mn-cs"/>
              </a:rPr>
              <a:t>‘Rome’</a:t>
            </a:r>
            <a:r>
              <a:rPr lang="en-US" sz="1200" kern="1200" dirty="0">
                <a:solidFill>
                  <a:schemeClr val="tx1"/>
                </a:solidFill>
                <a:effectLst/>
                <a:latin typeface="+mn-lt"/>
                <a:ea typeface="+mn-ea"/>
                <a:cs typeface="+mn-cs"/>
              </a:rPr>
              <a:t>).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152</a:t>
            </a:fld>
            <a:endParaRPr lang="en-US"/>
          </a:p>
        </p:txBody>
      </p:sp>
    </p:spTree>
    <p:extLst>
      <p:ext uri="{BB962C8B-B14F-4D97-AF65-F5344CB8AC3E}">
        <p14:creationId xmlns:p14="http://schemas.microsoft.com/office/powerpoint/2010/main" val="423200773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This means that solving analogy questions with vector arithmetic is mathematically equivalent to seeking a word (b∗) which is similar to b and a∗ but is different from a. Relational similarity is thus expressed as a sum of </a:t>
            </a:r>
            <a:r>
              <a:rPr lang="en-US" sz="1200" i="1" dirty="0"/>
              <a:t>attributional</a:t>
            </a:r>
            <a:r>
              <a:rPr lang="en-US" sz="1200" dirty="0"/>
              <a:t> similarities. </a:t>
            </a:r>
          </a:p>
          <a:p>
            <a:endParaRPr lang="en-US" sz="120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i="1" kern="1200" dirty="0">
                <a:solidFill>
                  <a:schemeClr val="tx1"/>
                </a:solidFill>
                <a:effectLst/>
                <a:latin typeface="+mn-lt"/>
                <a:ea typeface="+mn-ea"/>
                <a:cs typeface="+mn-cs"/>
              </a:rPr>
              <a:t>attributional similarities </a:t>
            </a:r>
            <a:r>
              <a:rPr lang="en-US" sz="1200" kern="1200" dirty="0">
                <a:solidFill>
                  <a:schemeClr val="tx1"/>
                </a:solidFill>
                <a:effectLst/>
                <a:latin typeface="+mn-lt"/>
                <a:ea typeface="+mn-ea"/>
                <a:cs typeface="+mn-cs"/>
              </a:rPr>
              <a:t>between vocabulary items</a:t>
            </a:r>
            <a:r>
              <a:rPr lang="en-US" sz="1200" kern="1200" baseline="0" dirty="0">
                <a:solidFill>
                  <a:schemeClr val="tx1"/>
                </a:solidFill>
                <a:effectLst/>
                <a:latin typeface="+mn-lt"/>
                <a:ea typeface="+mn-ea"/>
                <a:cs typeface="+mn-cs"/>
              </a:rPr>
              <a:t> means that </a:t>
            </a:r>
            <a:r>
              <a:rPr lang="en-US" sz="1200" kern="1200" dirty="0">
                <a:solidFill>
                  <a:schemeClr val="tx1"/>
                </a:solidFill>
                <a:effectLst/>
                <a:latin typeface="+mn-lt"/>
                <a:ea typeface="+mn-ea"/>
                <a:cs typeface="+mn-cs"/>
              </a:rPr>
              <a:t>words that appear in similar contexts will be close to each other in the projected space </a:t>
            </a:r>
          </a:p>
          <a:p>
            <a:endParaRPr lang="en-US" sz="1200"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153</a:t>
            </a:fld>
            <a:endParaRPr lang="en-US"/>
          </a:p>
        </p:txBody>
      </p:sp>
    </p:spTree>
    <p:extLst>
      <p:ext uri="{BB962C8B-B14F-4D97-AF65-F5344CB8AC3E}">
        <p14:creationId xmlns:p14="http://schemas.microsoft.com/office/powerpoint/2010/main" val="775672113"/>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Levy and Goldberg </a:t>
            </a:r>
            <a:r>
              <a:rPr lang="en-US" sz="1200" kern="1200" dirty="0">
                <a:solidFill>
                  <a:schemeClr val="tx1"/>
                </a:solidFill>
                <a:effectLst/>
                <a:latin typeface="+mn-lt"/>
                <a:ea typeface="+mn-ea"/>
                <a:cs typeface="+mn-cs"/>
              </a:rPr>
              <a:t>refer to this method as PAIRDIRECTION. </a:t>
            </a:r>
          </a:p>
          <a:p>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this study, we show that similarly to the neural embedding space, the explicit vector space also encodes a vast amount of relational similar- </a:t>
            </a:r>
            <a:r>
              <a:rPr lang="en-US" sz="1200" kern="1200" dirty="0" err="1">
                <a:solidFill>
                  <a:schemeClr val="tx1"/>
                </a:solidFill>
                <a:effectLst/>
                <a:latin typeface="+mn-lt"/>
                <a:ea typeface="+mn-ea"/>
                <a:cs typeface="+mn-cs"/>
              </a:rPr>
              <a:t>ity</a:t>
            </a:r>
            <a:r>
              <a:rPr lang="en-US" sz="1200" kern="1200" dirty="0">
                <a:solidFill>
                  <a:schemeClr val="tx1"/>
                </a:solidFill>
                <a:effectLst/>
                <a:latin typeface="+mn-lt"/>
                <a:ea typeface="+mn-ea"/>
                <a:cs typeface="+mn-cs"/>
              </a:rPr>
              <a:t> which can be recovered in a similar fashion, suggesting the explicit vector space representation as a competitive baseline for further work on </a:t>
            </a:r>
            <a:r>
              <a:rPr lang="en-US" sz="1200" kern="1200" dirty="0" err="1">
                <a:solidFill>
                  <a:schemeClr val="tx1"/>
                </a:solidFill>
                <a:effectLst/>
                <a:latin typeface="+mn-lt"/>
                <a:ea typeface="+mn-ea"/>
                <a:cs typeface="+mn-cs"/>
              </a:rPr>
              <a:t>neu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ral</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154</a:t>
            </a:fld>
            <a:endParaRPr lang="en-US"/>
          </a:p>
        </p:txBody>
      </p:sp>
    </p:spTree>
    <p:extLst>
      <p:ext uri="{BB962C8B-B14F-4D97-AF65-F5344CB8AC3E}">
        <p14:creationId xmlns:p14="http://schemas.microsoft.com/office/powerpoint/2010/main" val="254353687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Relational properties of the vector space, shown by projecting vectors onto two dimensions. (a) ’king’ - ’man’ + ’woman’ is close to ’queen’ </a:t>
            </a:r>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155</a:t>
            </a:fld>
            <a:endParaRPr lang="en-US"/>
          </a:p>
        </p:txBody>
      </p:sp>
    </p:spTree>
    <p:extLst>
      <p:ext uri="{BB962C8B-B14F-4D97-AF65-F5344CB8AC3E}">
        <p14:creationId xmlns:p14="http://schemas.microsoft.com/office/powerpoint/2010/main" val="4238646702"/>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Relational properties of the vector space,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offsets seem to capture comparative and superlative morphology (Pennington et al., 2014).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156</a:t>
            </a:fld>
            <a:endParaRPr lang="en-US"/>
          </a:p>
        </p:txBody>
      </p:sp>
    </p:spTree>
    <p:extLst>
      <p:ext uri="{BB962C8B-B14F-4D97-AF65-F5344CB8AC3E}">
        <p14:creationId xmlns:p14="http://schemas.microsoft.com/office/powerpoint/2010/main" val="125733181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a:t>
            </a:r>
            <a:r>
              <a:rPr lang="en-US" sz="1200" kern="1200" dirty="0" err="1">
                <a:solidFill>
                  <a:schemeClr val="tx1"/>
                </a:solidFill>
                <a:effectLst/>
                <a:latin typeface="+mn-lt"/>
                <a:ea typeface="+mn-ea"/>
                <a:cs typeface="+mn-cs"/>
              </a:rPr>
              <a:t>δ</a:t>
            </a:r>
            <a:r>
              <a:rPr lang="en-US" sz="1200" kern="1200" dirty="0">
                <a:solidFill>
                  <a:schemeClr val="tx1"/>
                </a:solidFill>
                <a:effectLst/>
                <a:latin typeface="+mn-lt"/>
                <a:ea typeface="+mn-ea"/>
                <a:cs typeface="+mn-cs"/>
              </a:rPr>
              <a:t> is used as a discounting coefficient and prevents too many phrases consisting of very </a:t>
            </a:r>
            <a:r>
              <a:rPr lang="en-US" sz="1200" kern="1200" dirty="0" err="1">
                <a:solidFill>
                  <a:schemeClr val="tx1"/>
                </a:solidFill>
                <a:effectLst/>
                <a:latin typeface="+mn-lt"/>
                <a:ea typeface="+mn-ea"/>
                <a:cs typeface="+mn-cs"/>
              </a:rPr>
              <a:t>infre</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quent</a:t>
            </a:r>
            <a:r>
              <a:rPr lang="en-US" sz="1200" kern="1200" dirty="0">
                <a:solidFill>
                  <a:schemeClr val="tx1"/>
                </a:solidFill>
                <a:effectLst/>
                <a:latin typeface="+mn-lt"/>
                <a:ea typeface="+mn-ea"/>
                <a:cs typeface="+mn-cs"/>
              </a:rPr>
              <a:t> words to be formed. The bigrams with score above the chosen threshold are then used as phrases. Typically, we run 2-4 passes over the training data with decreasing threshold value, allow- </a:t>
            </a:r>
            <a:r>
              <a:rPr lang="en-US" sz="1200" kern="1200" dirty="0" err="1">
                <a:solidFill>
                  <a:schemeClr val="tx1"/>
                </a:solidFill>
                <a:effectLst/>
                <a:latin typeface="+mn-lt"/>
                <a:ea typeface="+mn-ea"/>
                <a:cs typeface="+mn-cs"/>
              </a:rPr>
              <a:t>ing</a:t>
            </a:r>
            <a:r>
              <a:rPr lang="en-US" sz="1200" kern="1200" dirty="0">
                <a:solidFill>
                  <a:schemeClr val="tx1"/>
                </a:solidFill>
                <a:effectLst/>
                <a:latin typeface="+mn-lt"/>
                <a:ea typeface="+mn-ea"/>
                <a:cs typeface="+mn-cs"/>
              </a:rPr>
              <a:t> longer phrases that consists of several words to be formed.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157</a:t>
            </a:fld>
            <a:endParaRPr lang="en-US"/>
          </a:p>
        </p:txBody>
      </p:sp>
    </p:spTree>
    <p:extLst>
      <p:ext uri="{BB962C8B-B14F-4D97-AF65-F5344CB8AC3E}">
        <p14:creationId xmlns:p14="http://schemas.microsoft.com/office/powerpoint/2010/main" val="3313527305"/>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CCB </a:t>
            </a:r>
            <a:r>
              <a:rPr lang="mr-IN" dirty="0"/>
              <a:t>–</a:t>
            </a:r>
            <a:r>
              <a:rPr lang="en-US" dirty="0"/>
              <a:t> try some out in Magnitude</a:t>
            </a:r>
          </a:p>
        </p:txBody>
      </p:sp>
      <p:sp>
        <p:nvSpPr>
          <p:cNvPr id="4" name="Slide Number Placeholder 3"/>
          <p:cNvSpPr>
            <a:spLocks noGrp="1"/>
          </p:cNvSpPr>
          <p:nvPr>
            <p:ph type="sldNum" sz="quarter" idx="10"/>
          </p:nvPr>
        </p:nvSpPr>
        <p:spPr/>
        <p:txBody>
          <a:bodyPr/>
          <a:lstStyle/>
          <a:p>
            <a:fld id="{EE707532-839C-41A2-9E71-D5288AEAE66A}" type="slidenum">
              <a:rPr lang="en-US" smtClean="0"/>
              <a:pPr/>
              <a:t>159</a:t>
            </a:fld>
            <a:endParaRPr lang="en-US"/>
          </a:p>
        </p:txBody>
      </p:sp>
    </p:spTree>
    <p:extLst>
      <p:ext uri="{BB962C8B-B14F-4D97-AF65-F5344CB8AC3E}">
        <p14:creationId xmlns:p14="http://schemas.microsoft.com/office/powerpoint/2010/main" val="3683569216"/>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err="1">
                <a:solidFill>
                  <a:schemeClr val="tx1"/>
                </a:solidFill>
                <a:effectLst/>
                <a:latin typeface="+mn-lt"/>
                <a:ea typeface="+mn-ea"/>
                <a:cs typeface="+mn-cs"/>
              </a:rPr>
              <a:t>Embeddings</a:t>
            </a:r>
            <a:r>
              <a:rPr lang="en-US" sz="1200" b="0" kern="1200" dirty="0">
                <a:solidFill>
                  <a:schemeClr val="tx1"/>
                </a:solidFill>
                <a:effectLst/>
                <a:latin typeface="+mn-lt"/>
                <a:ea typeface="+mn-ea"/>
                <a:cs typeface="+mn-cs"/>
              </a:rPr>
              <a:t> and Historical Semantics: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can also be a useful tool for studying how meaning changes over time, by computing multiple embedding spaces, each from texts written in a particular time period. For example Fig. 6.15 shows a visualization of changes in meaning in English words over the last two centuries, computed by building separate embedding spaces for each decade from historical corpora like Google N-grams (Lin et al., 2012) and the Corpus of </a:t>
            </a:r>
            <a:r>
              <a:rPr lang="en-US" sz="1200" kern="1200" dirty="0" err="1">
                <a:solidFill>
                  <a:schemeClr val="tx1"/>
                </a:solidFill>
                <a:effectLst/>
                <a:latin typeface="+mn-lt"/>
                <a:ea typeface="+mn-ea"/>
                <a:cs typeface="+mn-cs"/>
              </a:rPr>
              <a:t>Histori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cal</a:t>
            </a:r>
            <a:r>
              <a:rPr lang="en-US" sz="1200" kern="1200" dirty="0">
                <a:solidFill>
                  <a:schemeClr val="tx1"/>
                </a:solidFill>
                <a:effectLst/>
                <a:latin typeface="+mn-lt"/>
                <a:ea typeface="+mn-ea"/>
                <a:cs typeface="+mn-cs"/>
              </a:rPr>
              <a:t> American English (Davies, 2012). </a:t>
            </a:r>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161</a:t>
            </a:fld>
            <a:endParaRPr lang="en-US"/>
          </a:p>
        </p:txBody>
      </p:sp>
    </p:spTree>
    <p:extLst>
      <p:ext uri="{BB962C8B-B14F-4D97-AF65-F5344CB8AC3E}">
        <p14:creationId xmlns:p14="http://schemas.microsoft.com/office/powerpoint/2010/main" val="1488006287"/>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err="1">
                <a:solidFill>
                  <a:schemeClr val="tx1"/>
                </a:solidFill>
                <a:effectLst/>
                <a:latin typeface="+mn-lt"/>
                <a:ea typeface="+mn-ea"/>
                <a:cs typeface="+mn-cs"/>
              </a:rPr>
              <a:t>di·a·chron·ic</a:t>
            </a:r>
            <a:r>
              <a:rPr lang="en-US" sz="1200" b="0" i="0" u="none" strike="noStrike" kern="1200" dirty="0">
                <a:solidFill>
                  <a:schemeClr val="tx1"/>
                </a:solidFill>
                <a:effectLst/>
                <a:latin typeface="+mn-lt"/>
                <a:ea typeface="+mn-ea"/>
                <a:cs typeface="+mn-cs"/>
              </a:rPr>
              <a:t> | ˌ</a:t>
            </a:r>
            <a:r>
              <a:rPr lang="en-US" sz="1200" b="0" i="0" u="none" strike="noStrike" kern="1200" dirty="0" err="1">
                <a:solidFill>
                  <a:schemeClr val="tx1"/>
                </a:solidFill>
                <a:effectLst/>
                <a:latin typeface="+mn-lt"/>
                <a:ea typeface="+mn-ea"/>
                <a:cs typeface="+mn-cs"/>
              </a:rPr>
              <a:t>dīəˈkränik</a:t>
            </a:r>
            <a:r>
              <a:rPr lang="en-US" sz="1200" b="0" i="0" u="none" strike="noStrike" kern="1200" dirty="0">
                <a:solidFill>
                  <a:schemeClr val="tx1"/>
                </a:solidFill>
                <a:effectLst/>
                <a:latin typeface="+mn-lt"/>
                <a:ea typeface="+mn-ea"/>
                <a:cs typeface="+mn-cs"/>
              </a:rPr>
              <a:t> | </a:t>
            </a:r>
          </a:p>
          <a:p>
            <a:r>
              <a:rPr lang="en-US" sz="1200" b="0" i="0" u="none" strike="noStrike" kern="1200" dirty="0">
                <a:solidFill>
                  <a:schemeClr val="tx1"/>
                </a:solidFill>
                <a:effectLst/>
                <a:latin typeface="+mn-lt"/>
                <a:ea typeface="+mn-ea"/>
                <a:cs typeface="+mn-cs"/>
              </a:rPr>
              <a:t>adjective</a:t>
            </a:r>
          </a:p>
          <a:p>
            <a:r>
              <a:rPr lang="en-US" sz="1200" b="0" i="0" u="none" strike="noStrike" kern="1200" dirty="0">
                <a:solidFill>
                  <a:schemeClr val="tx1"/>
                </a:solidFill>
                <a:effectLst/>
                <a:latin typeface="+mn-lt"/>
                <a:ea typeface="+mn-ea"/>
                <a:cs typeface="+mn-cs"/>
              </a:rPr>
              <a:t>concerned with the way in which something, especially language, has developed and evolved through time. </a:t>
            </a:r>
            <a:r>
              <a:rPr lang="en-US" sz="1200" b="0" i="1" u="none" strike="noStrike" kern="1200" dirty="0">
                <a:solidFill>
                  <a:schemeClr val="tx1"/>
                </a:solidFill>
                <a:effectLst/>
                <a:latin typeface="+mn-lt"/>
                <a:ea typeface="+mn-ea"/>
                <a:cs typeface="+mn-cs"/>
              </a:rPr>
              <a:t>linguistic change is the diachronic aspect of linguistic variation</a:t>
            </a:r>
            <a:r>
              <a:rPr lang="en-US" sz="1200" b="0" i="0" u="none" strike="noStrike" kern="1200" dirty="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162</a:t>
            </a:fld>
            <a:endParaRPr lang="en-US"/>
          </a:p>
        </p:txBody>
      </p:sp>
    </p:spTree>
    <p:extLst>
      <p:ext uri="{BB962C8B-B14F-4D97-AF65-F5344CB8AC3E}">
        <p14:creationId xmlns:p14="http://schemas.microsoft.com/office/powerpoint/2010/main" val="2952771622"/>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visualization of the semantic change of 3 words in English using </a:t>
            </a:r>
            <a:endParaRPr lang="en-US" dirty="0"/>
          </a:p>
          <a:p>
            <a:r>
              <a:rPr lang="en-US" sz="1200" kern="1200" dirty="0">
                <a:solidFill>
                  <a:schemeClr val="tx1"/>
                </a:solidFill>
                <a:effectLst/>
                <a:latin typeface="+mn-lt"/>
                <a:ea typeface="+mn-ea"/>
                <a:cs typeface="+mn-cs"/>
              </a:rPr>
              <a:t>Figure 5à: Two-dimensional visualization of semantic change in English using SGNS word2vec vectors. The modern sense of each word, and the grey context words, are com- </a:t>
            </a:r>
            <a:endParaRPr lang="en-US" dirty="0"/>
          </a:p>
          <a:p>
            <a:r>
              <a:rPr lang="en-US" sz="1200" kern="1200" dirty="0">
                <a:solidFill>
                  <a:schemeClr val="tx1"/>
                </a:solidFill>
                <a:effectLst/>
                <a:latin typeface="+mn-lt"/>
                <a:ea typeface="+mn-ea"/>
                <a:cs typeface="+mn-cs"/>
              </a:rPr>
              <a:t>vectors see Section 5à8 for the visualization algorithm à A, The word gay shifted </a:t>
            </a:r>
            <a:r>
              <a:rPr lang="en-US" sz="1200" kern="1200" dirty="0" err="1">
                <a:solidFill>
                  <a:schemeClr val="tx1"/>
                </a:solidFill>
                <a:effectLst/>
                <a:latin typeface="+mn-lt"/>
                <a:ea typeface="+mn-ea"/>
                <a:cs typeface="+mn-cs"/>
              </a:rPr>
              <a:t>puted</a:t>
            </a:r>
            <a:r>
              <a:rPr lang="en-US" sz="1200" kern="1200" dirty="0">
                <a:solidFill>
                  <a:schemeClr val="tx1"/>
                </a:solidFill>
                <a:effectLst/>
                <a:latin typeface="+mn-lt"/>
                <a:ea typeface="+mn-ea"/>
                <a:cs typeface="+mn-cs"/>
              </a:rPr>
              <a:t> from the most recent (modern) time-point embedding space. Earlier points are com- </a:t>
            </a:r>
            <a:endParaRPr lang="en-US" dirty="0"/>
          </a:p>
          <a:p>
            <a:r>
              <a:rPr lang="en-US" sz="1200" kern="1200" dirty="0">
                <a:solidFill>
                  <a:schemeClr val="tx1"/>
                </a:solidFill>
                <a:effectLst/>
                <a:latin typeface="+mn-lt"/>
                <a:ea typeface="+mn-ea"/>
                <a:cs typeface="+mn-cs"/>
              </a:rPr>
              <a:t>from meaning </a:t>
            </a:r>
            <a:r>
              <a:rPr lang="en-US" sz="1200" kern="1200" dirty="0" err="1">
                <a:solidFill>
                  <a:schemeClr val="tx1"/>
                </a:solidFill>
                <a:effectLst/>
                <a:latin typeface="+mn-lt"/>
                <a:ea typeface="+mn-ea"/>
                <a:cs typeface="+mn-cs"/>
              </a:rPr>
              <a:t>ÒcheerfulO</a:t>
            </a:r>
            <a:r>
              <a:rPr lang="en-US" sz="1200" kern="1200" dirty="0">
                <a:solidFill>
                  <a:schemeClr val="tx1"/>
                </a:solidFill>
                <a:effectLst/>
                <a:latin typeface="+mn-lt"/>
                <a:ea typeface="+mn-ea"/>
                <a:cs typeface="+mn-cs"/>
              </a:rPr>
              <a:t>́ or </a:t>
            </a:r>
            <a:r>
              <a:rPr lang="en-US" sz="1200" kern="1200" dirty="0" err="1">
                <a:solidFill>
                  <a:schemeClr val="tx1"/>
                </a:solidFill>
                <a:effectLst/>
                <a:latin typeface="+mn-lt"/>
                <a:ea typeface="+mn-ea"/>
                <a:cs typeface="+mn-cs"/>
              </a:rPr>
              <a:t>ÒfrolicsomeO</a:t>
            </a:r>
            <a:r>
              <a:rPr lang="en-US" sz="1200" kern="1200" dirty="0">
                <a:solidFill>
                  <a:schemeClr val="tx1"/>
                </a:solidFill>
                <a:effectLst/>
                <a:latin typeface="+mn-lt"/>
                <a:ea typeface="+mn-ea"/>
                <a:cs typeface="+mn-cs"/>
              </a:rPr>
              <a:t>́ to referring to </a:t>
            </a:r>
            <a:r>
              <a:rPr lang="en-US" sz="1200" kern="1200" dirty="0" err="1">
                <a:solidFill>
                  <a:schemeClr val="tx1"/>
                </a:solidFill>
                <a:effectLst/>
                <a:latin typeface="+mn-lt"/>
                <a:ea typeface="+mn-ea"/>
                <a:cs typeface="+mn-cs"/>
              </a:rPr>
              <a:t>homosexualitya</a:t>
            </a:r>
            <a:r>
              <a:rPr lang="en-US" sz="1200" kern="1200" dirty="0">
                <a:solidFill>
                  <a:schemeClr val="tx1"/>
                </a:solidFill>
                <a:effectLst/>
                <a:latin typeface="+mn-lt"/>
                <a:ea typeface="+mn-ea"/>
                <a:cs typeface="+mn-cs"/>
              </a:rPr>
              <a:t>̀ A, In the early </a:t>
            </a:r>
            <a:r>
              <a:rPr lang="en-US" sz="1200" kern="1200" dirty="0" err="1">
                <a:solidFill>
                  <a:schemeClr val="tx1"/>
                </a:solidFill>
                <a:effectLst/>
                <a:latin typeface="+mn-lt"/>
                <a:ea typeface="+mn-ea"/>
                <a:cs typeface="+mn-cs"/>
              </a:rPr>
              <a:t>puted</a:t>
            </a:r>
            <a:r>
              <a:rPr lang="en-US" sz="1200" kern="1200" dirty="0">
                <a:solidFill>
                  <a:schemeClr val="tx1"/>
                </a:solidFill>
                <a:effectLst/>
                <a:latin typeface="+mn-lt"/>
                <a:ea typeface="+mn-ea"/>
                <a:cs typeface="+mn-cs"/>
              </a:rPr>
              <a:t> from earlier historical embedding spaces. The visualizations show the changes in the </a:t>
            </a:r>
            <a:endParaRPr lang="en-US" dirty="0"/>
          </a:p>
          <a:p>
            <a:r>
              <a:rPr lang="en-US" sz="1200" kern="1200" dirty="0">
                <a:solidFill>
                  <a:schemeClr val="tx1"/>
                </a:solidFill>
                <a:effectLst/>
                <a:latin typeface="+mn-lt"/>
                <a:ea typeface="+mn-ea"/>
                <a:cs typeface="+mn-cs"/>
              </a:rPr>
              <a:t>2àth century broadcast referred to </a:t>
            </a:r>
            <a:r>
              <a:rPr lang="en-US" sz="1200" kern="1200" dirty="0" err="1">
                <a:solidFill>
                  <a:schemeClr val="tx1"/>
                </a:solidFill>
                <a:effectLst/>
                <a:latin typeface="+mn-lt"/>
                <a:ea typeface="+mn-ea"/>
                <a:cs typeface="+mn-cs"/>
              </a:rPr>
              <a:t>Òcasting</a:t>
            </a:r>
            <a:r>
              <a:rPr lang="en-US" sz="1200" kern="1200" dirty="0">
                <a:solidFill>
                  <a:schemeClr val="tx1"/>
                </a:solidFill>
                <a:effectLst/>
                <a:latin typeface="+mn-lt"/>
                <a:ea typeface="+mn-ea"/>
                <a:cs typeface="+mn-cs"/>
              </a:rPr>
              <a:t> out </a:t>
            </a:r>
            <a:r>
              <a:rPr lang="en-US" sz="1200" kern="1200" dirty="0" err="1">
                <a:solidFill>
                  <a:schemeClr val="tx1"/>
                </a:solidFill>
                <a:effectLst/>
                <a:latin typeface="+mn-lt"/>
                <a:ea typeface="+mn-ea"/>
                <a:cs typeface="+mn-cs"/>
              </a:rPr>
              <a:t>seedsÓa</a:t>
            </a:r>
            <a:r>
              <a:rPr lang="en-US" sz="1200" kern="1200" dirty="0">
                <a:solidFill>
                  <a:schemeClr val="tx1"/>
                </a:solidFill>
                <a:effectLst/>
                <a:latin typeface="+mn-lt"/>
                <a:ea typeface="+mn-ea"/>
                <a:cs typeface="+mn-cs"/>
              </a:rPr>
              <a:t>̀ with the rise of television and word </a:t>
            </a:r>
            <a:r>
              <a:rPr lang="en-US" sz="1200" i="1" kern="1200" dirty="0">
                <a:solidFill>
                  <a:schemeClr val="tx1"/>
                </a:solidFill>
                <a:effectLst/>
                <a:latin typeface="+mn-lt"/>
                <a:ea typeface="+mn-ea"/>
                <a:cs typeface="+mn-cs"/>
              </a:rPr>
              <a:t>gay </a:t>
            </a:r>
            <a:r>
              <a:rPr lang="en-US" sz="1200" kern="1200" dirty="0">
                <a:solidFill>
                  <a:schemeClr val="tx1"/>
                </a:solidFill>
                <a:effectLst/>
                <a:latin typeface="+mn-lt"/>
                <a:ea typeface="+mn-ea"/>
                <a:cs typeface="+mn-cs"/>
              </a:rPr>
              <a:t>from meanings related to “cheerful” or “frolicsome” to referring to homosexuality, </a:t>
            </a:r>
            <a:endParaRPr lang="en-US" dirty="0"/>
          </a:p>
          <a:p>
            <a:r>
              <a:rPr lang="en-US" sz="1200" kern="1200" dirty="0">
                <a:solidFill>
                  <a:schemeClr val="tx1"/>
                </a:solidFill>
                <a:effectLst/>
                <a:latin typeface="+mn-lt"/>
                <a:ea typeface="+mn-ea"/>
                <a:cs typeface="+mn-cs"/>
              </a:rPr>
              <a:t>radio its meaning shifted to </a:t>
            </a:r>
            <a:r>
              <a:rPr lang="en-US" sz="1200" kern="1200" dirty="0" err="1">
                <a:solidFill>
                  <a:schemeClr val="tx1"/>
                </a:solidFill>
                <a:effectLst/>
                <a:latin typeface="+mn-lt"/>
                <a:ea typeface="+mn-ea"/>
                <a:cs typeface="+mn-cs"/>
              </a:rPr>
              <a:t>Òtransmitting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signalsÓa</a:t>
            </a:r>
            <a:r>
              <a:rPr lang="en-US" sz="1200" kern="1200" dirty="0">
                <a:solidFill>
                  <a:schemeClr val="tx1"/>
                </a:solidFill>
                <a:effectLst/>
                <a:latin typeface="+mn-lt"/>
                <a:ea typeface="+mn-ea"/>
                <a:cs typeface="+mn-cs"/>
              </a:rPr>
              <a:t>̀ C, Awful underwent a process of the development of the modern “transmission” sense of </a:t>
            </a:r>
            <a:r>
              <a:rPr lang="en-US" sz="1200" i="1" kern="1200" dirty="0">
                <a:solidFill>
                  <a:schemeClr val="tx1"/>
                </a:solidFill>
                <a:effectLst/>
                <a:latin typeface="+mn-lt"/>
                <a:ea typeface="+mn-ea"/>
                <a:cs typeface="+mn-cs"/>
              </a:rPr>
              <a:t>broadcast </a:t>
            </a:r>
            <a:r>
              <a:rPr lang="en-US" sz="1200" kern="1200" dirty="0">
                <a:solidFill>
                  <a:schemeClr val="tx1"/>
                </a:solidFill>
                <a:effectLst/>
                <a:latin typeface="+mn-lt"/>
                <a:ea typeface="+mn-ea"/>
                <a:cs typeface="+mn-cs"/>
              </a:rPr>
              <a:t>from its original sense of </a:t>
            </a:r>
            <a:endParaRPr lang="en-US" dirty="0"/>
          </a:p>
          <a:p>
            <a:r>
              <a:rPr lang="en-US" sz="1200" kern="1200" dirty="0">
                <a:solidFill>
                  <a:schemeClr val="tx1"/>
                </a:solidFill>
                <a:effectLst/>
                <a:latin typeface="+mn-lt"/>
                <a:ea typeface="+mn-ea"/>
                <a:cs typeface="+mn-cs"/>
              </a:rPr>
              <a:t>pejoration, as it shifted from meaning </a:t>
            </a:r>
            <a:r>
              <a:rPr lang="en-US" sz="1200" kern="1200" dirty="0" err="1">
                <a:solidFill>
                  <a:schemeClr val="tx1"/>
                </a:solidFill>
                <a:effectLst/>
                <a:latin typeface="+mn-lt"/>
                <a:ea typeface="+mn-ea"/>
                <a:cs typeface="+mn-cs"/>
              </a:rPr>
              <a:t>Òfull</a:t>
            </a:r>
            <a:r>
              <a:rPr lang="en-US" sz="1200" kern="1200" dirty="0">
                <a:solidFill>
                  <a:schemeClr val="tx1"/>
                </a:solidFill>
                <a:effectLst/>
                <a:latin typeface="+mn-lt"/>
                <a:ea typeface="+mn-ea"/>
                <a:cs typeface="+mn-cs"/>
              </a:rPr>
              <a:t> of </a:t>
            </a:r>
            <a:r>
              <a:rPr lang="en-US" sz="1200" kern="1200" dirty="0" err="1">
                <a:solidFill>
                  <a:schemeClr val="tx1"/>
                </a:solidFill>
                <a:effectLst/>
                <a:latin typeface="+mn-lt"/>
                <a:ea typeface="+mn-ea"/>
                <a:cs typeface="+mn-cs"/>
              </a:rPr>
              <a:t>aweO</a:t>
            </a:r>
            <a:r>
              <a:rPr lang="en-US" sz="1200" kern="1200" dirty="0">
                <a:solidFill>
                  <a:schemeClr val="tx1"/>
                </a:solidFill>
                <a:effectLst/>
                <a:latin typeface="+mn-lt"/>
                <a:ea typeface="+mn-ea"/>
                <a:cs typeface="+mn-cs"/>
              </a:rPr>
              <a:t>́ to meaning </a:t>
            </a:r>
            <a:r>
              <a:rPr lang="en-US" sz="1200" kern="1200" dirty="0" err="1">
                <a:solidFill>
                  <a:schemeClr val="tx1"/>
                </a:solidFill>
                <a:effectLst/>
                <a:latin typeface="+mn-lt"/>
                <a:ea typeface="+mn-ea"/>
                <a:cs typeface="+mn-cs"/>
              </a:rPr>
              <a:t>Òterrible</a:t>
            </a:r>
            <a:r>
              <a:rPr lang="en-US" sz="1200" kern="1200" dirty="0">
                <a:solidFill>
                  <a:schemeClr val="tx1"/>
                </a:solidFill>
                <a:effectLst/>
                <a:latin typeface="+mn-lt"/>
                <a:ea typeface="+mn-ea"/>
                <a:cs typeface="+mn-cs"/>
              </a:rPr>
              <a:t> or </a:t>
            </a:r>
            <a:r>
              <a:rPr lang="en-US" sz="1200" kern="1200" dirty="0" err="1">
                <a:solidFill>
                  <a:schemeClr val="tx1"/>
                </a:solidFill>
                <a:effectLst/>
                <a:latin typeface="+mn-lt"/>
                <a:ea typeface="+mn-ea"/>
                <a:cs typeface="+mn-cs"/>
              </a:rPr>
              <a:t>appallingO</a:t>
            </a:r>
            <a:r>
              <a:rPr lang="en-US" sz="1200" kern="1200" dirty="0">
                <a:solidFill>
                  <a:schemeClr val="tx1"/>
                </a:solidFill>
                <a:effectLst/>
                <a:latin typeface="+mn-lt"/>
                <a:ea typeface="+mn-ea"/>
                <a:cs typeface="+mn-cs"/>
              </a:rPr>
              <a:t>́ </a:t>
            </a:r>
            <a:endParaRPr lang="en-US" dirty="0"/>
          </a:p>
          <a:p>
            <a:r>
              <a:rPr lang="en-US" sz="1200" kern="1200" dirty="0">
                <a:solidFill>
                  <a:schemeClr val="tx1"/>
                </a:solidFill>
                <a:effectLst/>
                <a:latin typeface="+mn-lt"/>
                <a:ea typeface="+mn-ea"/>
                <a:cs typeface="+mn-cs"/>
              </a:rPr>
              <a:t>sowing seeds, and the pejoration of the word </a:t>
            </a:r>
            <a:r>
              <a:rPr lang="en-US" sz="1200" i="1" kern="1200" dirty="0">
                <a:solidFill>
                  <a:schemeClr val="tx1"/>
                </a:solidFill>
                <a:effectLst/>
                <a:latin typeface="+mn-lt"/>
                <a:ea typeface="+mn-ea"/>
                <a:cs typeface="+mn-cs"/>
              </a:rPr>
              <a:t>awful </a:t>
            </a:r>
            <a:r>
              <a:rPr lang="en-US" sz="1200" kern="1200" dirty="0">
                <a:solidFill>
                  <a:schemeClr val="tx1"/>
                </a:solidFill>
                <a:effectLst/>
                <a:latin typeface="+mn-lt"/>
                <a:ea typeface="+mn-ea"/>
                <a:cs typeface="+mn-cs"/>
              </a:rPr>
              <a:t>as it shifted from meaning “full of awe” t2om2eàaning “terrible or appalling” </a:t>
            </a:r>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163</a:t>
            </a:fld>
            <a:endParaRPr lang="en-US"/>
          </a:p>
        </p:txBody>
      </p:sp>
    </p:spTree>
    <p:extLst>
      <p:ext uri="{BB962C8B-B14F-4D97-AF65-F5344CB8AC3E}">
        <p14:creationId xmlns:p14="http://schemas.microsoft.com/office/powerpoint/2010/main" val="28194939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If we make each of the component addition and multiplication operations explicit, and add names (</a:t>
            </a:r>
            <a:r>
              <a:rPr lang="en-US" sz="1200" i="1" kern="1200" dirty="0">
                <a:solidFill>
                  <a:schemeClr val="tx1"/>
                </a:solidFill>
                <a:effectLst/>
                <a:latin typeface="+mn-lt"/>
                <a:ea typeface="+mn-ea"/>
                <a:cs typeface="+mn-cs"/>
              </a:rPr>
              <a:t>d </a:t>
            </a:r>
            <a:r>
              <a:rPr lang="en-US" sz="1200" kern="1200" dirty="0">
                <a:solidFill>
                  <a:schemeClr val="tx1"/>
                </a:solidFill>
                <a:effectLst/>
                <a:latin typeface="+mn-lt"/>
                <a:ea typeface="+mn-ea"/>
                <a:cs typeface="+mn-cs"/>
              </a:rPr>
              <a:t>and </a:t>
            </a:r>
            <a:r>
              <a:rPr lang="en-US" sz="1200" i="1" kern="1200" dirty="0">
                <a:solidFill>
                  <a:schemeClr val="tx1"/>
                </a:solidFill>
                <a:effectLst/>
                <a:latin typeface="+mn-lt"/>
                <a:ea typeface="+mn-ea"/>
                <a:cs typeface="+mn-cs"/>
              </a:rPr>
              <a:t>e</a:t>
            </a:r>
            <a:r>
              <a:rPr lang="en-US" sz="1200" kern="1200" dirty="0">
                <a:solidFill>
                  <a:schemeClr val="tx1"/>
                </a:solidFill>
                <a:effectLst/>
                <a:latin typeface="+mn-lt"/>
                <a:ea typeface="+mn-ea"/>
                <a:cs typeface="+mn-cs"/>
              </a:rPr>
              <a:t>) for the intermediate outputs, the resulting series of computations is</a:t>
            </a:r>
            <a:r>
              <a:rPr lang="en-US" sz="1200" kern="1200" baseline="0" dirty="0">
                <a:solidFill>
                  <a:schemeClr val="tx1"/>
                </a:solidFill>
                <a:effectLst/>
                <a:latin typeface="+mn-lt"/>
                <a:ea typeface="+mn-ea"/>
                <a:cs typeface="+mn-cs"/>
              </a:rPr>
              <a:t> as shown on the </a:t>
            </a:r>
            <a:r>
              <a:rPr lang="en-US" sz="1200" kern="1200" baseline="0" dirty="0" err="1">
                <a:solidFill>
                  <a:schemeClr val="tx1"/>
                </a:solidFill>
                <a:effectLst/>
                <a:latin typeface="+mn-lt"/>
                <a:ea typeface="+mn-ea"/>
                <a:cs typeface="+mn-cs"/>
              </a:rPr>
              <a:t>righ</a:t>
            </a:r>
            <a:r>
              <a:rPr lang="en-US" sz="1200" kern="1200" baseline="0" dirty="0">
                <a:solidFill>
                  <a:schemeClr val="tx1"/>
                </a:solidFill>
                <a:effectLst/>
                <a:latin typeface="+mn-lt"/>
                <a:ea typeface="+mn-ea"/>
                <a:cs typeface="+mn-cs"/>
              </a:rPr>
              <a:t>.</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13</a:t>
            </a:fld>
            <a:endParaRPr lang="en-US"/>
          </a:p>
        </p:txBody>
      </p:sp>
    </p:spTree>
    <p:extLst>
      <p:ext uri="{BB962C8B-B14F-4D97-AF65-F5344CB8AC3E}">
        <p14:creationId xmlns:p14="http://schemas.microsoft.com/office/powerpoint/2010/main" val="2182725513"/>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visualization of the semantic change of 3 words in English using </a:t>
            </a:r>
            <a:endParaRPr lang="en-US" dirty="0"/>
          </a:p>
          <a:p>
            <a:r>
              <a:rPr lang="en-US" sz="1200" kern="1200" dirty="0">
                <a:solidFill>
                  <a:schemeClr val="tx1"/>
                </a:solidFill>
                <a:effectLst/>
                <a:latin typeface="+mn-lt"/>
                <a:ea typeface="+mn-ea"/>
                <a:cs typeface="+mn-cs"/>
              </a:rPr>
              <a:t>Figure 5à: Two-dimensional visualization of semantic change in English using SGNS word2vec vectors</a:t>
            </a:r>
            <a:r>
              <a:rPr lang="en-US" sz="1200" kern="1200">
                <a:solidFill>
                  <a:schemeClr val="tx1"/>
                </a:solidFill>
                <a:effectLst/>
                <a:latin typeface="+mn-lt"/>
                <a:ea typeface="+mn-ea"/>
                <a:cs typeface="+mn-cs"/>
              </a:rPr>
              <a:t>. The </a:t>
            </a:r>
            <a:r>
              <a:rPr lang="en-US" sz="1200" kern="1200" dirty="0">
                <a:solidFill>
                  <a:schemeClr val="tx1"/>
                </a:solidFill>
                <a:effectLst/>
                <a:latin typeface="+mn-lt"/>
                <a:ea typeface="+mn-ea"/>
                <a:cs typeface="+mn-cs"/>
              </a:rPr>
              <a:t>modern sense of each word, and the grey context words, are com- </a:t>
            </a:r>
            <a:endParaRPr lang="en-US" dirty="0"/>
          </a:p>
          <a:p>
            <a:r>
              <a:rPr lang="en-US" sz="1200" kern="1200" dirty="0">
                <a:solidFill>
                  <a:schemeClr val="tx1"/>
                </a:solidFill>
                <a:effectLst/>
                <a:latin typeface="+mn-lt"/>
                <a:ea typeface="+mn-ea"/>
                <a:cs typeface="+mn-cs"/>
              </a:rPr>
              <a:t>vectors see Section 5à8 for the visualization algorithm à A, The word gay shifted </a:t>
            </a:r>
            <a:r>
              <a:rPr lang="en-US" sz="1200" kern="1200" dirty="0" err="1">
                <a:solidFill>
                  <a:schemeClr val="tx1"/>
                </a:solidFill>
                <a:effectLst/>
                <a:latin typeface="+mn-lt"/>
                <a:ea typeface="+mn-ea"/>
                <a:cs typeface="+mn-cs"/>
              </a:rPr>
              <a:t>puted</a:t>
            </a:r>
            <a:r>
              <a:rPr lang="en-US" sz="1200" kern="1200" dirty="0">
                <a:solidFill>
                  <a:schemeClr val="tx1"/>
                </a:solidFill>
                <a:effectLst/>
                <a:latin typeface="+mn-lt"/>
                <a:ea typeface="+mn-ea"/>
                <a:cs typeface="+mn-cs"/>
              </a:rPr>
              <a:t> from the most recent (modern) time-point embedding space. Earlier points are com- </a:t>
            </a:r>
            <a:endParaRPr lang="en-US" dirty="0"/>
          </a:p>
          <a:p>
            <a:r>
              <a:rPr lang="en-US" sz="1200" kern="1200" dirty="0">
                <a:solidFill>
                  <a:schemeClr val="tx1"/>
                </a:solidFill>
                <a:effectLst/>
                <a:latin typeface="+mn-lt"/>
                <a:ea typeface="+mn-ea"/>
                <a:cs typeface="+mn-cs"/>
              </a:rPr>
              <a:t>from meaning </a:t>
            </a:r>
            <a:r>
              <a:rPr lang="en-US" sz="1200" kern="1200" dirty="0" err="1">
                <a:solidFill>
                  <a:schemeClr val="tx1"/>
                </a:solidFill>
                <a:effectLst/>
                <a:latin typeface="+mn-lt"/>
                <a:ea typeface="+mn-ea"/>
                <a:cs typeface="+mn-cs"/>
              </a:rPr>
              <a:t>ÒcheerfulO</a:t>
            </a:r>
            <a:r>
              <a:rPr lang="en-US" sz="1200" kern="1200" dirty="0">
                <a:solidFill>
                  <a:schemeClr val="tx1"/>
                </a:solidFill>
                <a:effectLst/>
                <a:latin typeface="+mn-lt"/>
                <a:ea typeface="+mn-ea"/>
                <a:cs typeface="+mn-cs"/>
              </a:rPr>
              <a:t>́ or </a:t>
            </a:r>
            <a:r>
              <a:rPr lang="en-US" sz="1200" kern="1200" dirty="0" err="1">
                <a:solidFill>
                  <a:schemeClr val="tx1"/>
                </a:solidFill>
                <a:effectLst/>
                <a:latin typeface="+mn-lt"/>
                <a:ea typeface="+mn-ea"/>
                <a:cs typeface="+mn-cs"/>
              </a:rPr>
              <a:t>ÒfrolicsomeO</a:t>
            </a:r>
            <a:r>
              <a:rPr lang="en-US" sz="1200" kern="1200" dirty="0">
                <a:solidFill>
                  <a:schemeClr val="tx1"/>
                </a:solidFill>
                <a:effectLst/>
                <a:latin typeface="+mn-lt"/>
                <a:ea typeface="+mn-ea"/>
                <a:cs typeface="+mn-cs"/>
              </a:rPr>
              <a:t>́ to referring to </a:t>
            </a:r>
            <a:r>
              <a:rPr lang="en-US" sz="1200" kern="1200" dirty="0" err="1">
                <a:solidFill>
                  <a:schemeClr val="tx1"/>
                </a:solidFill>
                <a:effectLst/>
                <a:latin typeface="+mn-lt"/>
                <a:ea typeface="+mn-ea"/>
                <a:cs typeface="+mn-cs"/>
              </a:rPr>
              <a:t>homosexualitya</a:t>
            </a:r>
            <a:r>
              <a:rPr lang="en-US" sz="1200" kern="1200" dirty="0">
                <a:solidFill>
                  <a:schemeClr val="tx1"/>
                </a:solidFill>
                <a:effectLst/>
                <a:latin typeface="+mn-lt"/>
                <a:ea typeface="+mn-ea"/>
                <a:cs typeface="+mn-cs"/>
              </a:rPr>
              <a:t>̀ A, In the early </a:t>
            </a:r>
            <a:r>
              <a:rPr lang="en-US" sz="1200" kern="1200" dirty="0" err="1">
                <a:solidFill>
                  <a:schemeClr val="tx1"/>
                </a:solidFill>
                <a:effectLst/>
                <a:latin typeface="+mn-lt"/>
                <a:ea typeface="+mn-ea"/>
                <a:cs typeface="+mn-cs"/>
              </a:rPr>
              <a:t>puted</a:t>
            </a:r>
            <a:r>
              <a:rPr lang="en-US" sz="1200" kern="1200" dirty="0">
                <a:solidFill>
                  <a:schemeClr val="tx1"/>
                </a:solidFill>
                <a:effectLst/>
                <a:latin typeface="+mn-lt"/>
                <a:ea typeface="+mn-ea"/>
                <a:cs typeface="+mn-cs"/>
              </a:rPr>
              <a:t> from earlier historical embedding spaces. The visualizations show the changes in the </a:t>
            </a:r>
            <a:endParaRPr lang="en-US" dirty="0"/>
          </a:p>
          <a:p>
            <a:r>
              <a:rPr lang="en-US" sz="1200" kern="1200" dirty="0">
                <a:solidFill>
                  <a:schemeClr val="tx1"/>
                </a:solidFill>
                <a:effectLst/>
                <a:latin typeface="+mn-lt"/>
                <a:ea typeface="+mn-ea"/>
                <a:cs typeface="+mn-cs"/>
              </a:rPr>
              <a:t>2àth century broadcast referred to </a:t>
            </a:r>
            <a:r>
              <a:rPr lang="en-US" sz="1200" kern="1200" dirty="0" err="1">
                <a:solidFill>
                  <a:schemeClr val="tx1"/>
                </a:solidFill>
                <a:effectLst/>
                <a:latin typeface="+mn-lt"/>
                <a:ea typeface="+mn-ea"/>
                <a:cs typeface="+mn-cs"/>
              </a:rPr>
              <a:t>Òcasting</a:t>
            </a:r>
            <a:r>
              <a:rPr lang="en-US" sz="1200" kern="1200" dirty="0">
                <a:solidFill>
                  <a:schemeClr val="tx1"/>
                </a:solidFill>
                <a:effectLst/>
                <a:latin typeface="+mn-lt"/>
                <a:ea typeface="+mn-ea"/>
                <a:cs typeface="+mn-cs"/>
              </a:rPr>
              <a:t> out </a:t>
            </a:r>
            <a:r>
              <a:rPr lang="en-US" sz="1200" kern="1200" dirty="0" err="1">
                <a:solidFill>
                  <a:schemeClr val="tx1"/>
                </a:solidFill>
                <a:effectLst/>
                <a:latin typeface="+mn-lt"/>
                <a:ea typeface="+mn-ea"/>
                <a:cs typeface="+mn-cs"/>
              </a:rPr>
              <a:t>seedsÓa</a:t>
            </a:r>
            <a:r>
              <a:rPr lang="en-US" sz="1200" kern="1200" dirty="0">
                <a:solidFill>
                  <a:schemeClr val="tx1"/>
                </a:solidFill>
                <a:effectLst/>
                <a:latin typeface="+mn-lt"/>
                <a:ea typeface="+mn-ea"/>
                <a:cs typeface="+mn-cs"/>
              </a:rPr>
              <a:t>̀ with the rise of television and word </a:t>
            </a:r>
            <a:r>
              <a:rPr lang="en-US" sz="1200" i="1" kern="1200" dirty="0">
                <a:solidFill>
                  <a:schemeClr val="tx1"/>
                </a:solidFill>
                <a:effectLst/>
                <a:latin typeface="+mn-lt"/>
                <a:ea typeface="+mn-ea"/>
                <a:cs typeface="+mn-cs"/>
              </a:rPr>
              <a:t>gay </a:t>
            </a:r>
            <a:r>
              <a:rPr lang="en-US" sz="1200" kern="1200" dirty="0">
                <a:solidFill>
                  <a:schemeClr val="tx1"/>
                </a:solidFill>
                <a:effectLst/>
                <a:latin typeface="+mn-lt"/>
                <a:ea typeface="+mn-ea"/>
                <a:cs typeface="+mn-cs"/>
              </a:rPr>
              <a:t>from meanings related to “cheerful” or “frolicsome” to referring to homosexuality, </a:t>
            </a:r>
            <a:endParaRPr lang="en-US" dirty="0"/>
          </a:p>
          <a:p>
            <a:r>
              <a:rPr lang="en-US" sz="1200" kern="1200" dirty="0">
                <a:solidFill>
                  <a:schemeClr val="tx1"/>
                </a:solidFill>
                <a:effectLst/>
                <a:latin typeface="+mn-lt"/>
                <a:ea typeface="+mn-ea"/>
                <a:cs typeface="+mn-cs"/>
              </a:rPr>
              <a:t>radio its meaning shifted to </a:t>
            </a:r>
            <a:r>
              <a:rPr lang="en-US" sz="1200" kern="1200" dirty="0" err="1">
                <a:solidFill>
                  <a:schemeClr val="tx1"/>
                </a:solidFill>
                <a:effectLst/>
                <a:latin typeface="+mn-lt"/>
                <a:ea typeface="+mn-ea"/>
                <a:cs typeface="+mn-cs"/>
              </a:rPr>
              <a:t>Òtransmitting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signalsÓa</a:t>
            </a:r>
            <a:r>
              <a:rPr lang="en-US" sz="1200" kern="1200" dirty="0">
                <a:solidFill>
                  <a:schemeClr val="tx1"/>
                </a:solidFill>
                <a:effectLst/>
                <a:latin typeface="+mn-lt"/>
                <a:ea typeface="+mn-ea"/>
                <a:cs typeface="+mn-cs"/>
              </a:rPr>
              <a:t>̀ C, Awful underwent a process of the development of the modern “transmission” sense of </a:t>
            </a:r>
            <a:r>
              <a:rPr lang="en-US" sz="1200" i="1" kern="1200" dirty="0">
                <a:solidFill>
                  <a:schemeClr val="tx1"/>
                </a:solidFill>
                <a:effectLst/>
                <a:latin typeface="+mn-lt"/>
                <a:ea typeface="+mn-ea"/>
                <a:cs typeface="+mn-cs"/>
              </a:rPr>
              <a:t>broadcast </a:t>
            </a:r>
            <a:r>
              <a:rPr lang="en-US" sz="1200" kern="1200" dirty="0">
                <a:solidFill>
                  <a:schemeClr val="tx1"/>
                </a:solidFill>
                <a:effectLst/>
                <a:latin typeface="+mn-lt"/>
                <a:ea typeface="+mn-ea"/>
                <a:cs typeface="+mn-cs"/>
              </a:rPr>
              <a:t>from its original sense of </a:t>
            </a:r>
            <a:endParaRPr lang="en-US" dirty="0"/>
          </a:p>
          <a:p>
            <a:r>
              <a:rPr lang="en-US" sz="1200" kern="1200" dirty="0">
                <a:solidFill>
                  <a:schemeClr val="tx1"/>
                </a:solidFill>
                <a:effectLst/>
                <a:latin typeface="+mn-lt"/>
                <a:ea typeface="+mn-ea"/>
                <a:cs typeface="+mn-cs"/>
              </a:rPr>
              <a:t>pejoration, as it shifted from meaning </a:t>
            </a:r>
            <a:r>
              <a:rPr lang="en-US" sz="1200" kern="1200" dirty="0" err="1">
                <a:solidFill>
                  <a:schemeClr val="tx1"/>
                </a:solidFill>
                <a:effectLst/>
                <a:latin typeface="+mn-lt"/>
                <a:ea typeface="+mn-ea"/>
                <a:cs typeface="+mn-cs"/>
              </a:rPr>
              <a:t>Òfull</a:t>
            </a:r>
            <a:r>
              <a:rPr lang="en-US" sz="1200" kern="1200" dirty="0">
                <a:solidFill>
                  <a:schemeClr val="tx1"/>
                </a:solidFill>
                <a:effectLst/>
                <a:latin typeface="+mn-lt"/>
                <a:ea typeface="+mn-ea"/>
                <a:cs typeface="+mn-cs"/>
              </a:rPr>
              <a:t> of </a:t>
            </a:r>
            <a:r>
              <a:rPr lang="en-US" sz="1200" kern="1200" dirty="0" err="1">
                <a:solidFill>
                  <a:schemeClr val="tx1"/>
                </a:solidFill>
                <a:effectLst/>
                <a:latin typeface="+mn-lt"/>
                <a:ea typeface="+mn-ea"/>
                <a:cs typeface="+mn-cs"/>
              </a:rPr>
              <a:t>aweO</a:t>
            </a:r>
            <a:r>
              <a:rPr lang="en-US" sz="1200" kern="1200" dirty="0">
                <a:solidFill>
                  <a:schemeClr val="tx1"/>
                </a:solidFill>
                <a:effectLst/>
                <a:latin typeface="+mn-lt"/>
                <a:ea typeface="+mn-ea"/>
                <a:cs typeface="+mn-cs"/>
              </a:rPr>
              <a:t>́ to meaning </a:t>
            </a:r>
            <a:r>
              <a:rPr lang="en-US" sz="1200" kern="1200" dirty="0" err="1">
                <a:solidFill>
                  <a:schemeClr val="tx1"/>
                </a:solidFill>
                <a:effectLst/>
                <a:latin typeface="+mn-lt"/>
                <a:ea typeface="+mn-ea"/>
                <a:cs typeface="+mn-cs"/>
              </a:rPr>
              <a:t>Òterrible</a:t>
            </a:r>
            <a:r>
              <a:rPr lang="en-US" sz="1200" kern="1200" dirty="0">
                <a:solidFill>
                  <a:schemeClr val="tx1"/>
                </a:solidFill>
                <a:effectLst/>
                <a:latin typeface="+mn-lt"/>
                <a:ea typeface="+mn-ea"/>
                <a:cs typeface="+mn-cs"/>
              </a:rPr>
              <a:t> or </a:t>
            </a:r>
            <a:r>
              <a:rPr lang="en-US" sz="1200" kern="1200" dirty="0" err="1">
                <a:solidFill>
                  <a:schemeClr val="tx1"/>
                </a:solidFill>
                <a:effectLst/>
                <a:latin typeface="+mn-lt"/>
                <a:ea typeface="+mn-ea"/>
                <a:cs typeface="+mn-cs"/>
              </a:rPr>
              <a:t>appallingO</a:t>
            </a:r>
            <a:r>
              <a:rPr lang="en-US" sz="1200" kern="1200" dirty="0">
                <a:solidFill>
                  <a:schemeClr val="tx1"/>
                </a:solidFill>
                <a:effectLst/>
                <a:latin typeface="+mn-lt"/>
                <a:ea typeface="+mn-ea"/>
                <a:cs typeface="+mn-cs"/>
              </a:rPr>
              <a:t>́ </a:t>
            </a:r>
            <a:endParaRPr lang="en-US" dirty="0"/>
          </a:p>
          <a:p>
            <a:r>
              <a:rPr lang="en-US" sz="1200" kern="1200" dirty="0">
                <a:solidFill>
                  <a:schemeClr val="tx1"/>
                </a:solidFill>
                <a:effectLst/>
                <a:latin typeface="+mn-lt"/>
                <a:ea typeface="+mn-ea"/>
                <a:cs typeface="+mn-cs"/>
              </a:rPr>
              <a:t>sowing seeds, and the pejoration of the word </a:t>
            </a:r>
            <a:r>
              <a:rPr lang="en-US" sz="1200" i="1" kern="1200" dirty="0">
                <a:solidFill>
                  <a:schemeClr val="tx1"/>
                </a:solidFill>
                <a:effectLst/>
                <a:latin typeface="+mn-lt"/>
                <a:ea typeface="+mn-ea"/>
                <a:cs typeface="+mn-cs"/>
              </a:rPr>
              <a:t>awful </a:t>
            </a:r>
            <a:r>
              <a:rPr lang="en-US" sz="1200" kern="1200" dirty="0">
                <a:solidFill>
                  <a:schemeClr val="tx1"/>
                </a:solidFill>
                <a:effectLst/>
                <a:latin typeface="+mn-lt"/>
                <a:ea typeface="+mn-ea"/>
                <a:cs typeface="+mn-cs"/>
              </a:rPr>
              <a:t>as it shifted from meaning “full of awe” t2om2eàaning “terrible or appalling” </a:t>
            </a:r>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164</a:t>
            </a:fld>
            <a:endParaRPr lang="en-US"/>
          </a:p>
        </p:txBody>
      </p:sp>
    </p:spTree>
    <p:extLst>
      <p:ext uri="{BB962C8B-B14F-4D97-AF65-F5344CB8AC3E}">
        <p14:creationId xmlns:p14="http://schemas.microsoft.com/office/powerpoint/2010/main" val="3931367422"/>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165</a:t>
            </a:fld>
            <a:endParaRPr lang="en-US"/>
          </a:p>
        </p:txBody>
      </p:sp>
    </p:spTree>
    <p:extLst>
      <p:ext uri="{BB962C8B-B14F-4D97-AF65-F5344CB8AC3E}">
        <p14:creationId xmlns:p14="http://schemas.microsoft.com/office/powerpoint/2010/main" val="113013024"/>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addition to their ability to learn word meaning from text,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alas, also </a:t>
            </a:r>
            <a:endParaRPr lang="en-US" dirty="0"/>
          </a:p>
          <a:p>
            <a:r>
              <a:rPr lang="en-US" sz="1200" kern="1200" dirty="0">
                <a:solidFill>
                  <a:schemeClr val="tx1"/>
                </a:solidFill>
                <a:effectLst/>
                <a:latin typeface="+mn-lt"/>
                <a:ea typeface="+mn-ea"/>
                <a:cs typeface="+mn-cs"/>
              </a:rPr>
              <a:t>indicating surprise disbelief à </a:t>
            </a:r>
            <a:endParaRPr lang="en-US" dirty="0"/>
          </a:p>
          <a:p>
            <a:r>
              <a:rPr lang="en-US" sz="1200" kern="1200" dirty="0">
                <a:solidFill>
                  <a:schemeClr val="tx1"/>
                </a:solidFill>
                <a:effectLst/>
                <a:latin typeface="+mn-lt"/>
                <a:ea typeface="+mn-ea"/>
                <a:cs typeface="+mn-cs"/>
              </a:rPr>
              <a:t>reproduce the implicit biases and stereotypes that were latent in the text. Recall that </a:t>
            </a:r>
            <a:endParaRPr lang="en-US" dirty="0"/>
          </a:p>
          <a:p>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model analogical relations; ‘queen’ as the closest word to ’king’ - ’man’ </a:t>
            </a:r>
            <a:endParaRPr lang="en-US" dirty="0"/>
          </a:p>
          <a:p>
            <a:r>
              <a:rPr lang="en-US" sz="1200" kern="1200" dirty="0">
                <a:solidFill>
                  <a:schemeClr val="tx1"/>
                </a:solidFill>
                <a:effectLst/>
                <a:latin typeface="+mn-lt"/>
                <a:ea typeface="+mn-ea"/>
                <a:cs typeface="+mn-cs"/>
              </a:rPr>
              <a:t>+ ’woman’ implies the analogy </a:t>
            </a:r>
            <a:r>
              <a:rPr lang="en-US" sz="1200" i="1" kern="1200" dirty="0" err="1">
                <a:solidFill>
                  <a:schemeClr val="tx1"/>
                </a:solidFill>
                <a:effectLst/>
                <a:latin typeface="+mn-lt"/>
                <a:ea typeface="+mn-ea"/>
                <a:cs typeface="+mn-cs"/>
              </a:rPr>
              <a:t>man:woman</a:t>
            </a:r>
            <a:r>
              <a:rPr lang="en-US" sz="1200" i="1" kern="1200" dirty="0">
                <a:solidFill>
                  <a:schemeClr val="tx1"/>
                </a:solidFill>
                <a:effectLst/>
                <a:latin typeface="+mn-lt"/>
                <a:ea typeface="+mn-ea"/>
                <a:cs typeface="+mn-cs"/>
              </a:rPr>
              <a:t>::</a:t>
            </a:r>
            <a:r>
              <a:rPr lang="en-US" sz="1200" i="1" kern="1200" dirty="0" err="1">
                <a:solidFill>
                  <a:schemeClr val="tx1"/>
                </a:solidFill>
                <a:effectLst/>
                <a:latin typeface="+mn-lt"/>
                <a:ea typeface="+mn-ea"/>
                <a:cs typeface="+mn-cs"/>
              </a:rPr>
              <a:t>king:queen</a:t>
            </a:r>
            <a:r>
              <a:rPr lang="en-US" sz="1200" kern="1200" dirty="0">
                <a:solidFill>
                  <a:schemeClr val="tx1"/>
                </a:solidFill>
                <a:effectLst/>
                <a:latin typeface="+mn-lt"/>
                <a:ea typeface="+mn-ea"/>
                <a:cs typeface="+mn-cs"/>
              </a:rPr>
              <a:t>. But embedding analogies 5à2à2 Computational linguistic studies </a:t>
            </a:r>
            <a:endParaRPr lang="en-US" dirty="0"/>
          </a:p>
          <a:p>
            <a:r>
              <a:rPr lang="en-US" sz="1200" kern="1200" dirty="0">
                <a:solidFill>
                  <a:schemeClr val="tx1"/>
                </a:solidFill>
                <a:effectLst/>
                <a:latin typeface="+mn-lt"/>
                <a:ea typeface="+mn-ea"/>
                <a:cs typeface="+mn-cs"/>
              </a:rPr>
              <a:t>also exhibit gender stereotypes. </a:t>
            </a:r>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166</a:t>
            </a:fld>
            <a:endParaRPr lang="en-US"/>
          </a:p>
        </p:txBody>
      </p:sp>
    </p:spTree>
    <p:extLst>
      <p:ext uri="{BB962C8B-B14F-4D97-AF65-F5344CB8AC3E}">
        <p14:creationId xmlns:p14="http://schemas.microsoft.com/office/powerpoint/2010/main" val="2959165038"/>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For example </a:t>
            </a:r>
            <a:r>
              <a:rPr lang="en-US" sz="1200" kern="1200" dirty="0" err="1">
                <a:solidFill>
                  <a:schemeClr val="tx1"/>
                </a:solidFill>
                <a:effectLst/>
                <a:latin typeface="+mn-lt"/>
                <a:ea typeface="+mn-ea"/>
                <a:cs typeface="+mn-cs"/>
              </a:rPr>
              <a:t>Bolukbasi</a:t>
            </a:r>
            <a:r>
              <a:rPr lang="en-US" sz="1200" kern="1200" dirty="0">
                <a:solidFill>
                  <a:schemeClr val="tx1"/>
                </a:solidFill>
                <a:effectLst/>
                <a:latin typeface="+mn-lt"/>
                <a:ea typeface="+mn-ea"/>
                <a:cs typeface="+mn-cs"/>
              </a:rPr>
              <a:t> et al. (2016) find that the closest occupation to ‘man’ - ‘computer programmer’ + ‘woman’ in word2vec </a:t>
            </a:r>
            <a:r>
              <a:rPr lang="en-US" sz="1200" kern="1200" dirty="0" err="1">
                <a:solidFill>
                  <a:schemeClr val="tx1"/>
                </a:solidFill>
                <a:effectLst/>
                <a:latin typeface="+mn-lt"/>
                <a:ea typeface="+mn-ea"/>
                <a:cs typeface="+mn-cs"/>
              </a:rPr>
              <a:t>em</a:t>
            </a:r>
            <a:r>
              <a:rPr lang="en-US" sz="1200" kern="1200" dirty="0">
                <a:solidFill>
                  <a:schemeClr val="tx1"/>
                </a:solidFill>
                <a:effectLst/>
                <a:latin typeface="+mn-lt"/>
                <a:ea typeface="+mn-ea"/>
                <a:cs typeface="+mn-cs"/>
              </a:rPr>
              <a:t>- </a:t>
            </a:r>
            <a:endParaRPr lang="en-US" dirty="0"/>
          </a:p>
          <a:p>
            <a:r>
              <a:rPr lang="en-US" sz="1200" kern="1200" dirty="0">
                <a:solidFill>
                  <a:schemeClr val="tx1"/>
                </a:solidFill>
                <a:effectLst/>
                <a:latin typeface="+mn-lt"/>
                <a:ea typeface="+mn-ea"/>
                <a:cs typeface="+mn-cs"/>
              </a:rPr>
              <a:t>There are also a number of recent works analyzing semantic change using computational </a:t>
            </a:r>
            <a:endParaRPr lang="en-US" dirty="0"/>
          </a:p>
          <a:p>
            <a:r>
              <a:rPr lang="en-US" sz="1200" kern="1200" dirty="0">
                <a:solidFill>
                  <a:schemeClr val="tx1"/>
                </a:solidFill>
                <a:effectLst/>
                <a:latin typeface="+mn-lt"/>
                <a:ea typeface="+mn-ea"/>
                <a:cs typeface="+mn-cs"/>
              </a:rPr>
              <a:t>beddings trained on news text is ‘homemaker’, and that the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similarly </a:t>
            </a:r>
            <a:endParaRPr lang="en-US" dirty="0"/>
          </a:p>
          <a:p>
            <a:r>
              <a:rPr lang="en-US" sz="1200" kern="1200" dirty="0" err="1">
                <a:solidFill>
                  <a:schemeClr val="tx1"/>
                </a:solidFill>
                <a:effectLst/>
                <a:latin typeface="+mn-lt"/>
                <a:ea typeface="+mn-ea"/>
                <a:cs typeface="+mn-cs"/>
              </a:rPr>
              <a:t>methodsa</a:t>
            </a:r>
            <a:r>
              <a:rPr lang="en-US" sz="1200" kern="1200" dirty="0">
                <a:solidFill>
                  <a:schemeClr val="tx1"/>
                </a:solidFill>
                <a:effectLst/>
                <a:latin typeface="+mn-lt"/>
                <a:ea typeface="+mn-ea"/>
                <a:cs typeface="+mn-cs"/>
              </a:rPr>
              <a:t>̀ 2àà use latent semantic analysis to analyze how word meanings broaden </a:t>
            </a:r>
            <a:endParaRPr lang="en-US" dirty="0"/>
          </a:p>
          <a:p>
            <a:r>
              <a:rPr lang="en-US" sz="1200" kern="1200" dirty="0">
                <a:solidFill>
                  <a:schemeClr val="tx1"/>
                </a:solidFill>
                <a:effectLst/>
                <a:latin typeface="+mn-lt"/>
                <a:ea typeface="+mn-ea"/>
                <a:cs typeface="+mn-cs"/>
              </a:rPr>
              <a:t>suggest the analogy ‘father’ is to ‘doctor’ as ‘mother’ is to ‘nurse’. Algorithms that </a:t>
            </a:r>
            <a:endParaRPr lang="en-US" dirty="0"/>
          </a:p>
          <a:p>
            <a:r>
              <a:rPr lang="en-US" sz="1200" kern="1200" dirty="0">
                <a:solidFill>
                  <a:schemeClr val="tx1"/>
                </a:solidFill>
                <a:effectLst/>
                <a:latin typeface="+mn-lt"/>
                <a:ea typeface="+mn-ea"/>
                <a:cs typeface="+mn-cs"/>
              </a:rPr>
              <a:t>and narrow over </a:t>
            </a:r>
            <a:r>
              <a:rPr lang="en-US" sz="1200" kern="1200" dirty="0" err="1">
                <a:solidFill>
                  <a:schemeClr val="tx1"/>
                </a:solidFill>
                <a:effectLst/>
                <a:latin typeface="+mn-lt"/>
                <a:ea typeface="+mn-ea"/>
                <a:cs typeface="+mn-cs"/>
              </a:rPr>
              <a:t>timea</a:t>
            </a:r>
            <a:r>
              <a:rPr lang="en-US" sz="1200" kern="1200" dirty="0">
                <a:solidFill>
                  <a:schemeClr val="tx1"/>
                </a:solidFill>
                <a:effectLst/>
                <a:latin typeface="+mn-lt"/>
                <a:ea typeface="+mn-ea"/>
                <a:cs typeface="+mn-cs"/>
              </a:rPr>
              <a:t>̀ 3 use raw co-occurrence vectors to perform a number of </a:t>
            </a:r>
            <a:endParaRPr lang="en-US" dirty="0"/>
          </a:p>
          <a:p>
            <a:r>
              <a:rPr lang="en-US" sz="1200" kern="1200" dirty="0">
                <a:solidFill>
                  <a:schemeClr val="tx1"/>
                </a:solidFill>
                <a:effectLst/>
                <a:latin typeface="+mn-lt"/>
                <a:ea typeface="+mn-ea"/>
                <a:cs typeface="+mn-cs"/>
              </a:rPr>
              <a:t>used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as part of an algorithm to search for potential programmers or </a:t>
            </a:r>
            <a:endParaRPr lang="en-US" dirty="0"/>
          </a:p>
          <a:p>
            <a:r>
              <a:rPr lang="en-US" sz="1200" kern="1200" dirty="0">
                <a:solidFill>
                  <a:schemeClr val="tx1"/>
                </a:solidFill>
                <a:effectLst/>
                <a:latin typeface="+mn-lt"/>
                <a:ea typeface="+mn-ea"/>
                <a:cs typeface="+mn-cs"/>
              </a:rPr>
              <a:t>historical case-studies on semantic change, and 252 perform a similar set of small- </a:t>
            </a:r>
            <a:endParaRPr lang="en-US" dirty="0"/>
          </a:p>
          <a:p>
            <a:r>
              <a:rPr lang="en-US" sz="1200" kern="1200" dirty="0">
                <a:solidFill>
                  <a:schemeClr val="tx1"/>
                </a:solidFill>
                <a:effectLst/>
                <a:latin typeface="+mn-lt"/>
                <a:ea typeface="+mn-ea"/>
                <a:cs typeface="+mn-cs"/>
              </a:rPr>
              <a:t>doctors might thus incorrectly </a:t>
            </a:r>
            <a:r>
              <a:rPr lang="en-US" sz="1200" kern="1200" dirty="0" err="1">
                <a:solidFill>
                  <a:schemeClr val="tx1"/>
                </a:solidFill>
                <a:effectLst/>
                <a:latin typeface="+mn-lt"/>
                <a:ea typeface="+mn-ea"/>
                <a:cs typeface="+mn-cs"/>
              </a:rPr>
              <a:t>downweight</a:t>
            </a:r>
            <a:r>
              <a:rPr lang="en-US" sz="1200" kern="1200" dirty="0">
                <a:solidFill>
                  <a:schemeClr val="tx1"/>
                </a:solidFill>
                <a:effectLst/>
                <a:latin typeface="+mn-lt"/>
                <a:ea typeface="+mn-ea"/>
                <a:cs typeface="+mn-cs"/>
              </a:rPr>
              <a:t> documents with women’s names.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167</a:t>
            </a:fld>
            <a:endParaRPr lang="en-US"/>
          </a:p>
        </p:txBody>
      </p:sp>
    </p:spTree>
    <p:extLst>
      <p:ext uri="{BB962C8B-B14F-4D97-AF65-F5344CB8AC3E}">
        <p14:creationId xmlns:p14="http://schemas.microsoft.com/office/powerpoint/2010/main" val="3168134961"/>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Roughly speaking, if humans associate ‘flowers’ with ’pleasantness’ and ‘insects’ with ‘unpleasant- ness’, when they are instructed to push a red button for ‘flowers’ (daisy, iris, lilac) and ’pleasant words’ (love, laughter, pleasure) and a green button for ‘insects’ (flea, spider, mosquito) and ‘unpleasant words’ (abuse, hatred, ugly) they are faster than in an incongruous condition where they push a red button for ‘flowers’ and ‘unpleasant words’ and a green button for ‘insects’ and ‘pleasant words </a:t>
            </a:r>
            <a:endParaRPr lang="en-US" dirty="0"/>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also encode the implicit associations that are a property of human </a:t>
            </a:r>
            <a:endParaRPr lang="en-US" dirty="0"/>
          </a:p>
          <a:p>
            <a:r>
              <a:rPr lang="en-US" sz="1200" kern="1200" dirty="0">
                <a:solidFill>
                  <a:schemeClr val="tx1"/>
                </a:solidFill>
                <a:effectLst/>
                <a:latin typeface="+mn-lt"/>
                <a:ea typeface="+mn-ea"/>
                <a:cs typeface="+mn-cs"/>
              </a:rPr>
              <a:t>scale case-studies using temporal topic </a:t>
            </a:r>
            <a:r>
              <a:rPr lang="en-US" sz="1200" kern="1200" dirty="0" err="1">
                <a:solidFill>
                  <a:schemeClr val="tx1"/>
                </a:solidFill>
                <a:effectLst/>
                <a:latin typeface="+mn-lt"/>
                <a:ea typeface="+mn-ea"/>
                <a:cs typeface="+mn-cs"/>
              </a:rPr>
              <a:t>modelsa</a:t>
            </a:r>
            <a:r>
              <a:rPr lang="en-US" sz="1200" kern="1200" dirty="0">
                <a:solidFill>
                  <a:schemeClr val="tx1"/>
                </a:solidFill>
                <a:effectLst/>
                <a:latin typeface="+mn-lt"/>
                <a:ea typeface="+mn-ea"/>
                <a:cs typeface="+mn-cs"/>
              </a:rPr>
              <a:t>̀ 8à construct point-wise mutual </a:t>
            </a:r>
            <a:endParaRPr lang="en-US" dirty="0"/>
          </a:p>
          <a:p>
            <a:r>
              <a:rPr lang="en-US" sz="1200" kern="1200" dirty="0">
                <a:solidFill>
                  <a:schemeClr val="tx1"/>
                </a:solidFill>
                <a:effectLst/>
                <a:latin typeface="+mn-lt"/>
                <a:ea typeface="+mn-ea"/>
                <a:cs typeface="+mn-cs"/>
              </a:rPr>
              <a:t>reasoning. The Implicit Association Test (Greenwald et al., 1998) measures </a:t>
            </a:r>
            <a:r>
              <a:rPr lang="en-US" sz="1200" kern="1200" dirty="0" err="1">
                <a:solidFill>
                  <a:schemeClr val="tx1"/>
                </a:solidFill>
                <a:effectLst/>
                <a:latin typeface="+mn-lt"/>
                <a:ea typeface="+mn-ea"/>
                <a:cs typeface="+mn-cs"/>
              </a:rPr>
              <a:t>peo</a:t>
            </a:r>
            <a:r>
              <a:rPr lang="en-US" sz="1200" kern="1200" dirty="0">
                <a:solidFill>
                  <a:schemeClr val="tx1"/>
                </a:solidFill>
                <a:effectLst/>
                <a:latin typeface="+mn-lt"/>
                <a:ea typeface="+mn-ea"/>
                <a:cs typeface="+mn-cs"/>
              </a:rPr>
              <a:t>- information-based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and found that semantic changes uncovered by their </a:t>
            </a:r>
            <a:endParaRPr lang="en-US" dirty="0"/>
          </a:p>
          <a:p>
            <a:r>
              <a:rPr lang="en-US" sz="1200" kern="1200" dirty="0" err="1">
                <a:solidFill>
                  <a:schemeClr val="tx1"/>
                </a:solidFill>
                <a:effectLst/>
                <a:latin typeface="+mn-lt"/>
                <a:ea typeface="+mn-ea"/>
                <a:cs typeface="+mn-cs"/>
              </a:rPr>
              <a:t>ple’s</a:t>
            </a:r>
            <a:r>
              <a:rPr lang="en-US" sz="1200" kern="1200" dirty="0">
                <a:solidFill>
                  <a:schemeClr val="tx1"/>
                </a:solidFill>
                <a:effectLst/>
                <a:latin typeface="+mn-lt"/>
                <a:ea typeface="+mn-ea"/>
                <a:cs typeface="+mn-cs"/>
              </a:rPr>
              <a:t> associations between concepts (like ’flowers’ or ’insects’) and attributes (like </a:t>
            </a:r>
            <a:endParaRPr lang="en-US" dirty="0"/>
          </a:p>
          <a:p>
            <a:r>
              <a:rPr lang="en-US" sz="1200" kern="1200" dirty="0">
                <a:solidFill>
                  <a:schemeClr val="tx1"/>
                </a:solidFill>
                <a:effectLst/>
                <a:latin typeface="+mn-lt"/>
                <a:ea typeface="+mn-ea"/>
                <a:cs typeface="+mn-cs"/>
              </a:rPr>
              <a:t>method had reasonable agreement with human </a:t>
            </a:r>
            <a:r>
              <a:rPr lang="en-US" sz="1200" kern="1200" dirty="0" err="1">
                <a:solidFill>
                  <a:schemeClr val="tx1"/>
                </a:solidFill>
                <a:effectLst/>
                <a:latin typeface="+mn-lt"/>
                <a:ea typeface="+mn-ea"/>
                <a:cs typeface="+mn-cs"/>
              </a:rPr>
              <a:t>judgmentsa</a:t>
            </a:r>
            <a:r>
              <a:rPr lang="en-US" sz="1200" kern="1200" dirty="0">
                <a:solidFill>
                  <a:schemeClr val="tx1"/>
                </a:solidFill>
                <a:effectLst/>
                <a:latin typeface="+mn-lt"/>
                <a:ea typeface="+mn-ea"/>
                <a:cs typeface="+mn-cs"/>
              </a:rPr>
              <a:t>̀ 29 and 9 use </a:t>
            </a:r>
            <a:r>
              <a:rPr lang="en-US" sz="1200" kern="1200" dirty="0" err="1">
                <a:solidFill>
                  <a:schemeClr val="tx1"/>
                </a:solidFill>
                <a:effectLst/>
                <a:latin typeface="+mn-lt"/>
                <a:ea typeface="+mn-ea"/>
                <a:cs typeface="+mn-cs"/>
              </a:rPr>
              <a:t>ÒneuralO</a:t>
            </a:r>
            <a:r>
              <a:rPr lang="en-US" sz="1200" kern="1200" dirty="0">
                <a:solidFill>
                  <a:schemeClr val="tx1"/>
                </a:solidFill>
                <a:effectLst/>
                <a:latin typeface="+mn-lt"/>
                <a:ea typeface="+mn-ea"/>
                <a:cs typeface="+mn-cs"/>
              </a:rPr>
              <a:t>́ </a:t>
            </a:r>
            <a:endParaRPr lang="en-US" dirty="0"/>
          </a:p>
          <a:p>
            <a:r>
              <a:rPr lang="en-US" sz="1200" kern="1200" dirty="0">
                <a:solidFill>
                  <a:schemeClr val="tx1"/>
                </a:solidFill>
                <a:effectLst/>
                <a:latin typeface="+mn-lt"/>
                <a:ea typeface="+mn-ea"/>
                <a:cs typeface="+mn-cs"/>
              </a:rPr>
              <a:t>‘pleasantness’ and ‘unpleasantness’) by measuring differences in the latency with </a:t>
            </a:r>
            <a:endParaRPr lang="en-US" dirty="0"/>
          </a:p>
          <a:p>
            <a:r>
              <a:rPr lang="en-US" sz="1200" kern="1200" dirty="0">
                <a:solidFill>
                  <a:schemeClr val="tx1"/>
                </a:solidFill>
                <a:effectLst/>
                <a:latin typeface="+mn-lt"/>
                <a:ea typeface="+mn-ea"/>
                <a:cs typeface="+mn-cs"/>
              </a:rPr>
              <a:t>word-embedding methods to detect linguistic change </a:t>
            </a:r>
            <a:r>
              <a:rPr lang="en-US" sz="1200" kern="1200" dirty="0" err="1">
                <a:solidFill>
                  <a:schemeClr val="tx1"/>
                </a:solidFill>
                <a:effectLst/>
                <a:latin typeface="+mn-lt"/>
                <a:ea typeface="+mn-ea"/>
                <a:cs typeface="+mn-cs"/>
              </a:rPr>
              <a:t>pointsa</a:t>
            </a:r>
            <a:r>
              <a:rPr lang="en-US" sz="1200" kern="1200" dirty="0">
                <a:solidFill>
                  <a:schemeClr val="tx1"/>
                </a:solidFill>
                <a:effectLst/>
                <a:latin typeface="+mn-lt"/>
                <a:ea typeface="+mn-ea"/>
                <a:cs typeface="+mn-cs"/>
              </a:rPr>
              <a:t>̀ Finally, 25à analyze </a:t>
            </a:r>
            <a:endParaRPr lang="en-US" dirty="0"/>
          </a:p>
          <a:p>
            <a:r>
              <a:rPr lang="en-US" sz="1200" kern="1200" dirty="0">
                <a:solidFill>
                  <a:schemeClr val="tx1"/>
                </a:solidFill>
                <a:effectLst/>
                <a:latin typeface="+mn-lt"/>
                <a:ea typeface="+mn-ea"/>
                <a:cs typeface="+mn-cs"/>
              </a:rPr>
              <a:t>which they label words in the various categories.6 Using such methods, people in the United States have been shown to associate African-American names with </a:t>
            </a:r>
            <a:endParaRPr lang="en-US" dirty="0"/>
          </a:p>
          <a:p>
            <a:r>
              <a:rPr lang="en-US" sz="1200" kern="1200" dirty="0">
                <a:solidFill>
                  <a:schemeClr val="tx1"/>
                </a:solidFill>
                <a:effectLst/>
                <a:latin typeface="+mn-lt"/>
                <a:ea typeface="+mn-ea"/>
                <a:cs typeface="+mn-cs"/>
              </a:rPr>
              <a:t>historical co-occurrences to test whether synonyms tend to change in similar </a:t>
            </a:r>
            <a:r>
              <a:rPr lang="en-US" sz="1200" kern="1200" dirty="0" err="1">
                <a:solidFill>
                  <a:schemeClr val="tx1"/>
                </a:solidFill>
                <a:effectLst/>
                <a:latin typeface="+mn-lt"/>
                <a:ea typeface="+mn-ea"/>
                <a:cs typeface="+mn-cs"/>
              </a:rPr>
              <a:t>waysa</a:t>
            </a:r>
            <a:r>
              <a:rPr lang="en-US" sz="1200" kern="1200" dirty="0">
                <a:solidFill>
                  <a:schemeClr val="tx1"/>
                </a:solidFill>
                <a:effectLst/>
                <a:latin typeface="+mn-lt"/>
                <a:ea typeface="+mn-ea"/>
                <a:cs typeface="+mn-cs"/>
              </a:rPr>
              <a:t>̀ </a:t>
            </a:r>
            <a:endParaRPr lang="en-US" dirty="0"/>
          </a:p>
          <a:p>
            <a:r>
              <a:rPr lang="en-US" sz="1200" kern="1200" dirty="0">
                <a:solidFill>
                  <a:schemeClr val="tx1"/>
                </a:solidFill>
                <a:effectLst/>
                <a:latin typeface="+mn-lt"/>
                <a:ea typeface="+mn-ea"/>
                <a:cs typeface="+mn-cs"/>
              </a:rPr>
              <a:t>unpleasant words (more than European-American names), male names more with mathematics and female names with the arts, and old people’s names with </a:t>
            </a:r>
            <a:r>
              <a:rPr lang="en-US" sz="1200" kern="1200" dirty="0" err="1">
                <a:solidFill>
                  <a:schemeClr val="tx1"/>
                </a:solidFill>
                <a:effectLst/>
                <a:latin typeface="+mn-lt"/>
                <a:ea typeface="+mn-ea"/>
                <a:cs typeface="+mn-cs"/>
              </a:rPr>
              <a:t>unpleas</a:t>
            </a:r>
            <a:r>
              <a:rPr lang="en-US" sz="1200" kern="1200" dirty="0">
                <a:solidFill>
                  <a:schemeClr val="tx1"/>
                </a:solidFill>
                <a:effectLst/>
                <a:latin typeface="+mn-lt"/>
                <a:ea typeface="+mn-ea"/>
                <a:cs typeface="+mn-cs"/>
              </a:rPr>
              <a:t>- ant words (Greenwald et al. 1998, </a:t>
            </a:r>
            <a:r>
              <a:rPr lang="en-US" sz="1200" kern="1200" dirty="0" err="1">
                <a:solidFill>
                  <a:schemeClr val="tx1"/>
                </a:solidFill>
                <a:effectLst/>
                <a:latin typeface="+mn-lt"/>
                <a:ea typeface="+mn-ea"/>
                <a:cs typeface="+mn-cs"/>
              </a:rPr>
              <a:t>Nosek</a:t>
            </a:r>
            <a:r>
              <a:rPr lang="en-US" sz="1200" kern="1200" dirty="0">
                <a:solidFill>
                  <a:schemeClr val="tx1"/>
                </a:solidFill>
                <a:effectLst/>
                <a:latin typeface="+mn-lt"/>
                <a:ea typeface="+mn-ea"/>
                <a:cs typeface="+mn-cs"/>
              </a:rPr>
              <a:t> et al. 2002a, </a:t>
            </a:r>
            <a:r>
              <a:rPr lang="en-US" sz="1200" kern="1200" dirty="0" err="1">
                <a:solidFill>
                  <a:schemeClr val="tx1"/>
                </a:solidFill>
                <a:effectLst/>
                <a:latin typeface="+mn-lt"/>
                <a:ea typeface="+mn-ea"/>
                <a:cs typeface="+mn-cs"/>
              </a:rPr>
              <a:t>Nosek</a:t>
            </a:r>
            <a:r>
              <a:rPr lang="en-US" sz="1200" kern="1200" dirty="0">
                <a:solidFill>
                  <a:schemeClr val="tx1"/>
                </a:solidFill>
                <a:effectLst/>
                <a:latin typeface="+mn-lt"/>
                <a:ea typeface="+mn-ea"/>
                <a:cs typeface="+mn-cs"/>
              </a:rPr>
              <a:t> et al. 2002b). </a:t>
            </a:r>
            <a:r>
              <a:rPr lang="en-US" sz="1200" kern="1200" dirty="0" err="1">
                <a:solidFill>
                  <a:schemeClr val="tx1"/>
                </a:solidFill>
                <a:effectLst/>
                <a:latin typeface="+mn-lt"/>
                <a:ea typeface="+mn-ea"/>
                <a:cs typeface="+mn-cs"/>
              </a:rPr>
              <a:t>Caliskan</a:t>
            </a:r>
            <a:r>
              <a:rPr lang="en-US" sz="1200" kern="1200" dirty="0">
                <a:solidFill>
                  <a:schemeClr val="tx1"/>
                </a:solidFill>
                <a:effectLst/>
                <a:latin typeface="+mn-lt"/>
                <a:ea typeface="+mn-ea"/>
                <a:cs typeface="+mn-cs"/>
              </a:rPr>
              <a:t> et al. (2017) replicated all these findings of implicit associations using </a:t>
            </a:r>
            <a:r>
              <a:rPr lang="en-US" sz="1200" kern="1200" dirty="0" err="1">
                <a:solidFill>
                  <a:schemeClr val="tx1"/>
                </a:solidFill>
                <a:effectLst/>
                <a:latin typeface="+mn-lt"/>
                <a:ea typeface="+mn-ea"/>
                <a:cs typeface="+mn-cs"/>
              </a:rPr>
              <a:t>GloVe</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vec</a:t>
            </a:r>
            <a:r>
              <a:rPr lang="en-US" sz="1200" kern="1200" dirty="0">
                <a:solidFill>
                  <a:schemeClr val="tx1"/>
                </a:solidFill>
                <a:effectLst/>
                <a:latin typeface="+mn-lt"/>
                <a:ea typeface="+mn-ea"/>
                <a:cs typeface="+mn-cs"/>
              </a:rPr>
              <a:t>- tors and cosine similarity instead of human latencies. For example </a:t>
            </a:r>
            <a:r>
              <a:rPr lang="en-US" sz="1200" kern="1200" dirty="0" err="1">
                <a:solidFill>
                  <a:schemeClr val="tx1"/>
                </a:solidFill>
                <a:effectLst/>
                <a:latin typeface="+mn-lt"/>
                <a:ea typeface="+mn-ea"/>
                <a:cs typeface="+mn-cs"/>
              </a:rPr>
              <a:t>Afrian</a:t>
            </a:r>
            <a:r>
              <a:rPr lang="en-US" sz="1200" kern="1200" dirty="0">
                <a:solidFill>
                  <a:schemeClr val="tx1"/>
                </a:solidFill>
                <a:effectLst/>
                <a:latin typeface="+mn-lt"/>
                <a:ea typeface="+mn-ea"/>
                <a:cs typeface="+mn-cs"/>
              </a:rPr>
              <a:t> American names like ‘Leroy’ and ‘Shaniqua’ had a higher </a:t>
            </a:r>
            <a:r>
              <a:rPr lang="en-US" sz="1200" kern="1200" dirty="0" err="1">
                <a:solidFill>
                  <a:schemeClr val="tx1"/>
                </a:solidFill>
                <a:effectLst/>
                <a:latin typeface="+mn-lt"/>
                <a:ea typeface="+mn-ea"/>
                <a:cs typeface="+mn-cs"/>
              </a:rPr>
              <a:t>GloVe</a:t>
            </a:r>
            <a:r>
              <a:rPr lang="en-US" sz="1200" kern="1200" dirty="0">
                <a:solidFill>
                  <a:schemeClr val="tx1"/>
                </a:solidFill>
                <a:effectLst/>
                <a:latin typeface="+mn-lt"/>
                <a:ea typeface="+mn-ea"/>
                <a:cs typeface="+mn-cs"/>
              </a:rPr>
              <a:t> cosine with unpleasant words while European American names (‘Brad’, ‘Greg’, ‘Courtney’) had a higher cosine with pleasant words. Any embedding-aware algorithm that made use of word </a:t>
            </a:r>
            <a:r>
              <a:rPr lang="en-US" sz="1200" kern="1200" dirty="0" err="1">
                <a:solidFill>
                  <a:schemeClr val="tx1"/>
                </a:solidFill>
                <a:effectLst/>
                <a:latin typeface="+mn-lt"/>
                <a:ea typeface="+mn-ea"/>
                <a:cs typeface="+mn-cs"/>
              </a:rPr>
              <a:t>senti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ment</a:t>
            </a:r>
            <a:r>
              <a:rPr lang="en-US" sz="1200" kern="1200" dirty="0">
                <a:solidFill>
                  <a:schemeClr val="tx1"/>
                </a:solidFill>
                <a:effectLst/>
                <a:latin typeface="+mn-lt"/>
                <a:ea typeface="+mn-ea"/>
                <a:cs typeface="+mn-cs"/>
              </a:rPr>
              <a:t> could thus lead to bias against African Americans.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168</a:t>
            </a:fld>
            <a:endParaRPr lang="en-US"/>
          </a:p>
        </p:txBody>
      </p:sp>
    </p:spTree>
    <p:extLst>
      <p:ext uri="{BB962C8B-B14F-4D97-AF65-F5344CB8AC3E}">
        <p14:creationId xmlns:p14="http://schemas.microsoft.com/office/powerpoint/2010/main" val="3887859379"/>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Roughly speaking, if humans associate ‘flowers’ with ’pleasantness’ and ‘insects’ with ‘unpleasant- ness’, when they are instructed to push a red button for ‘flowers’ (daisy, iris, lilac) and ’pleasant words’ (love, laughter, pleasure) and a green button for ‘insects’ (flea, spider, mosquito) and ‘unpleasant words’ (abuse, hatred, ugly) they are faster than in an incongruous condition where they push a red button for ‘flowers’ and ‘unpleasant words’ and a green button for ‘insects’ and ‘pleasant words </a:t>
            </a:r>
            <a:endParaRPr lang="en-US" dirty="0"/>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also encode the implicit associations that are a property of human </a:t>
            </a:r>
            <a:endParaRPr lang="en-US" dirty="0"/>
          </a:p>
          <a:p>
            <a:r>
              <a:rPr lang="en-US" sz="1200" kern="1200" dirty="0">
                <a:solidFill>
                  <a:schemeClr val="tx1"/>
                </a:solidFill>
                <a:effectLst/>
                <a:latin typeface="+mn-lt"/>
                <a:ea typeface="+mn-ea"/>
                <a:cs typeface="+mn-cs"/>
              </a:rPr>
              <a:t>scale case-studies using temporal topic </a:t>
            </a:r>
            <a:r>
              <a:rPr lang="en-US" sz="1200" kern="1200" dirty="0" err="1">
                <a:solidFill>
                  <a:schemeClr val="tx1"/>
                </a:solidFill>
                <a:effectLst/>
                <a:latin typeface="+mn-lt"/>
                <a:ea typeface="+mn-ea"/>
                <a:cs typeface="+mn-cs"/>
              </a:rPr>
              <a:t>modelsa</a:t>
            </a:r>
            <a:r>
              <a:rPr lang="en-US" sz="1200" kern="1200" dirty="0">
                <a:solidFill>
                  <a:schemeClr val="tx1"/>
                </a:solidFill>
                <a:effectLst/>
                <a:latin typeface="+mn-lt"/>
                <a:ea typeface="+mn-ea"/>
                <a:cs typeface="+mn-cs"/>
              </a:rPr>
              <a:t>̀ 8à construct point-wise mutual </a:t>
            </a:r>
            <a:endParaRPr lang="en-US" dirty="0"/>
          </a:p>
          <a:p>
            <a:r>
              <a:rPr lang="en-US" sz="1200" kern="1200" dirty="0">
                <a:solidFill>
                  <a:schemeClr val="tx1"/>
                </a:solidFill>
                <a:effectLst/>
                <a:latin typeface="+mn-lt"/>
                <a:ea typeface="+mn-ea"/>
                <a:cs typeface="+mn-cs"/>
              </a:rPr>
              <a:t>reasoning. The Implicit Association Test (Greenwald et al., 1998) measures </a:t>
            </a:r>
            <a:r>
              <a:rPr lang="en-US" sz="1200" kern="1200" dirty="0" err="1">
                <a:solidFill>
                  <a:schemeClr val="tx1"/>
                </a:solidFill>
                <a:effectLst/>
                <a:latin typeface="+mn-lt"/>
                <a:ea typeface="+mn-ea"/>
                <a:cs typeface="+mn-cs"/>
              </a:rPr>
              <a:t>peo</a:t>
            </a:r>
            <a:r>
              <a:rPr lang="en-US" sz="1200" kern="1200" dirty="0">
                <a:solidFill>
                  <a:schemeClr val="tx1"/>
                </a:solidFill>
                <a:effectLst/>
                <a:latin typeface="+mn-lt"/>
                <a:ea typeface="+mn-ea"/>
                <a:cs typeface="+mn-cs"/>
              </a:rPr>
              <a:t>- information-based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and found that semantic changes uncovered by their </a:t>
            </a:r>
            <a:endParaRPr lang="en-US" dirty="0"/>
          </a:p>
          <a:p>
            <a:r>
              <a:rPr lang="en-US" sz="1200" kern="1200" dirty="0" err="1">
                <a:solidFill>
                  <a:schemeClr val="tx1"/>
                </a:solidFill>
                <a:effectLst/>
                <a:latin typeface="+mn-lt"/>
                <a:ea typeface="+mn-ea"/>
                <a:cs typeface="+mn-cs"/>
              </a:rPr>
              <a:t>ple’s</a:t>
            </a:r>
            <a:r>
              <a:rPr lang="en-US" sz="1200" kern="1200" dirty="0">
                <a:solidFill>
                  <a:schemeClr val="tx1"/>
                </a:solidFill>
                <a:effectLst/>
                <a:latin typeface="+mn-lt"/>
                <a:ea typeface="+mn-ea"/>
                <a:cs typeface="+mn-cs"/>
              </a:rPr>
              <a:t> associations between concepts (like ’flowers’ or ’insects’) and attributes (like </a:t>
            </a:r>
            <a:endParaRPr lang="en-US" dirty="0"/>
          </a:p>
          <a:p>
            <a:r>
              <a:rPr lang="en-US" sz="1200" kern="1200" dirty="0">
                <a:solidFill>
                  <a:schemeClr val="tx1"/>
                </a:solidFill>
                <a:effectLst/>
                <a:latin typeface="+mn-lt"/>
                <a:ea typeface="+mn-ea"/>
                <a:cs typeface="+mn-cs"/>
              </a:rPr>
              <a:t>method had reasonable agreement with human </a:t>
            </a:r>
            <a:r>
              <a:rPr lang="en-US" sz="1200" kern="1200" dirty="0" err="1">
                <a:solidFill>
                  <a:schemeClr val="tx1"/>
                </a:solidFill>
                <a:effectLst/>
                <a:latin typeface="+mn-lt"/>
                <a:ea typeface="+mn-ea"/>
                <a:cs typeface="+mn-cs"/>
              </a:rPr>
              <a:t>judgmentsa</a:t>
            </a:r>
            <a:r>
              <a:rPr lang="en-US" sz="1200" kern="1200" dirty="0">
                <a:solidFill>
                  <a:schemeClr val="tx1"/>
                </a:solidFill>
                <a:effectLst/>
                <a:latin typeface="+mn-lt"/>
                <a:ea typeface="+mn-ea"/>
                <a:cs typeface="+mn-cs"/>
              </a:rPr>
              <a:t>̀ 29 and 9 use </a:t>
            </a:r>
            <a:r>
              <a:rPr lang="en-US" sz="1200" kern="1200" dirty="0" err="1">
                <a:solidFill>
                  <a:schemeClr val="tx1"/>
                </a:solidFill>
                <a:effectLst/>
                <a:latin typeface="+mn-lt"/>
                <a:ea typeface="+mn-ea"/>
                <a:cs typeface="+mn-cs"/>
              </a:rPr>
              <a:t>ÒneuralO</a:t>
            </a:r>
            <a:r>
              <a:rPr lang="en-US" sz="1200" kern="1200" dirty="0">
                <a:solidFill>
                  <a:schemeClr val="tx1"/>
                </a:solidFill>
                <a:effectLst/>
                <a:latin typeface="+mn-lt"/>
                <a:ea typeface="+mn-ea"/>
                <a:cs typeface="+mn-cs"/>
              </a:rPr>
              <a:t>́ </a:t>
            </a:r>
            <a:endParaRPr lang="en-US" dirty="0"/>
          </a:p>
          <a:p>
            <a:r>
              <a:rPr lang="en-US" sz="1200" kern="1200" dirty="0">
                <a:solidFill>
                  <a:schemeClr val="tx1"/>
                </a:solidFill>
                <a:effectLst/>
                <a:latin typeface="+mn-lt"/>
                <a:ea typeface="+mn-ea"/>
                <a:cs typeface="+mn-cs"/>
              </a:rPr>
              <a:t>‘pleasantness’ and ‘unpleasantness’) by measuring differences in the latency with </a:t>
            </a:r>
            <a:endParaRPr lang="en-US" dirty="0"/>
          </a:p>
          <a:p>
            <a:r>
              <a:rPr lang="en-US" sz="1200" kern="1200" dirty="0">
                <a:solidFill>
                  <a:schemeClr val="tx1"/>
                </a:solidFill>
                <a:effectLst/>
                <a:latin typeface="+mn-lt"/>
                <a:ea typeface="+mn-ea"/>
                <a:cs typeface="+mn-cs"/>
              </a:rPr>
              <a:t>word-embedding methods to detect linguistic change </a:t>
            </a:r>
            <a:r>
              <a:rPr lang="en-US" sz="1200" kern="1200" dirty="0" err="1">
                <a:solidFill>
                  <a:schemeClr val="tx1"/>
                </a:solidFill>
                <a:effectLst/>
                <a:latin typeface="+mn-lt"/>
                <a:ea typeface="+mn-ea"/>
                <a:cs typeface="+mn-cs"/>
              </a:rPr>
              <a:t>pointsa</a:t>
            </a:r>
            <a:r>
              <a:rPr lang="en-US" sz="1200" kern="1200" dirty="0">
                <a:solidFill>
                  <a:schemeClr val="tx1"/>
                </a:solidFill>
                <a:effectLst/>
                <a:latin typeface="+mn-lt"/>
                <a:ea typeface="+mn-ea"/>
                <a:cs typeface="+mn-cs"/>
              </a:rPr>
              <a:t>̀ Finally, 25à analyze </a:t>
            </a:r>
            <a:endParaRPr lang="en-US" dirty="0"/>
          </a:p>
          <a:p>
            <a:r>
              <a:rPr lang="en-US" sz="1200" kern="1200" dirty="0">
                <a:solidFill>
                  <a:schemeClr val="tx1"/>
                </a:solidFill>
                <a:effectLst/>
                <a:latin typeface="+mn-lt"/>
                <a:ea typeface="+mn-ea"/>
                <a:cs typeface="+mn-cs"/>
              </a:rPr>
              <a:t>which they label words in the various categories.6 Using such methods, people in the United States have been shown to associate African-American names with </a:t>
            </a:r>
            <a:endParaRPr lang="en-US" dirty="0"/>
          </a:p>
          <a:p>
            <a:r>
              <a:rPr lang="en-US" sz="1200" kern="1200" dirty="0">
                <a:solidFill>
                  <a:schemeClr val="tx1"/>
                </a:solidFill>
                <a:effectLst/>
                <a:latin typeface="+mn-lt"/>
                <a:ea typeface="+mn-ea"/>
                <a:cs typeface="+mn-cs"/>
              </a:rPr>
              <a:t>historical co-occurrences to test whether synonyms tend to change in similar </a:t>
            </a:r>
            <a:r>
              <a:rPr lang="en-US" sz="1200" kern="1200" dirty="0" err="1">
                <a:solidFill>
                  <a:schemeClr val="tx1"/>
                </a:solidFill>
                <a:effectLst/>
                <a:latin typeface="+mn-lt"/>
                <a:ea typeface="+mn-ea"/>
                <a:cs typeface="+mn-cs"/>
              </a:rPr>
              <a:t>waysa</a:t>
            </a:r>
            <a:r>
              <a:rPr lang="en-US" sz="1200" kern="1200" dirty="0">
                <a:solidFill>
                  <a:schemeClr val="tx1"/>
                </a:solidFill>
                <a:effectLst/>
                <a:latin typeface="+mn-lt"/>
                <a:ea typeface="+mn-ea"/>
                <a:cs typeface="+mn-cs"/>
              </a:rPr>
              <a:t>̀ </a:t>
            </a:r>
            <a:endParaRPr lang="en-US" dirty="0"/>
          </a:p>
          <a:p>
            <a:r>
              <a:rPr lang="en-US" sz="1200" kern="1200" dirty="0">
                <a:solidFill>
                  <a:schemeClr val="tx1"/>
                </a:solidFill>
                <a:effectLst/>
                <a:latin typeface="+mn-lt"/>
                <a:ea typeface="+mn-ea"/>
                <a:cs typeface="+mn-cs"/>
              </a:rPr>
              <a:t>unpleasant words (more than European-American names), male names more with mathematics and female names with the arts, and old people’s names with </a:t>
            </a:r>
            <a:r>
              <a:rPr lang="en-US" sz="1200" kern="1200" dirty="0" err="1">
                <a:solidFill>
                  <a:schemeClr val="tx1"/>
                </a:solidFill>
                <a:effectLst/>
                <a:latin typeface="+mn-lt"/>
                <a:ea typeface="+mn-ea"/>
                <a:cs typeface="+mn-cs"/>
              </a:rPr>
              <a:t>unpleas</a:t>
            </a:r>
            <a:r>
              <a:rPr lang="en-US" sz="1200" kern="1200" dirty="0">
                <a:solidFill>
                  <a:schemeClr val="tx1"/>
                </a:solidFill>
                <a:effectLst/>
                <a:latin typeface="+mn-lt"/>
                <a:ea typeface="+mn-ea"/>
                <a:cs typeface="+mn-cs"/>
              </a:rPr>
              <a:t>- ant words (Greenwald et al. 1998, </a:t>
            </a:r>
            <a:r>
              <a:rPr lang="en-US" sz="1200" kern="1200" dirty="0" err="1">
                <a:solidFill>
                  <a:schemeClr val="tx1"/>
                </a:solidFill>
                <a:effectLst/>
                <a:latin typeface="+mn-lt"/>
                <a:ea typeface="+mn-ea"/>
                <a:cs typeface="+mn-cs"/>
              </a:rPr>
              <a:t>Nosek</a:t>
            </a:r>
            <a:r>
              <a:rPr lang="en-US" sz="1200" kern="1200" dirty="0">
                <a:solidFill>
                  <a:schemeClr val="tx1"/>
                </a:solidFill>
                <a:effectLst/>
                <a:latin typeface="+mn-lt"/>
                <a:ea typeface="+mn-ea"/>
                <a:cs typeface="+mn-cs"/>
              </a:rPr>
              <a:t> et al. 2002a, </a:t>
            </a:r>
            <a:r>
              <a:rPr lang="en-US" sz="1200" kern="1200" dirty="0" err="1">
                <a:solidFill>
                  <a:schemeClr val="tx1"/>
                </a:solidFill>
                <a:effectLst/>
                <a:latin typeface="+mn-lt"/>
                <a:ea typeface="+mn-ea"/>
                <a:cs typeface="+mn-cs"/>
              </a:rPr>
              <a:t>Nosek</a:t>
            </a:r>
            <a:r>
              <a:rPr lang="en-US" sz="1200" kern="1200" dirty="0">
                <a:solidFill>
                  <a:schemeClr val="tx1"/>
                </a:solidFill>
                <a:effectLst/>
                <a:latin typeface="+mn-lt"/>
                <a:ea typeface="+mn-ea"/>
                <a:cs typeface="+mn-cs"/>
              </a:rPr>
              <a:t> et al. 2002b). </a:t>
            </a:r>
            <a:r>
              <a:rPr lang="en-US" sz="1200" kern="1200" dirty="0" err="1">
                <a:solidFill>
                  <a:schemeClr val="tx1"/>
                </a:solidFill>
                <a:effectLst/>
                <a:latin typeface="+mn-lt"/>
                <a:ea typeface="+mn-ea"/>
                <a:cs typeface="+mn-cs"/>
              </a:rPr>
              <a:t>Caliskan</a:t>
            </a:r>
            <a:r>
              <a:rPr lang="en-US" sz="1200" kern="1200" dirty="0">
                <a:solidFill>
                  <a:schemeClr val="tx1"/>
                </a:solidFill>
                <a:effectLst/>
                <a:latin typeface="+mn-lt"/>
                <a:ea typeface="+mn-ea"/>
                <a:cs typeface="+mn-cs"/>
              </a:rPr>
              <a:t> et al. (2017) replicated all these findings of implicit associations using </a:t>
            </a:r>
            <a:r>
              <a:rPr lang="en-US" sz="1200" kern="1200" dirty="0" err="1">
                <a:solidFill>
                  <a:schemeClr val="tx1"/>
                </a:solidFill>
                <a:effectLst/>
                <a:latin typeface="+mn-lt"/>
                <a:ea typeface="+mn-ea"/>
                <a:cs typeface="+mn-cs"/>
              </a:rPr>
              <a:t>GloVe</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vec</a:t>
            </a:r>
            <a:r>
              <a:rPr lang="en-US" sz="1200" kern="1200" dirty="0">
                <a:solidFill>
                  <a:schemeClr val="tx1"/>
                </a:solidFill>
                <a:effectLst/>
                <a:latin typeface="+mn-lt"/>
                <a:ea typeface="+mn-ea"/>
                <a:cs typeface="+mn-cs"/>
              </a:rPr>
              <a:t>- tors and cosine similarity instead of human latencies. For example </a:t>
            </a:r>
            <a:r>
              <a:rPr lang="en-US" sz="1200" kern="1200" dirty="0" err="1">
                <a:solidFill>
                  <a:schemeClr val="tx1"/>
                </a:solidFill>
                <a:effectLst/>
                <a:latin typeface="+mn-lt"/>
                <a:ea typeface="+mn-ea"/>
                <a:cs typeface="+mn-cs"/>
              </a:rPr>
              <a:t>Afrian</a:t>
            </a:r>
            <a:r>
              <a:rPr lang="en-US" sz="1200" kern="1200" dirty="0">
                <a:solidFill>
                  <a:schemeClr val="tx1"/>
                </a:solidFill>
                <a:effectLst/>
                <a:latin typeface="+mn-lt"/>
                <a:ea typeface="+mn-ea"/>
                <a:cs typeface="+mn-cs"/>
              </a:rPr>
              <a:t> American names like ‘Leroy’ and ‘Shaniqua’ had a higher </a:t>
            </a:r>
            <a:r>
              <a:rPr lang="en-US" sz="1200" kern="1200" dirty="0" err="1">
                <a:solidFill>
                  <a:schemeClr val="tx1"/>
                </a:solidFill>
                <a:effectLst/>
                <a:latin typeface="+mn-lt"/>
                <a:ea typeface="+mn-ea"/>
                <a:cs typeface="+mn-cs"/>
              </a:rPr>
              <a:t>GloVe</a:t>
            </a:r>
            <a:r>
              <a:rPr lang="en-US" sz="1200" kern="1200" dirty="0">
                <a:solidFill>
                  <a:schemeClr val="tx1"/>
                </a:solidFill>
                <a:effectLst/>
                <a:latin typeface="+mn-lt"/>
                <a:ea typeface="+mn-ea"/>
                <a:cs typeface="+mn-cs"/>
              </a:rPr>
              <a:t> cosine with unpleasant words while European American names (‘Brad’, ‘Greg’, ‘Courtney’) had a higher cosine with pleasant words. Any embedding-aware algorithm that made use of word </a:t>
            </a:r>
            <a:r>
              <a:rPr lang="en-US" sz="1200" kern="1200" dirty="0" err="1">
                <a:solidFill>
                  <a:schemeClr val="tx1"/>
                </a:solidFill>
                <a:effectLst/>
                <a:latin typeface="+mn-lt"/>
                <a:ea typeface="+mn-ea"/>
                <a:cs typeface="+mn-cs"/>
              </a:rPr>
              <a:t>senti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ment</a:t>
            </a:r>
            <a:r>
              <a:rPr lang="en-US" sz="1200" kern="1200" dirty="0">
                <a:solidFill>
                  <a:schemeClr val="tx1"/>
                </a:solidFill>
                <a:effectLst/>
                <a:latin typeface="+mn-lt"/>
                <a:ea typeface="+mn-ea"/>
                <a:cs typeface="+mn-cs"/>
              </a:rPr>
              <a:t> could thus lead to bias against African Americans.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169</a:t>
            </a:fld>
            <a:endParaRPr lang="en-US"/>
          </a:p>
        </p:txBody>
      </p:sp>
    </p:spTree>
    <p:extLst>
      <p:ext uri="{BB962C8B-B14F-4D97-AF65-F5344CB8AC3E}">
        <p14:creationId xmlns:p14="http://schemas.microsoft.com/office/powerpoint/2010/main" val="2761833225"/>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US" sz="1200" b="1" i="0" u="none" strike="noStrike" kern="1200" dirty="0">
                <a:solidFill>
                  <a:schemeClr val="tx1"/>
                </a:solidFill>
                <a:effectLst/>
                <a:latin typeface="+mn-lt"/>
                <a:ea typeface="+mn-ea"/>
                <a:cs typeface="+mn-cs"/>
              </a:rPr>
              <a:t>Study 1: Katz and </a:t>
            </a:r>
            <a:r>
              <a:rPr lang="en-US" sz="1200" b="1" i="0" u="none" strike="noStrike" kern="1200" dirty="0" err="1">
                <a:solidFill>
                  <a:schemeClr val="tx1"/>
                </a:solidFill>
                <a:effectLst/>
                <a:latin typeface="+mn-lt"/>
                <a:ea typeface="+mn-ea"/>
                <a:cs typeface="+mn-cs"/>
              </a:rPr>
              <a:t>Braley</a:t>
            </a:r>
            <a:r>
              <a:rPr lang="en-US" sz="1200" b="1" i="0" u="none" strike="noStrike" kern="1200" dirty="0">
                <a:solidFill>
                  <a:schemeClr val="tx1"/>
                </a:solidFill>
                <a:effectLst/>
                <a:latin typeface="+mn-lt"/>
                <a:ea typeface="+mn-ea"/>
                <a:cs typeface="+mn-cs"/>
              </a:rPr>
              <a:t> (1933)</a:t>
            </a:r>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Investigated whether traditional social stereotypes had a cultural basis by asking 100 male students from Princeton University to choose five traits that characterized different ethnic groups (for example Americans, Jews, Japanese, Negroes) from a list of 84 words. The results showed considerable agreement in stereotypes, especially of negative traits. Eighty-four per cent of the students said that Negroes were superstitious and 79% said that Jews were shrewd. They were very positive towards their own group (</a:t>
            </a:r>
            <a:r>
              <a:rPr lang="en-US" sz="1200" b="0" i="0" u="none" strike="noStrike" kern="1200" dirty="0" err="1">
                <a:solidFill>
                  <a:schemeClr val="tx1"/>
                </a:solidFill>
                <a:effectLst/>
                <a:latin typeface="+mn-lt"/>
                <a:ea typeface="+mn-ea"/>
                <a:cs typeface="+mn-cs"/>
              </a:rPr>
              <a:t>ingroup</a:t>
            </a:r>
            <a:r>
              <a:rPr lang="en-US" sz="1200" b="0" i="0" u="none" strike="noStrike" kern="1200" dirty="0">
                <a:solidFill>
                  <a:schemeClr val="tx1"/>
                </a:solidFill>
                <a:effectLst/>
                <a:latin typeface="+mn-lt"/>
                <a:ea typeface="+mn-ea"/>
                <a:cs typeface="+mn-cs"/>
              </a:rPr>
              <a:t> bias). Since most of the students did not have any personal contact with members of the ethnic groups they had to rate, it was suggested that stereotypes are learned (e.g. through the media or by gatekeepers, i.e. they are cultural products).</a:t>
            </a:r>
          </a:p>
          <a:p>
            <a:r>
              <a:rPr lang="en-US" sz="1200" b="1" i="0" u="none" strike="noStrike" kern="1200" dirty="0">
                <a:solidFill>
                  <a:schemeClr val="tx1"/>
                </a:solidFill>
                <a:effectLst/>
                <a:latin typeface="+mn-lt"/>
                <a:ea typeface="+mn-ea"/>
                <a:cs typeface="+mn-cs"/>
              </a:rPr>
              <a:t>Study 2: Gilbert (1951)</a:t>
            </a:r>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Replicated the study of Princeton students. This time there was less uniformity of agreement, especially about unfavorable traits, than in the 1933 study. The stereotypes still demonstrated an </a:t>
            </a:r>
            <a:r>
              <a:rPr lang="en-US" sz="1200" b="0" i="0" u="none" strike="noStrike" kern="1200" dirty="0" err="1">
                <a:solidFill>
                  <a:schemeClr val="tx1"/>
                </a:solidFill>
                <a:effectLst/>
                <a:latin typeface="+mn-lt"/>
                <a:ea typeface="+mn-ea"/>
                <a:cs typeface="+mn-cs"/>
              </a:rPr>
              <a:t>ingroup</a:t>
            </a:r>
            <a:r>
              <a:rPr lang="en-US" sz="1200" b="0" i="0" u="none" strike="noStrike" kern="1200" dirty="0">
                <a:solidFill>
                  <a:schemeClr val="tx1"/>
                </a:solidFill>
                <a:effectLst/>
                <a:latin typeface="+mn-lt"/>
                <a:ea typeface="+mn-ea"/>
                <a:cs typeface="+mn-cs"/>
              </a:rPr>
              <a:t> bias. Stereotypes about Japanese were extremely negative and this was explained by the negative press about Japan after Pearl Harbor, so the original hypothesis about stereotypes as cultural products was confirmed. Many students expressed irritation at being asked to make generalizations at all and this could indicate a social change (e.g. that it was no longer as acceptable to express stereotypes openly).</a:t>
            </a:r>
          </a:p>
          <a:p>
            <a:r>
              <a:rPr lang="en-US" sz="1200" b="1" i="0" u="none" strike="noStrike" kern="1200" dirty="0">
                <a:solidFill>
                  <a:schemeClr val="tx1"/>
                </a:solidFill>
                <a:effectLst/>
                <a:latin typeface="+mn-lt"/>
                <a:ea typeface="+mn-ea"/>
                <a:cs typeface="+mn-cs"/>
              </a:rPr>
              <a:t>Study 3: </a:t>
            </a:r>
            <a:r>
              <a:rPr lang="en-US" sz="1200" b="1" i="0" u="none" strike="noStrike" kern="1200" dirty="0" err="1">
                <a:solidFill>
                  <a:schemeClr val="tx1"/>
                </a:solidFill>
                <a:effectLst/>
                <a:latin typeface="+mn-lt"/>
                <a:ea typeface="+mn-ea"/>
                <a:cs typeface="+mn-cs"/>
              </a:rPr>
              <a:t>Karlins</a:t>
            </a:r>
            <a:r>
              <a:rPr lang="en-US" sz="1200" b="1" i="0" u="none" strike="noStrike" kern="1200" dirty="0">
                <a:solidFill>
                  <a:schemeClr val="tx1"/>
                </a:solidFill>
                <a:effectLst/>
                <a:latin typeface="+mn-lt"/>
                <a:ea typeface="+mn-ea"/>
                <a:cs typeface="+mn-cs"/>
              </a:rPr>
              <a:t> et al. (1969)</a:t>
            </a:r>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Replicated the study. Many students objected to the task but this time there was greater agreement on the stereotypes assigned to the different groups compared with the 1951 study. The researchers interpreted this as a re-emergence of social stereotyping but in the direction of a more favorable stereotypical image.</a:t>
            </a:r>
          </a:p>
          <a:p>
            <a:br>
              <a:rPr lang="en-US" sz="1200" b="0" i="0" u="none" strike="noStrike" kern="1200" dirty="0">
                <a:solidFill>
                  <a:schemeClr val="tx1"/>
                </a:solidFill>
                <a:effectLst/>
                <a:latin typeface="+mn-lt"/>
                <a:ea typeface="+mn-ea"/>
                <a:cs typeface="+mn-cs"/>
              </a:rPr>
            </a:br>
            <a:endParaRPr lang="en-US" sz="1200" b="0" i="0" u="none" strike="noStrike"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173</a:t>
            </a:fld>
            <a:endParaRPr lang="en-US"/>
          </a:p>
        </p:txBody>
      </p:sp>
    </p:spTree>
    <p:extLst>
      <p:ext uri="{BB962C8B-B14F-4D97-AF65-F5344CB8AC3E}">
        <p14:creationId xmlns:p14="http://schemas.microsoft.com/office/powerpoint/2010/main" val="2673146378"/>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US" sz="1200" b="1" i="0" u="none" strike="noStrike" kern="1200" dirty="0">
                <a:solidFill>
                  <a:schemeClr val="tx1"/>
                </a:solidFill>
                <a:effectLst/>
                <a:latin typeface="+mn-lt"/>
                <a:ea typeface="+mn-ea"/>
                <a:cs typeface="+mn-cs"/>
              </a:rPr>
              <a:t>Study 1: Katz and </a:t>
            </a:r>
            <a:r>
              <a:rPr lang="en-US" sz="1200" b="1" i="0" u="none" strike="noStrike" kern="1200" dirty="0" err="1">
                <a:solidFill>
                  <a:schemeClr val="tx1"/>
                </a:solidFill>
                <a:effectLst/>
                <a:latin typeface="+mn-lt"/>
                <a:ea typeface="+mn-ea"/>
                <a:cs typeface="+mn-cs"/>
              </a:rPr>
              <a:t>Braley</a:t>
            </a:r>
            <a:r>
              <a:rPr lang="en-US" sz="1200" b="1" i="0" u="none" strike="noStrike" kern="1200" dirty="0">
                <a:solidFill>
                  <a:schemeClr val="tx1"/>
                </a:solidFill>
                <a:effectLst/>
                <a:latin typeface="+mn-lt"/>
                <a:ea typeface="+mn-ea"/>
                <a:cs typeface="+mn-cs"/>
              </a:rPr>
              <a:t> (1933)</a:t>
            </a:r>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Investigated whether traditional social stereotypes had a cultural basis by asking 100 male students from Princeton University to choose five traits that characterized different ethnic groups (for example Americans, Jews, Japanese, Negroes) from a list of 84 words. The results showed considerable agreement in stereotypes, especially of negative traits. Eighty-four per cent of the students said that Negroes were superstitious and 79% said that Jews were shrewd. They were very positive towards their own group (</a:t>
            </a:r>
            <a:r>
              <a:rPr lang="en-US" sz="1200" b="0" i="0" u="none" strike="noStrike" kern="1200" dirty="0" err="1">
                <a:solidFill>
                  <a:schemeClr val="tx1"/>
                </a:solidFill>
                <a:effectLst/>
                <a:latin typeface="+mn-lt"/>
                <a:ea typeface="+mn-ea"/>
                <a:cs typeface="+mn-cs"/>
              </a:rPr>
              <a:t>ingroup</a:t>
            </a:r>
            <a:r>
              <a:rPr lang="en-US" sz="1200" b="0" i="0" u="none" strike="noStrike" kern="1200" dirty="0">
                <a:solidFill>
                  <a:schemeClr val="tx1"/>
                </a:solidFill>
                <a:effectLst/>
                <a:latin typeface="+mn-lt"/>
                <a:ea typeface="+mn-ea"/>
                <a:cs typeface="+mn-cs"/>
              </a:rPr>
              <a:t> bias). Since most of the students did not have any personal contact with members of the ethnic groups they had to rate, it was suggested that stereotypes are learned (e.g. through the media or by gatekeepers, i.e. they are cultural products).</a:t>
            </a:r>
          </a:p>
          <a:p>
            <a:r>
              <a:rPr lang="en-US" sz="1200" b="1" i="0" u="none" strike="noStrike" kern="1200" dirty="0">
                <a:solidFill>
                  <a:schemeClr val="tx1"/>
                </a:solidFill>
                <a:effectLst/>
                <a:latin typeface="+mn-lt"/>
                <a:ea typeface="+mn-ea"/>
                <a:cs typeface="+mn-cs"/>
              </a:rPr>
              <a:t>Study 2: Gilbert (1951)</a:t>
            </a:r>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Replicated the study of Princeton students. This time there was less uniformity of agreement, especially about unfavorable traits, than in the 1933 study. The stereotypes still demonstrated an </a:t>
            </a:r>
            <a:r>
              <a:rPr lang="en-US" sz="1200" b="0" i="0" u="none" strike="noStrike" kern="1200" dirty="0" err="1">
                <a:solidFill>
                  <a:schemeClr val="tx1"/>
                </a:solidFill>
                <a:effectLst/>
                <a:latin typeface="+mn-lt"/>
                <a:ea typeface="+mn-ea"/>
                <a:cs typeface="+mn-cs"/>
              </a:rPr>
              <a:t>ingroup</a:t>
            </a:r>
            <a:r>
              <a:rPr lang="en-US" sz="1200" b="0" i="0" u="none" strike="noStrike" kern="1200" dirty="0">
                <a:solidFill>
                  <a:schemeClr val="tx1"/>
                </a:solidFill>
                <a:effectLst/>
                <a:latin typeface="+mn-lt"/>
                <a:ea typeface="+mn-ea"/>
                <a:cs typeface="+mn-cs"/>
              </a:rPr>
              <a:t> bias. Stereotypes about Japanese were extremely negative and this was explained by the negative press about Japan after Pearl Harbor, so the original hypothesis about stereotypes as cultural products was confirmed. Many students expressed irritation at being asked to make generalizations at all and this could indicate a social change (e.g. that it was no longer as acceptable to express stereotypes openly).</a:t>
            </a:r>
          </a:p>
          <a:p>
            <a:r>
              <a:rPr lang="en-US" sz="1200" b="1" i="0" u="none" strike="noStrike" kern="1200" dirty="0">
                <a:solidFill>
                  <a:schemeClr val="tx1"/>
                </a:solidFill>
                <a:effectLst/>
                <a:latin typeface="+mn-lt"/>
                <a:ea typeface="+mn-ea"/>
                <a:cs typeface="+mn-cs"/>
              </a:rPr>
              <a:t>Study 3: </a:t>
            </a:r>
            <a:r>
              <a:rPr lang="en-US" sz="1200" b="1" i="0" u="none" strike="noStrike" kern="1200" dirty="0" err="1">
                <a:solidFill>
                  <a:schemeClr val="tx1"/>
                </a:solidFill>
                <a:effectLst/>
                <a:latin typeface="+mn-lt"/>
                <a:ea typeface="+mn-ea"/>
                <a:cs typeface="+mn-cs"/>
              </a:rPr>
              <a:t>Karlins</a:t>
            </a:r>
            <a:r>
              <a:rPr lang="en-US" sz="1200" b="1" i="0" u="none" strike="noStrike" kern="1200" dirty="0">
                <a:solidFill>
                  <a:schemeClr val="tx1"/>
                </a:solidFill>
                <a:effectLst/>
                <a:latin typeface="+mn-lt"/>
                <a:ea typeface="+mn-ea"/>
                <a:cs typeface="+mn-cs"/>
              </a:rPr>
              <a:t> et al. (1969)</a:t>
            </a:r>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Replicated the study. Many students objected to the task but this time there was greater agreement on the stereotypes assigned to the different groups compared with the 1951 study. The researchers interpreted this as a re-emergence of social stereotyping but in the direction of a more favorable stereotypical image.</a:t>
            </a:r>
          </a:p>
          <a:p>
            <a:br>
              <a:rPr lang="en-US" sz="1200" b="0" i="0" u="none" strike="noStrike" kern="1200" dirty="0">
                <a:solidFill>
                  <a:schemeClr val="tx1"/>
                </a:solidFill>
                <a:effectLst/>
                <a:latin typeface="+mn-lt"/>
                <a:ea typeface="+mn-ea"/>
                <a:cs typeface="+mn-cs"/>
              </a:rPr>
            </a:br>
            <a:endParaRPr lang="en-US" sz="1200" b="0" i="0" u="none" strike="noStrike"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174</a:t>
            </a:fld>
            <a:endParaRPr lang="en-US"/>
          </a:p>
        </p:txBody>
      </p:sp>
    </p:spTree>
    <p:extLst>
      <p:ext uri="{BB962C8B-B14F-4D97-AF65-F5344CB8AC3E}">
        <p14:creationId xmlns:p14="http://schemas.microsoft.com/office/powerpoint/2010/main" val="55222462"/>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This shows the relative strength of the Asian association for words used to describe </a:t>
            </a:r>
            <a:r>
              <a:rPr lang="en-US" sz="1200" b="1" i="0" u="none" strike="noStrike" kern="1200" dirty="0">
                <a:solidFill>
                  <a:schemeClr val="tx1"/>
                </a:solidFill>
                <a:effectLst/>
                <a:latin typeface="+mn-lt"/>
                <a:ea typeface="+mn-ea"/>
                <a:cs typeface="+mn-cs"/>
              </a:rPr>
              <a:t>outsiders </a:t>
            </a:r>
            <a:r>
              <a:rPr lang="en-US" sz="1200" b="0" i="0" u="none" strike="noStrike" kern="1200" dirty="0">
                <a:solidFill>
                  <a:schemeClr val="tx1"/>
                </a:solidFill>
                <a:effectLst/>
                <a:latin typeface="+mn-lt"/>
                <a:ea typeface="+mn-ea"/>
                <a:cs typeface="+mn-cs"/>
              </a:rPr>
              <a:t>over time. As opposed to the adjectives overall, which see two distinct phase shifts in Asian association, the words related to outsiders steadily decrease in Asian association over time—except around World War II—indicating that broader globalization trends led to changing attitudes with regard to such negative portrayals. Overall, the word </a:t>
            </a:r>
            <a:r>
              <a:rPr lang="en-US" sz="1200" b="0" i="0" u="none" strike="noStrike" kern="1200" dirty="0" err="1">
                <a:solidFill>
                  <a:schemeClr val="tx1"/>
                </a:solidFill>
                <a:effectLst/>
                <a:latin typeface="+mn-lt"/>
                <a:ea typeface="+mn-ea"/>
                <a:cs typeface="+mn-cs"/>
              </a:rPr>
              <a:t>embeddings</a:t>
            </a:r>
            <a:r>
              <a:rPr lang="en-US" sz="1200" b="0" i="0" u="none" strike="noStrike" kern="1200" dirty="0">
                <a:solidFill>
                  <a:schemeClr val="tx1"/>
                </a:solidFill>
                <a:effectLst/>
                <a:latin typeface="+mn-lt"/>
                <a:ea typeface="+mn-ea"/>
                <a:cs typeface="+mn-cs"/>
              </a:rPr>
              <a:t> exhibit a remarkable change in adjectives and attitudes toward Asian Americans during the 20th century.</a:t>
            </a:r>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175</a:t>
            </a:fld>
            <a:endParaRPr lang="en-US"/>
          </a:p>
        </p:txBody>
      </p:sp>
    </p:spTree>
    <p:extLst>
      <p:ext uri="{BB962C8B-B14F-4D97-AF65-F5344CB8AC3E}">
        <p14:creationId xmlns:p14="http://schemas.microsoft.com/office/powerpoint/2010/main" val="188320054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4" name="Google Shape;19;p11">
            <a:extLst>
              <a:ext uri="{FF2B5EF4-FFF2-40B4-BE49-F238E27FC236}">
                <a16:creationId xmlns:a16="http://schemas.microsoft.com/office/drawing/2014/main" id="{854A94CA-3189-0A43-9240-839865B22104}"/>
              </a:ext>
            </a:extLst>
          </p:cNvPr>
          <p:cNvPicPr preferRelativeResize="0"/>
          <p:nvPr userDrawn="1"/>
        </p:nvPicPr>
        <p:blipFill rotWithShape="1">
          <a:blip r:embed="rId2">
            <a:alphaModFix/>
          </a:blip>
          <a:srcRect l="11767" t="230" r="30886" b="-230"/>
          <a:stretch/>
        </p:blipFill>
        <p:spPr>
          <a:xfrm>
            <a:off x="6520550" y="0"/>
            <a:ext cx="5671450" cy="6591625"/>
          </a:xfrm>
          <a:prstGeom prst="rect">
            <a:avLst/>
          </a:prstGeom>
          <a:noFill/>
          <a:ln>
            <a:noFill/>
          </a:ln>
        </p:spPr>
      </p:pic>
      <p:sp>
        <p:nvSpPr>
          <p:cNvPr id="2" name="Title 1">
            <a:extLst>
              <a:ext uri="{FF2B5EF4-FFF2-40B4-BE49-F238E27FC236}">
                <a16:creationId xmlns:a16="http://schemas.microsoft.com/office/drawing/2014/main" id="{76508D4C-2523-7441-B307-A6B5FE7FCBBA}"/>
              </a:ext>
            </a:extLst>
          </p:cNvPr>
          <p:cNvSpPr>
            <a:spLocks noGrp="1"/>
          </p:cNvSpPr>
          <p:nvPr>
            <p:ph type="ctrTitle"/>
          </p:nvPr>
        </p:nvSpPr>
        <p:spPr>
          <a:xfrm>
            <a:off x="441132" y="1915893"/>
            <a:ext cx="6030168" cy="2867315"/>
          </a:xfrm>
        </p:spPr>
        <p:txBody>
          <a:bodyPr anchor="ctr"/>
          <a:lstStyle>
            <a:lvl1pPr algn="ctr">
              <a:defRPr sz="60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EF867E09-5893-5D40-BF48-36FDB301D2BF}"/>
              </a:ext>
            </a:extLst>
          </p:cNvPr>
          <p:cNvSpPr>
            <a:spLocks noGrp="1"/>
          </p:cNvSpPr>
          <p:nvPr>
            <p:ph type="subTitle" idx="1" hasCustomPrompt="1"/>
          </p:nvPr>
        </p:nvSpPr>
        <p:spPr>
          <a:xfrm>
            <a:off x="441132" y="4928747"/>
            <a:ext cx="6030168" cy="942601"/>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Professor Chris </a:t>
            </a:r>
            <a:r>
              <a:rPr lang="en-US" dirty="0" err="1"/>
              <a:t>Callison</a:t>
            </a:r>
            <a:r>
              <a:rPr lang="en-US" dirty="0"/>
              <a:t>-Burch</a:t>
            </a:r>
          </a:p>
        </p:txBody>
      </p:sp>
      <p:grpSp>
        <p:nvGrpSpPr>
          <p:cNvPr id="7" name="Group 6">
            <a:extLst>
              <a:ext uri="{FF2B5EF4-FFF2-40B4-BE49-F238E27FC236}">
                <a16:creationId xmlns:a16="http://schemas.microsoft.com/office/drawing/2014/main" id="{12B5772E-ECEC-DA40-9BBA-7AEFED2A94C2}"/>
              </a:ext>
            </a:extLst>
          </p:cNvPr>
          <p:cNvGrpSpPr/>
          <p:nvPr userDrawn="1"/>
        </p:nvGrpSpPr>
        <p:grpSpPr>
          <a:xfrm>
            <a:off x="441132" y="802307"/>
            <a:ext cx="4244100" cy="996900"/>
            <a:chOff x="900898" y="880853"/>
            <a:chExt cx="4244100" cy="996900"/>
          </a:xfrm>
        </p:grpSpPr>
        <p:sp>
          <p:nvSpPr>
            <p:cNvPr id="8" name="Google Shape;16;p11">
              <a:extLst>
                <a:ext uri="{FF2B5EF4-FFF2-40B4-BE49-F238E27FC236}">
                  <a16:creationId xmlns:a16="http://schemas.microsoft.com/office/drawing/2014/main" id="{92F8804A-82D5-D54D-944A-43543613A956}"/>
                </a:ext>
              </a:extLst>
            </p:cNvPr>
            <p:cNvSpPr/>
            <p:nvPr userDrawn="1"/>
          </p:nvSpPr>
          <p:spPr>
            <a:xfrm>
              <a:off x="900898" y="880853"/>
              <a:ext cx="4244100" cy="996900"/>
            </a:xfrm>
            <a:prstGeom prst="rect">
              <a:avLst/>
            </a:prstGeom>
            <a:solidFill>
              <a:srgbClr val="FFAE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7;p11">
              <a:extLst>
                <a:ext uri="{FF2B5EF4-FFF2-40B4-BE49-F238E27FC236}">
                  <a16:creationId xmlns:a16="http://schemas.microsoft.com/office/drawing/2014/main" id="{7C6616B2-94D3-FA4B-A454-647FE4C7AE5B}"/>
                </a:ext>
              </a:extLst>
            </p:cNvPr>
            <p:cNvSpPr txBox="1"/>
            <p:nvPr userDrawn="1"/>
          </p:nvSpPr>
          <p:spPr>
            <a:xfrm>
              <a:off x="998308" y="1023996"/>
              <a:ext cx="4049280" cy="80864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300" dirty="0">
                  <a:latin typeface="Open Sans SemiBold"/>
                  <a:ea typeface="Open Sans SemiBold"/>
                  <a:cs typeface="Open Sans SemiBold"/>
                  <a:sym typeface="Open Sans SemiBold"/>
                </a:rPr>
                <a:t> </a:t>
              </a:r>
              <a:r>
                <a:rPr lang="en-US" sz="2300" i="0" u="none" strike="noStrike" cap="none" dirty="0">
                  <a:latin typeface="Open Sans SemiBold"/>
                  <a:ea typeface="Open Sans SemiBold"/>
                  <a:cs typeface="Open Sans SemiBold"/>
                  <a:sym typeface="Open Sans SemiBold"/>
                </a:rPr>
                <a:t>CIS 421/521:  </a:t>
              </a:r>
              <a:br>
                <a:rPr lang="en-US" sz="2300" i="0" u="none" strike="noStrike" cap="none" dirty="0">
                  <a:latin typeface="Open Sans SemiBold"/>
                  <a:ea typeface="Open Sans SemiBold"/>
                  <a:cs typeface="Open Sans SemiBold"/>
                  <a:sym typeface="Open Sans SemiBold"/>
                </a:rPr>
              </a:br>
              <a:r>
                <a:rPr lang="en-US" sz="2300" i="0" u="none" strike="noStrike" cap="none" dirty="0">
                  <a:latin typeface="Open Sans SemiBold"/>
                  <a:ea typeface="Open Sans SemiBold"/>
                  <a:cs typeface="Open Sans SemiBold"/>
                  <a:sym typeface="Open Sans SemiBold"/>
                </a:rPr>
                <a:t> ARTIFICIAL INTELLIGENCE </a:t>
              </a:r>
              <a:endParaRPr sz="1300" i="0" u="none" strike="noStrike" cap="none" dirty="0">
                <a:latin typeface="Open Sans SemiBold"/>
                <a:ea typeface="Open Sans SemiBold"/>
                <a:cs typeface="Open Sans SemiBold"/>
                <a:sym typeface="Open Sans SemiBold"/>
              </a:endParaRPr>
            </a:p>
          </p:txBody>
        </p:sp>
      </p:grpSp>
      <p:sp>
        <p:nvSpPr>
          <p:cNvPr id="12" name="Google Shape;20;p11">
            <a:extLst>
              <a:ext uri="{FF2B5EF4-FFF2-40B4-BE49-F238E27FC236}">
                <a16:creationId xmlns:a16="http://schemas.microsoft.com/office/drawing/2014/main" id="{AB885C21-D508-9A47-8045-2AF7E72E0B40}"/>
              </a:ext>
            </a:extLst>
          </p:cNvPr>
          <p:cNvSpPr/>
          <p:nvPr userDrawn="1"/>
        </p:nvSpPr>
        <p:spPr>
          <a:xfrm>
            <a:off x="0" y="5915450"/>
            <a:ext cx="12192000" cy="942600"/>
          </a:xfrm>
          <a:prstGeom prst="rect">
            <a:avLst/>
          </a:prstGeom>
          <a:solidFill>
            <a:srgbClr val="37066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3" name="Google Shape;21;p11">
            <a:extLst>
              <a:ext uri="{FF2B5EF4-FFF2-40B4-BE49-F238E27FC236}">
                <a16:creationId xmlns:a16="http://schemas.microsoft.com/office/drawing/2014/main" id="{75241C78-4464-2A4B-A643-C40628E43E57}"/>
              </a:ext>
            </a:extLst>
          </p:cNvPr>
          <p:cNvPicPr preferRelativeResize="0"/>
          <p:nvPr userDrawn="1"/>
        </p:nvPicPr>
        <p:blipFill rotWithShape="1">
          <a:blip r:embed="rId3">
            <a:alphaModFix/>
          </a:blip>
          <a:srcRect r="-12321"/>
          <a:stretch/>
        </p:blipFill>
        <p:spPr>
          <a:xfrm>
            <a:off x="218075" y="6016887"/>
            <a:ext cx="2244059" cy="695625"/>
          </a:xfrm>
          <a:prstGeom prst="rect">
            <a:avLst/>
          </a:prstGeom>
          <a:noFill/>
          <a:ln>
            <a:noFill/>
          </a:ln>
          <a:effectLst>
            <a:outerShdw blurRad="985838" dist="28575" algn="bl" rotWithShape="0">
              <a:srgbClr val="000000">
                <a:alpha val="85880"/>
              </a:srgbClr>
            </a:outerShdw>
          </a:effectLst>
        </p:spPr>
      </p:pic>
      <p:pic>
        <p:nvPicPr>
          <p:cNvPr id="15" name="Google Shape;22;p11">
            <a:extLst>
              <a:ext uri="{FF2B5EF4-FFF2-40B4-BE49-F238E27FC236}">
                <a16:creationId xmlns:a16="http://schemas.microsoft.com/office/drawing/2014/main" id="{42627C57-D121-9B47-AA2A-BC7AB2E6FB03}"/>
              </a:ext>
            </a:extLst>
          </p:cNvPr>
          <p:cNvPicPr preferRelativeResize="0"/>
          <p:nvPr userDrawn="1"/>
        </p:nvPicPr>
        <p:blipFill>
          <a:blip r:embed="rId4">
            <a:alphaModFix/>
          </a:blip>
          <a:stretch>
            <a:fillRect/>
          </a:stretch>
        </p:blipFill>
        <p:spPr>
          <a:xfrm>
            <a:off x="9636596" y="3255529"/>
            <a:ext cx="2242775" cy="3107825"/>
          </a:xfrm>
          <a:prstGeom prst="rect">
            <a:avLst/>
          </a:prstGeom>
          <a:noFill/>
          <a:ln>
            <a:noFill/>
          </a:ln>
        </p:spPr>
      </p:pic>
    </p:spTree>
    <p:extLst>
      <p:ext uri="{BB962C8B-B14F-4D97-AF65-F5344CB8AC3E}">
        <p14:creationId xmlns:p14="http://schemas.microsoft.com/office/powerpoint/2010/main" val="24229933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92B36F-1BD3-2E41-AED2-D5C919B33F1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69843E2-A3BD-9340-A2E6-E36B807210A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60FE427C-6332-E94F-9BB8-0E4E5C8C6C3A}"/>
              </a:ext>
            </a:extLst>
          </p:cNvPr>
          <p:cNvSpPr>
            <a:spLocks noGrp="1"/>
          </p:cNvSpPr>
          <p:nvPr>
            <p:ph type="ftr" sz="quarter" idx="11"/>
          </p:nvPr>
        </p:nvSpPr>
        <p:spPr/>
        <p:txBody>
          <a:bodyPr/>
          <a:lstStyle/>
          <a:p>
            <a:r>
              <a:rPr lang="en-US" dirty="0"/>
              <a:t>CIS 521/421</a:t>
            </a:r>
          </a:p>
        </p:txBody>
      </p:sp>
      <p:sp>
        <p:nvSpPr>
          <p:cNvPr id="6" name="Slide Number Placeholder 5">
            <a:extLst>
              <a:ext uri="{FF2B5EF4-FFF2-40B4-BE49-F238E27FC236}">
                <a16:creationId xmlns:a16="http://schemas.microsoft.com/office/drawing/2014/main" id="{64844151-F8C2-EA4C-B57E-1675FEE697D6}"/>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7" name="Date Placeholder 3">
            <a:extLst>
              <a:ext uri="{FF2B5EF4-FFF2-40B4-BE49-F238E27FC236}">
                <a16:creationId xmlns:a16="http://schemas.microsoft.com/office/drawing/2014/main" id="{380F56AA-1532-1C4F-A244-9BDF2CD72D90}"/>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12/7/21</a:t>
            </a:fld>
            <a:endParaRPr lang="en-US" dirty="0"/>
          </a:p>
        </p:txBody>
      </p:sp>
    </p:spTree>
    <p:extLst>
      <p:ext uri="{BB962C8B-B14F-4D97-AF65-F5344CB8AC3E}">
        <p14:creationId xmlns:p14="http://schemas.microsoft.com/office/powerpoint/2010/main" val="2288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26E6A5B-551E-9848-960E-017206F30AC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7D7F84F-CD2E-0B47-870B-26226738019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BBF6CCA4-9B28-EC48-A781-8D5ACF465AEA}"/>
              </a:ext>
            </a:extLst>
          </p:cNvPr>
          <p:cNvSpPr>
            <a:spLocks noGrp="1"/>
          </p:cNvSpPr>
          <p:nvPr>
            <p:ph type="ftr" sz="quarter" idx="11"/>
          </p:nvPr>
        </p:nvSpPr>
        <p:spPr/>
        <p:txBody>
          <a:bodyPr/>
          <a:lstStyle/>
          <a:p>
            <a:r>
              <a:rPr lang="en-US" dirty="0"/>
              <a:t>CIS 521/421</a:t>
            </a:r>
          </a:p>
        </p:txBody>
      </p:sp>
      <p:sp>
        <p:nvSpPr>
          <p:cNvPr id="6" name="Slide Number Placeholder 5">
            <a:extLst>
              <a:ext uri="{FF2B5EF4-FFF2-40B4-BE49-F238E27FC236}">
                <a16:creationId xmlns:a16="http://schemas.microsoft.com/office/drawing/2014/main" id="{7121AC1A-2588-8249-A226-826E2B496B34}"/>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7" name="Date Placeholder 3">
            <a:extLst>
              <a:ext uri="{FF2B5EF4-FFF2-40B4-BE49-F238E27FC236}">
                <a16:creationId xmlns:a16="http://schemas.microsoft.com/office/drawing/2014/main" id="{68BAD775-4574-FF45-A555-5499A91FB45F}"/>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12/7/21</a:t>
            </a:fld>
            <a:endParaRPr lang="en-US" dirty="0"/>
          </a:p>
        </p:txBody>
      </p:sp>
    </p:spTree>
    <p:extLst>
      <p:ext uri="{BB962C8B-B14F-4D97-AF65-F5344CB8AC3E}">
        <p14:creationId xmlns:p14="http://schemas.microsoft.com/office/powerpoint/2010/main" val="374685980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48" name="Title Text"/>
          <p:cNvSpPr txBox="1">
            <a:spLocks noGrp="1"/>
          </p:cNvSpPr>
          <p:nvPr>
            <p:ph type="title"/>
          </p:nvPr>
        </p:nvSpPr>
        <p:spPr>
          <a:prstGeom prst="rect">
            <a:avLst/>
          </a:prstGeom>
        </p:spPr>
        <p:txBody>
          <a:bodyPr/>
          <a:lstStyle/>
          <a:p>
            <a:r>
              <a:t>Title Text</a:t>
            </a:r>
          </a:p>
        </p:txBody>
      </p:sp>
      <p:sp>
        <p:nvSpPr>
          <p:cNvPr id="4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235470090"/>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310" name="Title Text"/>
          <p:cNvSpPr txBox="1">
            <a:spLocks noGrp="1"/>
          </p:cNvSpPr>
          <p:nvPr>
            <p:ph type="title"/>
          </p:nvPr>
        </p:nvSpPr>
        <p:spPr>
          <a:prstGeom prst="rect">
            <a:avLst/>
          </a:prstGeom>
        </p:spPr>
        <p:txBody>
          <a:bodyPr>
            <a:normAutofit/>
          </a:bodyPr>
          <a:lstStyle>
            <a:lvl1pPr>
              <a:defRPr>
                <a:latin typeface="+mj-lt"/>
                <a:ea typeface="+mj-ea"/>
                <a:cs typeface="+mj-cs"/>
                <a:sym typeface="Helvetica Neue Light"/>
              </a:defRPr>
            </a:lvl1pPr>
          </a:lstStyle>
          <a:p>
            <a:r>
              <a:t>Title Text</a:t>
            </a:r>
          </a:p>
        </p:txBody>
      </p:sp>
      <p:sp>
        <p:nvSpPr>
          <p:cNvPr id="311" name="Body Level One…"/>
          <p:cNvSpPr txBox="1">
            <a:spLocks noGrp="1"/>
          </p:cNvSpPr>
          <p:nvPr>
            <p:ph type="body" idx="1"/>
          </p:nvPr>
        </p:nvSpPr>
        <p:spPr>
          <a:xfrm>
            <a:off x="1190627" y="1946672"/>
            <a:ext cx="9810751" cy="4018360"/>
          </a:xfrm>
          <a:prstGeom prst="rect">
            <a:avLst/>
          </a:prstGeom>
        </p:spPr>
        <p:txBody>
          <a:bodyPr>
            <a:normAutofit/>
          </a:bodyPr>
          <a:lstStyle>
            <a:lvl1pPr>
              <a:spcBef>
                <a:spcPts val="1266"/>
              </a:spcBef>
              <a:buSzPct val="100000"/>
              <a:defRPr>
                <a:latin typeface="+mj-lt"/>
                <a:ea typeface="+mj-ea"/>
                <a:cs typeface="+mj-cs"/>
                <a:sym typeface="Helvetica Neue Light"/>
              </a:defRPr>
            </a:lvl1pPr>
            <a:lvl2pPr>
              <a:spcBef>
                <a:spcPts val="1266"/>
              </a:spcBef>
              <a:buSzPct val="100000"/>
              <a:defRPr>
                <a:latin typeface="+mj-lt"/>
                <a:ea typeface="+mj-ea"/>
                <a:cs typeface="+mj-cs"/>
                <a:sym typeface="Helvetica Neue Light"/>
              </a:defRPr>
            </a:lvl2pPr>
            <a:lvl3pPr>
              <a:spcBef>
                <a:spcPts val="1266"/>
              </a:spcBef>
              <a:buSzPct val="100000"/>
              <a:defRPr>
                <a:latin typeface="+mj-lt"/>
                <a:ea typeface="+mj-ea"/>
                <a:cs typeface="+mj-cs"/>
                <a:sym typeface="Helvetica Neue Light"/>
              </a:defRPr>
            </a:lvl3pPr>
            <a:lvl4pPr>
              <a:spcBef>
                <a:spcPts val="1266"/>
              </a:spcBef>
              <a:buSzPct val="100000"/>
              <a:defRPr>
                <a:latin typeface="+mj-lt"/>
                <a:ea typeface="+mj-ea"/>
                <a:cs typeface="+mj-cs"/>
                <a:sym typeface="Helvetica Neue Light"/>
              </a:defRPr>
            </a:lvl4pPr>
            <a:lvl5pPr>
              <a:spcBef>
                <a:spcPts val="1266"/>
              </a:spcBef>
              <a:buSzPct val="100000"/>
              <a:defRPr>
                <a:latin typeface="+mj-lt"/>
                <a:ea typeface="+mj-ea"/>
                <a:cs typeface="+mj-cs"/>
                <a:sym typeface="Helvetica Neue Light"/>
              </a:defRPr>
            </a:lvl5pPr>
          </a:lstStyle>
          <a:p>
            <a:r>
              <a:t>Body Level One</a:t>
            </a:r>
          </a:p>
          <a:p>
            <a:pPr lvl="1"/>
            <a:r>
              <a:t>Body Level Two</a:t>
            </a:r>
          </a:p>
          <a:p>
            <a:pPr lvl="2"/>
            <a:r>
              <a:t>Body Level Three</a:t>
            </a:r>
          </a:p>
          <a:p>
            <a:pPr lvl="3"/>
            <a:r>
              <a:t>Body Level Four</a:t>
            </a:r>
          </a:p>
          <a:p>
            <a:pPr lvl="4"/>
            <a:r>
              <a:t>Body Level Five</a:t>
            </a:r>
          </a:p>
        </p:txBody>
      </p:sp>
      <p:sp>
        <p:nvSpPr>
          <p:cNvPr id="312" name="Slide Number"/>
          <p:cNvSpPr txBox="1">
            <a:spLocks noGrp="1"/>
          </p:cNvSpPr>
          <p:nvPr>
            <p:ph type="sldNum" sz="quarter" idx="2"/>
          </p:nvPr>
        </p:nvSpPr>
        <p:spPr>
          <a:prstGeom prst="rect">
            <a:avLst/>
          </a:prstGeom>
        </p:spPr>
        <p:txBody>
          <a:bodyPr anchor="t"/>
          <a:lstStyle/>
          <a:p>
            <a:fld id="{86CB4B4D-7CA3-9044-876B-883B54F8677D}" type="slidenum">
              <a:t>‹#›</a:t>
            </a:fld>
            <a:endParaRPr/>
          </a:p>
        </p:txBody>
      </p:sp>
    </p:spTree>
    <p:extLst>
      <p:ext uri="{BB962C8B-B14F-4D97-AF65-F5344CB8AC3E}">
        <p14:creationId xmlns:p14="http://schemas.microsoft.com/office/powerpoint/2010/main" val="1033280984"/>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020B61-BA54-414E-8E4C-99C08C12F92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8A5A07B-6E34-B340-A611-F2555B74265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2A0983A0-E899-0C41-98ED-E121F2DA3B2B}"/>
              </a:ext>
            </a:extLst>
          </p:cNvPr>
          <p:cNvSpPr>
            <a:spLocks noGrp="1"/>
          </p:cNvSpPr>
          <p:nvPr>
            <p:ph type="ftr" sz="quarter" idx="11"/>
          </p:nvPr>
        </p:nvSpPr>
        <p:spPr/>
        <p:txBody>
          <a:bodyPr/>
          <a:lstStyle/>
          <a:p>
            <a:r>
              <a:rPr lang="en-US" dirty="0"/>
              <a:t>CIS 521/421</a:t>
            </a:r>
          </a:p>
        </p:txBody>
      </p:sp>
      <p:sp>
        <p:nvSpPr>
          <p:cNvPr id="6" name="Slide Number Placeholder 5">
            <a:extLst>
              <a:ext uri="{FF2B5EF4-FFF2-40B4-BE49-F238E27FC236}">
                <a16:creationId xmlns:a16="http://schemas.microsoft.com/office/drawing/2014/main" id="{CD5F0F47-D085-884A-BBB6-559E49CC93AD}"/>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8" name="Date Placeholder 3">
            <a:extLst>
              <a:ext uri="{FF2B5EF4-FFF2-40B4-BE49-F238E27FC236}">
                <a16:creationId xmlns:a16="http://schemas.microsoft.com/office/drawing/2014/main" id="{26BA3910-9997-604F-878B-1C0C5E9A8185}"/>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12/7/21</a:t>
            </a:fld>
            <a:endParaRPr lang="en-US" dirty="0"/>
          </a:p>
        </p:txBody>
      </p:sp>
    </p:spTree>
    <p:extLst>
      <p:ext uri="{BB962C8B-B14F-4D97-AF65-F5344CB8AC3E}">
        <p14:creationId xmlns:p14="http://schemas.microsoft.com/office/powerpoint/2010/main" val="26416673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340F55-1725-704D-A355-35461BB1303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92A0353-895D-5C45-9F23-4858B73E6F9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5" name="Footer Placeholder 4">
            <a:extLst>
              <a:ext uri="{FF2B5EF4-FFF2-40B4-BE49-F238E27FC236}">
                <a16:creationId xmlns:a16="http://schemas.microsoft.com/office/drawing/2014/main" id="{10C7E8A2-A965-1B48-8D1B-9270F97264C3}"/>
              </a:ext>
            </a:extLst>
          </p:cNvPr>
          <p:cNvSpPr>
            <a:spLocks noGrp="1"/>
          </p:cNvSpPr>
          <p:nvPr>
            <p:ph type="ftr" sz="quarter" idx="11"/>
          </p:nvPr>
        </p:nvSpPr>
        <p:spPr/>
        <p:txBody>
          <a:bodyPr/>
          <a:lstStyle/>
          <a:p>
            <a:r>
              <a:rPr lang="en-US" dirty="0"/>
              <a:t>CIS 521/421</a:t>
            </a:r>
          </a:p>
        </p:txBody>
      </p:sp>
      <p:sp>
        <p:nvSpPr>
          <p:cNvPr id="6" name="Slide Number Placeholder 5">
            <a:extLst>
              <a:ext uri="{FF2B5EF4-FFF2-40B4-BE49-F238E27FC236}">
                <a16:creationId xmlns:a16="http://schemas.microsoft.com/office/drawing/2014/main" id="{BC2305DD-AD55-5B41-B491-F313F34149BE}"/>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7" name="Date Placeholder 3">
            <a:extLst>
              <a:ext uri="{FF2B5EF4-FFF2-40B4-BE49-F238E27FC236}">
                <a16:creationId xmlns:a16="http://schemas.microsoft.com/office/drawing/2014/main" id="{69CFDAB7-D604-E54E-A719-7BFCF39FAAA0}"/>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12/7/21</a:t>
            </a:fld>
            <a:endParaRPr lang="en-US" dirty="0"/>
          </a:p>
        </p:txBody>
      </p:sp>
    </p:spTree>
    <p:extLst>
      <p:ext uri="{BB962C8B-B14F-4D97-AF65-F5344CB8AC3E}">
        <p14:creationId xmlns:p14="http://schemas.microsoft.com/office/powerpoint/2010/main" val="13287176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C0D993-8708-C748-8BF8-A3020043E6D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BE0E0A7-479C-E440-A318-EF8E7701037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4048DC8-08CC-804E-992C-59DD487C117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82A5E55D-2ADD-F04A-9911-3EC6595C9AC6}"/>
              </a:ext>
            </a:extLst>
          </p:cNvPr>
          <p:cNvSpPr>
            <a:spLocks noGrp="1"/>
          </p:cNvSpPr>
          <p:nvPr>
            <p:ph type="ftr" sz="quarter" idx="11"/>
          </p:nvPr>
        </p:nvSpPr>
        <p:spPr/>
        <p:txBody>
          <a:bodyPr/>
          <a:lstStyle/>
          <a:p>
            <a:r>
              <a:rPr lang="en-US" dirty="0"/>
              <a:t>CIS 521/421</a:t>
            </a:r>
          </a:p>
        </p:txBody>
      </p:sp>
      <p:sp>
        <p:nvSpPr>
          <p:cNvPr id="7" name="Slide Number Placeholder 6">
            <a:extLst>
              <a:ext uri="{FF2B5EF4-FFF2-40B4-BE49-F238E27FC236}">
                <a16:creationId xmlns:a16="http://schemas.microsoft.com/office/drawing/2014/main" id="{B8650945-E404-FB4E-A523-EBDDCAAD3FFE}"/>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8" name="Date Placeholder 3">
            <a:extLst>
              <a:ext uri="{FF2B5EF4-FFF2-40B4-BE49-F238E27FC236}">
                <a16:creationId xmlns:a16="http://schemas.microsoft.com/office/drawing/2014/main" id="{37E0D0F2-5BA0-0B4E-91CF-3B7E48BFA577}"/>
              </a:ext>
            </a:extLst>
          </p:cNvPr>
          <p:cNvSpPr>
            <a:spLocks noGrp="1"/>
          </p:cNvSpPr>
          <p:nvPr>
            <p:ph type="dt" sz="half" idx="13"/>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12/7/21</a:t>
            </a:fld>
            <a:endParaRPr lang="en-US" dirty="0"/>
          </a:p>
        </p:txBody>
      </p:sp>
    </p:spTree>
    <p:extLst>
      <p:ext uri="{BB962C8B-B14F-4D97-AF65-F5344CB8AC3E}">
        <p14:creationId xmlns:p14="http://schemas.microsoft.com/office/powerpoint/2010/main" val="35498898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84CF41-2200-D842-B9F9-FF775E43BFE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A7C93C0-F1D4-D34B-81A7-DA239AE3578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A3EC002-01DA-1B44-8FBE-E8CAF62F400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8261212-FAAD-F944-BADA-4651FD87400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8542B8E-CD9B-2D40-8BAD-5C6E8609C86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a:extLst>
              <a:ext uri="{FF2B5EF4-FFF2-40B4-BE49-F238E27FC236}">
                <a16:creationId xmlns:a16="http://schemas.microsoft.com/office/drawing/2014/main" id="{B1815244-12A5-5A45-B8FF-74FBC4159A6D}"/>
              </a:ext>
            </a:extLst>
          </p:cNvPr>
          <p:cNvSpPr>
            <a:spLocks noGrp="1"/>
          </p:cNvSpPr>
          <p:nvPr>
            <p:ph type="ftr" sz="quarter" idx="11"/>
          </p:nvPr>
        </p:nvSpPr>
        <p:spPr/>
        <p:txBody>
          <a:bodyPr/>
          <a:lstStyle/>
          <a:p>
            <a:r>
              <a:rPr lang="en-US" dirty="0"/>
              <a:t>CIS 521/421</a:t>
            </a:r>
          </a:p>
        </p:txBody>
      </p:sp>
      <p:sp>
        <p:nvSpPr>
          <p:cNvPr id="9" name="Slide Number Placeholder 8">
            <a:extLst>
              <a:ext uri="{FF2B5EF4-FFF2-40B4-BE49-F238E27FC236}">
                <a16:creationId xmlns:a16="http://schemas.microsoft.com/office/drawing/2014/main" id="{0EBC00F0-F776-D047-95B9-FF5B7C9191EC}"/>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10" name="Date Placeholder 3">
            <a:extLst>
              <a:ext uri="{FF2B5EF4-FFF2-40B4-BE49-F238E27FC236}">
                <a16:creationId xmlns:a16="http://schemas.microsoft.com/office/drawing/2014/main" id="{465492C2-C24A-D945-B33F-10F13A923FC5}"/>
              </a:ext>
            </a:extLst>
          </p:cNvPr>
          <p:cNvSpPr>
            <a:spLocks noGrp="1"/>
          </p:cNvSpPr>
          <p:nvPr>
            <p:ph type="dt" sz="half" idx="13"/>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12/7/21</a:t>
            </a:fld>
            <a:endParaRPr lang="en-US" dirty="0"/>
          </a:p>
        </p:txBody>
      </p:sp>
    </p:spTree>
    <p:extLst>
      <p:ext uri="{BB962C8B-B14F-4D97-AF65-F5344CB8AC3E}">
        <p14:creationId xmlns:p14="http://schemas.microsoft.com/office/powerpoint/2010/main" val="25550320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640003-B350-E04A-B763-4329CE8EF241}"/>
              </a:ext>
            </a:extLst>
          </p:cNvPr>
          <p:cNvSpPr>
            <a:spLocks noGrp="1"/>
          </p:cNvSpPr>
          <p:nvPr>
            <p:ph type="title"/>
          </p:nvPr>
        </p:nvSpPr>
        <p:spPr/>
        <p:txBody>
          <a:bodyPr/>
          <a:lstStyle/>
          <a:p>
            <a:r>
              <a:rPr lang="en-US"/>
              <a:t>Click to edit Master title style</a:t>
            </a:r>
          </a:p>
        </p:txBody>
      </p:sp>
      <p:sp>
        <p:nvSpPr>
          <p:cNvPr id="4" name="Footer Placeholder 3">
            <a:extLst>
              <a:ext uri="{FF2B5EF4-FFF2-40B4-BE49-F238E27FC236}">
                <a16:creationId xmlns:a16="http://schemas.microsoft.com/office/drawing/2014/main" id="{907B310E-B0C6-6646-A2F2-2E88C502F279}"/>
              </a:ext>
            </a:extLst>
          </p:cNvPr>
          <p:cNvSpPr>
            <a:spLocks noGrp="1"/>
          </p:cNvSpPr>
          <p:nvPr>
            <p:ph type="ftr" sz="quarter" idx="11"/>
          </p:nvPr>
        </p:nvSpPr>
        <p:spPr/>
        <p:txBody>
          <a:bodyPr/>
          <a:lstStyle/>
          <a:p>
            <a:r>
              <a:rPr lang="en-US" dirty="0"/>
              <a:t>CIS 521/421</a:t>
            </a:r>
          </a:p>
        </p:txBody>
      </p:sp>
      <p:sp>
        <p:nvSpPr>
          <p:cNvPr id="5" name="Slide Number Placeholder 4">
            <a:extLst>
              <a:ext uri="{FF2B5EF4-FFF2-40B4-BE49-F238E27FC236}">
                <a16:creationId xmlns:a16="http://schemas.microsoft.com/office/drawing/2014/main" id="{74A2DD48-6EDB-BC4D-96A2-BA066FAA827C}"/>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6" name="Date Placeholder 3">
            <a:extLst>
              <a:ext uri="{FF2B5EF4-FFF2-40B4-BE49-F238E27FC236}">
                <a16:creationId xmlns:a16="http://schemas.microsoft.com/office/drawing/2014/main" id="{95540311-DB5A-8444-A671-3CAEF937BF9E}"/>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12/7/21</a:t>
            </a:fld>
            <a:endParaRPr lang="en-US" dirty="0"/>
          </a:p>
        </p:txBody>
      </p:sp>
    </p:spTree>
    <p:extLst>
      <p:ext uri="{BB962C8B-B14F-4D97-AF65-F5344CB8AC3E}">
        <p14:creationId xmlns:p14="http://schemas.microsoft.com/office/powerpoint/2010/main" val="34470018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94920DE-F4F3-3C41-A38E-E1EF78B64B59}"/>
              </a:ext>
            </a:extLst>
          </p:cNvPr>
          <p:cNvSpPr/>
          <p:nvPr userDrawn="1"/>
        </p:nvSpPr>
        <p:spPr>
          <a:xfrm>
            <a:off x="-83457" y="6477624"/>
            <a:ext cx="12438743" cy="4964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ooter Placeholder 2">
            <a:extLst>
              <a:ext uri="{FF2B5EF4-FFF2-40B4-BE49-F238E27FC236}">
                <a16:creationId xmlns:a16="http://schemas.microsoft.com/office/drawing/2014/main" id="{42980C71-7E56-BB44-81EC-F71521DB30EC}"/>
              </a:ext>
            </a:extLst>
          </p:cNvPr>
          <p:cNvSpPr>
            <a:spLocks noGrp="1"/>
          </p:cNvSpPr>
          <p:nvPr>
            <p:ph type="ftr" sz="quarter" idx="11"/>
          </p:nvPr>
        </p:nvSpPr>
        <p:spPr/>
        <p:txBody>
          <a:bodyPr/>
          <a:lstStyle>
            <a:lvl1pPr>
              <a:defRPr baseline="0">
                <a:solidFill>
                  <a:schemeClr val="bg2"/>
                </a:solidFill>
              </a:defRPr>
            </a:lvl1pPr>
          </a:lstStyle>
          <a:p>
            <a:endParaRPr lang="en-US" dirty="0"/>
          </a:p>
        </p:txBody>
      </p:sp>
      <p:sp>
        <p:nvSpPr>
          <p:cNvPr id="4" name="Slide Number Placeholder 3">
            <a:extLst>
              <a:ext uri="{FF2B5EF4-FFF2-40B4-BE49-F238E27FC236}">
                <a16:creationId xmlns:a16="http://schemas.microsoft.com/office/drawing/2014/main" id="{C21FA998-67AC-AF42-903F-83F635E59AA0}"/>
              </a:ext>
            </a:extLst>
          </p:cNvPr>
          <p:cNvSpPr>
            <a:spLocks noGrp="1"/>
          </p:cNvSpPr>
          <p:nvPr>
            <p:ph type="sldNum" sz="quarter" idx="12"/>
          </p:nvPr>
        </p:nvSpPr>
        <p:spPr/>
        <p:txBody>
          <a:bodyPr/>
          <a:lstStyle>
            <a:lvl1pPr>
              <a:defRPr baseline="0">
                <a:solidFill>
                  <a:schemeClr val="bg2"/>
                </a:solidFill>
              </a:defRPr>
            </a:lvl1pPr>
          </a:lstStyle>
          <a:p>
            <a:fld id="{D19490E2-CA85-C940-B72C-CCD4B452E0DB}" type="slidenum">
              <a:rPr lang="en-US" smtClean="0"/>
              <a:pPr/>
              <a:t>‹#›</a:t>
            </a:fld>
            <a:endParaRPr lang="en-US" dirty="0"/>
          </a:p>
        </p:txBody>
      </p:sp>
      <p:sp>
        <p:nvSpPr>
          <p:cNvPr id="5" name="Rectangle 4">
            <a:extLst>
              <a:ext uri="{FF2B5EF4-FFF2-40B4-BE49-F238E27FC236}">
                <a16:creationId xmlns:a16="http://schemas.microsoft.com/office/drawing/2014/main" id="{BA98943E-9E00-8944-B9D1-AFA4B475EE50}"/>
              </a:ext>
            </a:extLst>
          </p:cNvPr>
          <p:cNvSpPr/>
          <p:nvPr userDrawn="1"/>
        </p:nvSpPr>
        <p:spPr>
          <a:xfrm>
            <a:off x="11543071" y="0"/>
            <a:ext cx="648929" cy="41098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oogle Shape;33;p13">
            <a:extLst>
              <a:ext uri="{FF2B5EF4-FFF2-40B4-BE49-F238E27FC236}">
                <a16:creationId xmlns:a16="http://schemas.microsoft.com/office/drawing/2014/main" id="{14F3EB22-F4D2-754A-AB85-DAA4305252E0}"/>
              </a:ext>
            </a:extLst>
          </p:cNvPr>
          <p:cNvPicPr preferRelativeResize="0"/>
          <p:nvPr userDrawn="1"/>
        </p:nvPicPr>
        <p:blipFill rotWithShape="1">
          <a:blip r:embed="rId2">
            <a:alphaModFix amt="40000"/>
          </a:blip>
          <a:srcRect/>
          <a:stretch/>
        </p:blipFill>
        <p:spPr>
          <a:xfrm>
            <a:off x="156750" y="6547264"/>
            <a:ext cx="1981200" cy="274320"/>
          </a:xfrm>
          <a:prstGeom prst="rect">
            <a:avLst/>
          </a:prstGeom>
          <a:noFill/>
          <a:ln>
            <a:noFill/>
          </a:ln>
        </p:spPr>
      </p:pic>
    </p:spTree>
    <p:extLst>
      <p:ext uri="{BB962C8B-B14F-4D97-AF65-F5344CB8AC3E}">
        <p14:creationId xmlns:p14="http://schemas.microsoft.com/office/powerpoint/2010/main" val="39834681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DE774F-50A5-E14E-AAEC-14855327C1F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7FC1686-80B3-8A4B-9736-F0316A436BB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2BCD0AB-9D3A-5C41-8CF6-96FEC7FE574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692A7C02-06ED-8946-9533-9CC994F56D38}"/>
              </a:ext>
            </a:extLst>
          </p:cNvPr>
          <p:cNvSpPr>
            <a:spLocks noGrp="1"/>
          </p:cNvSpPr>
          <p:nvPr>
            <p:ph type="ftr" sz="quarter" idx="11"/>
          </p:nvPr>
        </p:nvSpPr>
        <p:spPr/>
        <p:txBody>
          <a:bodyPr/>
          <a:lstStyle/>
          <a:p>
            <a:r>
              <a:rPr lang="en-US" dirty="0"/>
              <a:t>CIS 521/421</a:t>
            </a:r>
          </a:p>
        </p:txBody>
      </p:sp>
      <p:sp>
        <p:nvSpPr>
          <p:cNvPr id="7" name="Slide Number Placeholder 6">
            <a:extLst>
              <a:ext uri="{FF2B5EF4-FFF2-40B4-BE49-F238E27FC236}">
                <a16:creationId xmlns:a16="http://schemas.microsoft.com/office/drawing/2014/main" id="{3336EB30-E3CB-CC41-9AE9-BCE86A9CF0CC}"/>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8" name="Date Placeholder 3">
            <a:extLst>
              <a:ext uri="{FF2B5EF4-FFF2-40B4-BE49-F238E27FC236}">
                <a16:creationId xmlns:a16="http://schemas.microsoft.com/office/drawing/2014/main" id="{F5B1E8B3-7FC3-0A49-B31A-DDA22EA8F571}"/>
              </a:ext>
            </a:extLst>
          </p:cNvPr>
          <p:cNvSpPr>
            <a:spLocks noGrp="1"/>
          </p:cNvSpPr>
          <p:nvPr>
            <p:ph type="dt" sz="half" idx="13"/>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12/7/21</a:t>
            </a:fld>
            <a:endParaRPr lang="en-US" dirty="0"/>
          </a:p>
        </p:txBody>
      </p:sp>
    </p:spTree>
    <p:extLst>
      <p:ext uri="{BB962C8B-B14F-4D97-AF65-F5344CB8AC3E}">
        <p14:creationId xmlns:p14="http://schemas.microsoft.com/office/powerpoint/2010/main" val="24220680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6F4060-0D54-D247-B80E-D31A33DBC42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1C2D2A0-C12B-DC42-A002-CB51BD7996B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980596B5-0412-8141-B230-2031172B90B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287654FC-5288-CA42-A392-8D4125FD1CCD}"/>
              </a:ext>
            </a:extLst>
          </p:cNvPr>
          <p:cNvSpPr>
            <a:spLocks noGrp="1"/>
          </p:cNvSpPr>
          <p:nvPr>
            <p:ph type="ftr" sz="quarter" idx="11"/>
          </p:nvPr>
        </p:nvSpPr>
        <p:spPr/>
        <p:txBody>
          <a:bodyPr/>
          <a:lstStyle/>
          <a:p>
            <a:r>
              <a:rPr lang="en-US" dirty="0"/>
              <a:t>CIS 521/421</a:t>
            </a:r>
          </a:p>
        </p:txBody>
      </p:sp>
      <p:sp>
        <p:nvSpPr>
          <p:cNvPr id="7" name="Slide Number Placeholder 6">
            <a:extLst>
              <a:ext uri="{FF2B5EF4-FFF2-40B4-BE49-F238E27FC236}">
                <a16:creationId xmlns:a16="http://schemas.microsoft.com/office/drawing/2014/main" id="{85FCCC7A-6E1D-DC4A-A12F-30980DCAD3C2}"/>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8" name="Date Placeholder 3">
            <a:extLst>
              <a:ext uri="{FF2B5EF4-FFF2-40B4-BE49-F238E27FC236}">
                <a16:creationId xmlns:a16="http://schemas.microsoft.com/office/drawing/2014/main" id="{4676E1BE-53C9-0147-8AE4-A8FCEB505E0F}"/>
              </a:ext>
            </a:extLst>
          </p:cNvPr>
          <p:cNvSpPr>
            <a:spLocks noGrp="1"/>
          </p:cNvSpPr>
          <p:nvPr>
            <p:ph type="dt" sz="half" idx="13"/>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12/7/21</a:t>
            </a:fld>
            <a:endParaRPr lang="en-US" dirty="0"/>
          </a:p>
        </p:txBody>
      </p:sp>
    </p:spTree>
    <p:extLst>
      <p:ext uri="{BB962C8B-B14F-4D97-AF65-F5344CB8AC3E}">
        <p14:creationId xmlns:p14="http://schemas.microsoft.com/office/powerpoint/2010/main" val="3489581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 name="Google Shape;28;p12">
            <a:extLst>
              <a:ext uri="{FF2B5EF4-FFF2-40B4-BE49-F238E27FC236}">
                <a16:creationId xmlns:a16="http://schemas.microsoft.com/office/drawing/2014/main" id="{D565B97B-D174-6041-8128-9644BDEA392B}"/>
              </a:ext>
            </a:extLst>
          </p:cNvPr>
          <p:cNvSpPr/>
          <p:nvPr userDrawn="1"/>
        </p:nvSpPr>
        <p:spPr>
          <a:xfrm>
            <a:off x="0" y="6486300"/>
            <a:ext cx="12192000" cy="371700"/>
          </a:xfrm>
          <a:prstGeom prst="rect">
            <a:avLst/>
          </a:prstGeom>
          <a:solidFill>
            <a:srgbClr val="37066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2" name="Google Shape;29;p12">
            <a:extLst>
              <a:ext uri="{FF2B5EF4-FFF2-40B4-BE49-F238E27FC236}">
                <a16:creationId xmlns:a16="http://schemas.microsoft.com/office/drawing/2014/main" id="{BCE5A042-1C99-BF4D-B2B0-CC442047FEFA}"/>
              </a:ext>
            </a:extLst>
          </p:cNvPr>
          <p:cNvPicPr preferRelativeResize="0"/>
          <p:nvPr userDrawn="1"/>
        </p:nvPicPr>
        <p:blipFill rotWithShape="1">
          <a:blip r:embed="rId15">
            <a:alphaModFix/>
          </a:blip>
          <a:srcRect/>
          <a:stretch/>
        </p:blipFill>
        <p:spPr>
          <a:xfrm>
            <a:off x="53875" y="6501549"/>
            <a:ext cx="1780175" cy="341200"/>
          </a:xfrm>
          <a:prstGeom prst="rect">
            <a:avLst/>
          </a:prstGeom>
          <a:noFill/>
          <a:ln>
            <a:noFill/>
          </a:ln>
        </p:spPr>
      </p:pic>
      <p:sp>
        <p:nvSpPr>
          <p:cNvPr id="2" name="Title Placeholder 1">
            <a:extLst>
              <a:ext uri="{FF2B5EF4-FFF2-40B4-BE49-F238E27FC236}">
                <a16:creationId xmlns:a16="http://schemas.microsoft.com/office/drawing/2014/main" id="{31DC393A-D59D-9547-9124-7E756C3F1D84}"/>
              </a:ext>
            </a:extLst>
          </p:cNvPr>
          <p:cNvSpPr>
            <a:spLocks noGrp="1"/>
          </p:cNvSpPr>
          <p:nvPr>
            <p:ph type="title"/>
          </p:nvPr>
        </p:nvSpPr>
        <p:spPr>
          <a:xfrm>
            <a:off x="399673" y="365125"/>
            <a:ext cx="10954127" cy="77205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053FD086-4C25-CA48-906F-2DB2697E0F0C}"/>
              </a:ext>
            </a:extLst>
          </p:cNvPr>
          <p:cNvSpPr>
            <a:spLocks noGrp="1"/>
          </p:cNvSpPr>
          <p:nvPr>
            <p:ph type="body" idx="1"/>
          </p:nvPr>
        </p:nvSpPr>
        <p:spPr>
          <a:xfrm>
            <a:off x="399673" y="1348547"/>
            <a:ext cx="10515600" cy="47938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89F1B887-4C7C-6E4A-9988-EDE9C4567C5D}"/>
              </a:ext>
            </a:extLst>
          </p:cNvPr>
          <p:cNvSpPr>
            <a:spLocks noGrp="1"/>
          </p:cNvSpPr>
          <p:nvPr>
            <p:ph type="ftr" sz="quarter" idx="3"/>
          </p:nvPr>
        </p:nvSpPr>
        <p:spPr>
          <a:xfrm>
            <a:off x="4038600" y="6492875"/>
            <a:ext cx="4114800" cy="365125"/>
          </a:xfrm>
          <a:prstGeom prst="rect">
            <a:avLst/>
          </a:prstGeom>
        </p:spPr>
        <p:txBody>
          <a:bodyPr vert="horz" lIns="91440" tIns="45720" rIns="91440" bIns="45720" rtlCol="0" anchor="ctr"/>
          <a:lstStyle>
            <a:lvl1pPr algn="ctr">
              <a:defRPr sz="1200" baseline="0">
                <a:solidFill>
                  <a:schemeClr val="bg1"/>
                </a:solidFill>
              </a:defRPr>
            </a:lvl1pPr>
          </a:lstStyle>
          <a:p>
            <a:r>
              <a:rPr lang="en-US" dirty="0"/>
              <a:t>CIS 521/421</a:t>
            </a:r>
          </a:p>
        </p:txBody>
      </p:sp>
      <p:sp>
        <p:nvSpPr>
          <p:cNvPr id="6" name="Slide Number Placeholder 5">
            <a:extLst>
              <a:ext uri="{FF2B5EF4-FFF2-40B4-BE49-F238E27FC236}">
                <a16:creationId xmlns:a16="http://schemas.microsoft.com/office/drawing/2014/main" id="{3CBF8E9F-3683-B847-B87A-A5004D7EAE00}"/>
              </a:ext>
            </a:extLst>
          </p:cNvPr>
          <p:cNvSpPr>
            <a:spLocks noGrp="1"/>
          </p:cNvSpPr>
          <p:nvPr>
            <p:ph type="sldNum" sz="quarter" idx="4"/>
          </p:nvPr>
        </p:nvSpPr>
        <p:spPr>
          <a:xfrm>
            <a:off x="9394925" y="6477624"/>
            <a:ext cx="2743200" cy="365125"/>
          </a:xfrm>
          <a:prstGeom prst="rect">
            <a:avLst/>
          </a:prstGeom>
        </p:spPr>
        <p:txBody>
          <a:bodyPr vert="horz" lIns="91440" tIns="45720" rIns="91440" bIns="45720" rtlCol="0" anchor="ctr"/>
          <a:lstStyle>
            <a:lvl1pPr algn="r">
              <a:defRPr sz="1200" baseline="0">
                <a:solidFill>
                  <a:schemeClr val="bg1"/>
                </a:solidFill>
              </a:defRPr>
            </a:lvl1pPr>
          </a:lstStyle>
          <a:p>
            <a:fld id="{D19490E2-CA85-C940-B72C-CCD4B452E0DB}" type="slidenum">
              <a:rPr lang="en-US" smtClean="0"/>
              <a:pPr/>
              <a:t>‹#›</a:t>
            </a:fld>
            <a:endParaRPr lang="en-US"/>
          </a:p>
        </p:txBody>
      </p:sp>
      <p:grpSp>
        <p:nvGrpSpPr>
          <p:cNvPr id="16" name="Group 15">
            <a:extLst>
              <a:ext uri="{FF2B5EF4-FFF2-40B4-BE49-F238E27FC236}">
                <a16:creationId xmlns:a16="http://schemas.microsoft.com/office/drawing/2014/main" id="{01B726FF-CD68-6C4A-97EB-7FBB0885F1DC}"/>
              </a:ext>
            </a:extLst>
          </p:cNvPr>
          <p:cNvGrpSpPr/>
          <p:nvPr userDrawn="1"/>
        </p:nvGrpSpPr>
        <p:grpSpPr>
          <a:xfrm>
            <a:off x="11601300" y="0"/>
            <a:ext cx="593325" cy="3948265"/>
            <a:chOff x="11601300" y="0"/>
            <a:chExt cx="593325" cy="3948265"/>
          </a:xfrm>
        </p:grpSpPr>
        <p:pic>
          <p:nvPicPr>
            <p:cNvPr id="14" name="Google Shape;66;p2">
              <a:extLst>
                <a:ext uri="{FF2B5EF4-FFF2-40B4-BE49-F238E27FC236}">
                  <a16:creationId xmlns:a16="http://schemas.microsoft.com/office/drawing/2014/main" id="{5C25E95F-928A-AA44-9141-A0CD197DE662}"/>
                </a:ext>
              </a:extLst>
            </p:cNvPr>
            <p:cNvPicPr preferRelativeResize="0"/>
            <p:nvPr userDrawn="1"/>
          </p:nvPicPr>
          <p:blipFill rotWithShape="1">
            <a:blip r:embed="rId16">
              <a:alphaModFix/>
              <a:extLst>
                <a:ext uri="{28A0092B-C50C-407E-A947-70E740481C1C}">
                  <a14:useLocalDpi xmlns:a14="http://schemas.microsoft.com/office/drawing/2010/main"/>
                </a:ext>
              </a:extLst>
            </a:blip>
            <a:srcRect b="-231"/>
            <a:stretch/>
          </p:blipFill>
          <p:spPr>
            <a:xfrm>
              <a:off x="11603925" y="0"/>
              <a:ext cx="590700" cy="3772950"/>
            </a:xfrm>
            <a:prstGeom prst="rect">
              <a:avLst/>
            </a:prstGeom>
            <a:noFill/>
            <a:ln>
              <a:noFill/>
            </a:ln>
          </p:spPr>
        </p:pic>
        <p:sp>
          <p:nvSpPr>
            <p:cNvPr id="15" name="Google Shape;67;p2">
              <a:extLst>
                <a:ext uri="{FF2B5EF4-FFF2-40B4-BE49-F238E27FC236}">
                  <a16:creationId xmlns:a16="http://schemas.microsoft.com/office/drawing/2014/main" id="{5F44F4FB-7E8D-964F-B615-5D01B9861B33}"/>
                </a:ext>
              </a:extLst>
            </p:cNvPr>
            <p:cNvSpPr/>
            <p:nvPr userDrawn="1"/>
          </p:nvSpPr>
          <p:spPr>
            <a:xfrm>
              <a:off x="11601300" y="3745465"/>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dirty="0">
                <a:solidFill>
                  <a:srgbClr val="FFFFFF"/>
                </a:solidFill>
                <a:latin typeface="Calibri"/>
                <a:ea typeface="Calibri"/>
                <a:cs typeface="Calibri"/>
                <a:sym typeface="Calibri"/>
              </a:endParaRPr>
            </a:p>
          </p:txBody>
        </p:sp>
      </p:grpSp>
      <p:sp>
        <p:nvSpPr>
          <p:cNvPr id="4" name="Date Placeholder 3">
            <a:extLst>
              <a:ext uri="{FF2B5EF4-FFF2-40B4-BE49-F238E27FC236}">
                <a16:creationId xmlns:a16="http://schemas.microsoft.com/office/drawing/2014/main" id="{901A42E8-F234-084A-9923-0DC9FAABB4DB}"/>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12/7/21</a:t>
            </a:fld>
            <a:endParaRPr lang="en-US" dirty="0"/>
          </a:p>
        </p:txBody>
      </p:sp>
    </p:spTree>
    <p:extLst>
      <p:ext uri="{BB962C8B-B14F-4D97-AF65-F5344CB8AC3E}">
        <p14:creationId xmlns:p14="http://schemas.microsoft.com/office/powerpoint/2010/main" val="109362264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3200" b="1" i="0" kern="1200" baseline="0">
          <a:solidFill>
            <a:schemeClr val="accent1"/>
          </a:solidFill>
          <a:latin typeface="+mj-lt"/>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200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8" Type="http://schemas.openxmlformats.org/officeDocument/2006/relationships/image" Target="../media/image60.tiff"/><Relationship Id="rId3" Type="http://schemas.openxmlformats.org/officeDocument/2006/relationships/hyperlink" Target="https://allennlp.org/elmo" TargetMode="External"/><Relationship Id="rId7" Type="http://schemas.openxmlformats.org/officeDocument/2006/relationships/image" Target="../media/image59.tiff"/><Relationship Id="rId2" Type="http://schemas.openxmlformats.org/officeDocument/2006/relationships/notesSlide" Target="../notesSlides/notesSlide55.xml"/><Relationship Id="rId1" Type="http://schemas.openxmlformats.org/officeDocument/2006/relationships/slideLayout" Target="../slideLayouts/slideLayout7.xml"/><Relationship Id="rId6" Type="http://schemas.openxmlformats.org/officeDocument/2006/relationships/hyperlink" Target="https://blog.openai.com/better-language-models/" TargetMode="External"/><Relationship Id="rId5" Type="http://schemas.openxmlformats.org/officeDocument/2006/relationships/hyperlink" Target="https://arxiv.org/pdf/1810.04805.pdf" TargetMode="External"/><Relationship Id="rId4" Type="http://schemas.openxmlformats.org/officeDocument/2006/relationships/hyperlink" Target="https://blog.openai.com/language-unsupervised/" TargetMode="Externa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13.xml"/><Relationship Id="rId5" Type="http://schemas.openxmlformats.org/officeDocument/2006/relationships/image" Target="../media/image63.png"/><Relationship Id="rId4" Type="http://schemas.openxmlformats.org/officeDocument/2006/relationships/image" Target="../media/image51.png"/></Relationships>
</file>

<file path=ppt/slides/_rels/slide10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3.xml"/></Relationships>
</file>

<file path=ppt/slides/_rels/slide10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3.xml"/></Relationships>
</file>

<file path=ppt/slides/_rels/slide10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hyperlink" Target="http://magnitude.plasticity.ai/word2vec+approx/GoogleNews-vectors-negative300.magnitude" TargetMode="Externa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6.xml.rels><?xml version="1.0" encoding="UTF-8" standalone="yes"?>
<Relationships xmlns="http://schemas.openxmlformats.org/package/2006/relationships"><Relationship Id="rId8" Type="http://schemas.openxmlformats.org/officeDocument/2006/relationships/hyperlink" Target="http://nlp.stanford.edu/projects/glove/" TargetMode="External"/><Relationship Id="rId3" Type="http://schemas.openxmlformats.org/officeDocument/2006/relationships/image" Target="../media/image69.tiff"/><Relationship Id="rId7" Type="http://schemas.openxmlformats.org/officeDocument/2006/relationships/hyperlink" Target="http://www.fasttext.cc/" TargetMode="External"/><Relationship Id="rId2" Type="http://schemas.openxmlformats.org/officeDocument/2006/relationships/image" Target="../media/image68.tiff"/><Relationship Id="rId1" Type="http://schemas.openxmlformats.org/officeDocument/2006/relationships/slideLayout" Target="../slideLayouts/slideLayout2.xml"/><Relationship Id="rId6" Type="http://schemas.openxmlformats.org/officeDocument/2006/relationships/hyperlink" Target="https://code.google.com/archive/p/word2vec/" TargetMode="External"/><Relationship Id="rId5" Type="http://schemas.openxmlformats.org/officeDocument/2006/relationships/image" Target="../media/image71.png"/><Relationship Id="rId4" Type="http://schemas.openxmlformats.org/officeDocument/2006/relationships/image" Target="../media/image70.tiff"/><Relationship Id="rId9" Type="http://schemas.openxmlformats.org/officeDocument/2006/relationships/hyperlink" Target="https://github.com/plasticityai/magnitude" TargetMode="External"/></Relationships>
</file>

<file path=ppt/slides/_rels/slide11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72.emf"/></Relationships>
</file>

<file path=ppt/slides/_rels/slide125.xml.rels><?xml version="1.0" encoding="UTF-8" standalone="yes"?>
<Relationships xmlns="http://schemas.openxmlformats.org/package/2006/relationships"><Relationship Id="rId3" Type="http://schemas.openxmlformats.org/officeDocument/2006/relationships/image" Target="../media/image73.emf"/><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126.xml.rels><?xml version="1.0" encoding="UTF-8" standalone="yes"?>
<Relationships xmlns="http://schemas.openxmlformats.org/package/2006/relationships"><Relationship Id="rId3" Type="http://schemas.openxmlformats.org/officeDocument/2006/relationships/image" Target="../media/image75.emf"/><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image" Target="../media/image76.emf"/></Relationships>
</file>

<file path=ppt/slides/_rels/slide127.xml.rels><?xml version="1.0" encoding="UTF-8" standalone="yes"?>
<Relationships xmlns="http://schemas.openxmlformats.org/package/2006/relationships"><Relationship Id="rId3" Type="http://schemas.openxmlformats.org/officeDocument/2006/relationships/image" Target="../media/image75.emf"/><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image" Target="../media/image76.emf"/></Relationships>
</file>

<file path=ppt/slides/_rels/slide128.xml.rels><?xml version="1.0" encoding="UTF-8" standalone="yes"?>
<Relationships xmlns="http://schemas.openxmlformats.org/package/2006/relationships"><Relationship Id="rId3" Type="http://schemas.openxmlformats.org/officeDocument/2006/relationships/image" Target="../media/image77.emf"/><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77.emf"/><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78.emf"/><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78.emf"/><Relationship Id="rId2" Type="http://schemas.openxmlformats.org/officeDocument/2006/relationships/notesSlide" Target="../notesSlides/notesSlide68.xml"/><Relationship Id="rId1" Type="http://schemas.openxmlformats.org/officeDocument/2006/relationships/slideLayout" Target="../slideLayouts/slideLayout2.xml"/><Relationship Id="rId4" Type="http://schemas.openxmlformats.org/officeDocument/2006/relationships/image" Target="../media/image79.emf"/></Relationships>
</file>

<file path=ppt/slides/_rels/slide134.xml.rels><?xml version="1.0" encoding="UTF-8" standalone="yes"?>
<Relationships xmlns="http://schemas.openxmlformats.org/package/2006/relationships"><Relationship Id="rId3" Type="http://schemas.openxmlformats.org/officeDocument/2006/relationships/image" Target="../media/image80.emf"/><Relationship Id="rId2" Type="http://schemas.openxmlformats.org/officeDocument/2006/relationships/notesSlide" Target="../notesSlides/notesSlide69.xml"/><Relationship Id="rId1" Type="http://schemas.openxmlformats.org/officeDocument/2006/relationships/slideLayout" Target="../slideLayouts/slideLayout2.xml"/><Relationship Id="rId4" Type="http://schemas.openxmlformats.org/officeDocument/2006/relationships/image" Target="../media/image81.emf"/></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82.emf"/><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83.emf"/><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84.emf"/><Relationship Id="rId2" Type="http://schemas.openxmlformats.org/officeDocument/2006/relationships/notesSlide" Target="../notesSlides/notesSlide7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image" Target="../media/image88.emf"/><Relationship Id="rId2" Type="http://schemas.openxmlformats.org/officeDocument/2006/relationships/image" Target="../media/image87.emf"/><Relationship Id="rId1" Type="http://schemas.openxmlformats.org/officeDocument/2006/relationships/slideLayout" Target="../slideLayouts/slideLayout6.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79.xml"/><Relationship Id="rId1" Type="http://schemas.openxmlformats.org/officeDocument/2006/relationships/slideLayout" Target="../slideLayouts/slideLayout2.xml"/><Relationship Id="rId4" Type="http://schemas.openxmlformats.org/officeDocument/2006/relationships/image" Target="../media/image89.emf"/></Relationships>
</file>

<file path=ppt/slides/_rels/slide152.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80.xml"/><Relationship Id="rId1" Type="http://schemas.openxmlformats.org/officeDocument/2006/relationships/slideLayout" Target="../slideLayouts/slideLayout2.xml"/><Relationship Id="rId4" Type="http://schemas.openxmlformats.org/officeDocument/2006/relationships/image" Target="../media/image90.jpg"/></Relationships>
</file>

<file path=ppt/slides/_rels/slide153.xml.rels><?xml version="1.0" encoding="UTF-8" standalone="yes"?>
<Relationships xmlns="http://schemas.openxmlformats.org/package/2006/relationships"><Relationship Id="rId3" Type="http://schemas.openxmlformats.org/officeDocument/2006/relationships/image" Target="../media/image89.emf"/><Relationship Id="rId2" Type="http://schemas.openxmlformats.org/officeDocument/2006/relationships/notesSlide" Target="../notesSlides/notesSlide81.xml"/><Relationship Id="rId1" Type="http://schemas.openxmlformats.org/officeDocument/2006/relationships/slideLayout" Target="../slideLayouts/slideLayout2.xml"/><Relationship Id="rId4" Type="http://schemas.openxmlformats.org/officeDocument/2006/relationships/image" Target="../media/image91.emf"/></Relationships>
</file>

<file path=ppt/slides/_rels/slide154.xml.rels><?xml version="1.0" encoding="UTF-8" standalone="yes"?>
<Relationships xmlns="http://schemas.openxmlformats.org/package/2006/relationships"><Relationship Id="rId3" Type="http://schemas.openxmlformats.org/officeDocument/2006/relationships/image" Target="../media/image89.emf"/><Relationship Id="rId2" Type="http://schemas.openxmlformats.org/officeDocument/2006/relationships/notesSlide" Target="../notesSlides/notesSlide82.xml"/><Relationship Id="rId1" Type="http://schemas.openxmlformats.org/officeDocument/2006/relationships/slideLayout" Target="../slideLayouts/slideLayout2.xml"/><Relationship Id="rId4" Type="http://schemas.openxmlformats.org/officeDocument/2006/relationships/image" Target="../media/image92.emf"/></Relationships>
</file>

<file path=ppt/slides/_rels/slide155.xml.rels><?xml version="1.0" encoding="UTF-8" standalone="yes"?>
<Relationships xmlns="http://schemas.openxmlformats.org/package/2006/relationships"><Relationship Id="rId3" Type="http://schemas.openxmlformats.org/officeDocument/2006/relationships/image" Target="../media/image93.jp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3" Type="http://schemas.openxmlformats.org/officeDocument/2006/relationships/image" Target="../media/image94.jp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3" Type="http://schemas.openxmlformats.org/officeDocument/2006/relationships/image" Target="../media/image95.emf"/><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image" Target="../media/image96.emf"/><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3" Type="http://schemas.openxmlformats.org/officeDocument/2006/relationships/image" Target="../media/image97.emf"/><Relationship Id="rId2" Type="http://schemas.openxmlformats.org/officeDocument/2006/relationships/notesSlide" Target="../notesSlides/notesSlide86.xml"/><Relationship Id="rId1" Type="http://schemas.openxmlformats.org/officeDocument/2006/relationships/slideLayout" Target="../slideLayouts/slideLayout2.xml"/><Relationship Id="rId4" Type="http://schemas.openxmlformats.org/officeDocument/2006/relationships/image" Target="../media/image98.emf"/></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image" Target="../media/image100.jpg"/><Relationship Id="rId2" Type="http://schemas.openxmlformats.org/officeDocument/2006/relationships/notesSlide" Target="../notesSlides/notesSlide87.xml"/><Relationship Id="rId1" Type="http://schemas.openxmlformats.org/officeDocument/2006/relationships/slideLayout" Target="../slideLayouts/slideLayout2.xml"/><Relationship Id="rId4" Type="http://schemas.openxmlformats.org/officeDocument/2006/relationships/image" Target="../media/image101.tiff"/></Relationships>
</file>

<file path=ppt/slides/_rels/slide162.xml.rels><?xml version="1.0" encoding="UTF-8" standalone="yes"?>
<Relationships xmlns="http://schemas.openxmlformats.org/package/2006/relationships"><Relationship Id="rId8" Type="http://schemas.openxmlformats.org/officeDocument/2006/relationships/image" Target="../media/image107.tif"/><Relationship Id="rId3" Type="http://schemas.openxmlformats.org/officeDocument/2006/relationships/image" Target="../media/image102.jpeg"/><Relationship Id="rId7" Type="http://schemas.openxmlformats.org/officeDocument/2006/relationships/image" Target="../media/image106.png"/><Relationship Id="rId2" Type="http://schemas.openxmlformats.org/officeDocument/2006/relationships/notesSlide" Target="../notesSlides/notesSlide88.xml"/><Relationship Id="rId1" Type="http://schemas.openxmlformats.org/officeDocument/2006/relationships/slideLayout" Target="../slideLayouts/slideLayout6.xml"/><Relationship Id="rId6" Type="http://schemas.openxmlformats.org/officeDocument/2006/relationships/image" Target="../media/image105.png"/><Relationship Id="rId5" Type="http://schemas.openxmlformats.org/officeDocument/2006/relationships/image" Target="../media/image104.jpeg"/><Relationship Id="rId4" Type="http://schemas.openxmlformats.org/officeDocument/2006/relationships/image" Target="../media/image103.jpeg"/><Relationship Id="rId9" Type="http://schemas.openxmlformats.org/officeDocument/2006/relationships/image" Target="../media/image108.tif"/></Relationships>
</file>

<file path=ppt/slides/_rels/slide163.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90.xml"/><Relationship Id="rId1" Type="http://schemas.openxmlformats.org/officeDocument/2006/relationships/slideLayout" Target="../slideLayouts/slideLayout2.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110.png"/></Relationships>
</file>

<file path=ppt/slides/_rels/slide165.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91.xml"/><Relationship Id="rId1" Type="http://schemas.openxmlformats.org/officeDocument/2006/relationships/slideLayout" Target="../slideLayouts/slideLayout2.xml"/><Relationship Id="rId4" Type="http://schemas.openxmlformats.org/officeDocument/2006/relationships/image" Target="../media/image114.png"/></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3.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3" Type="http://schemas.openxmlformats.org/officeDocument/2006/relationships/image" Target="../media/image115.emf"/><Relationship Id="rId2" Type="http://schemas.openxmlformats.org/officeDocument/2006/relationships/notesSlide" Target="../notesSlides/notesSlide98.xml"/><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2" Type="http://schemas.openxmlformats.org/officeDocument/2006/relationships/image" Target="../media/image116.emf"/><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2" Type="http://schemas.openxmlformats.org/officeDocument/2006/relationships/hyperlink" Target="http://interactive-fiction-class.org/" TargetMode="External"/><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0.emf"/><Relationship Id="rId7"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9.png"/><Relationship Id="rId4" Type="http://schemas.openxmlformats.org/officeDocument/2006/relationships/image" Target="../media/image18.png"/><Relationship Id="rId9"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4.tif"/><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5.tif"/><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6.tif"/><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26.tif"/><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7.tif"/><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29.tif"/><Relationship Id="rId4" Type="http://schemas.openxmlformats.org/officeDocument/2006/relationships/image" Target="../media/image28.tif"/></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6.tif"/><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4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1.xml"/><Relationship Id="rId1" Type="http://schemas.openxmlformats.org/officeDocument/2006/relationships/slideLayout" Target="../slideLayouts/slideLayout7.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chart" Target="../charts/chart2.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chart" Target="../charts/chart3.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notesSlide" Target="../notesSlides/notesSlide36.xml"/><Relationship Id="rId1" Type="http://schemas.openxmlformats.org/officeDocument/2006/relationships/slideLayout" Target="../slideLayouts/slideLayout7.xml"/><Relationship Id="rId5" Type="http://schemas.openxmlformats.org/officeDocument/2006/relationships/image" Target="../media/image46.png"/><Relationship Id="rId4" Type="http://schemas.openxmlformats.org/officeDocument/2006/relationships/image" Target="../media/image45.png"/></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8.xml"/><Relationship Id="rId1" Type="http://schemas.openxmlformats.org/officeDocument/2006/relationships/slideLayout" Target="../slideLayouts/slideLayout13.xml"/><Relationship Id="rId4" Type="http://schemas.openxmlformats.org/officeDocument/2006/relationships/image" Target="../media/image34.png"/></Relationships>
</file>

<file path=ppt/slides/_rels/slide6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9.xml"/><Relationship Id="rId1" Type="http://schemas.openxmlformats.org/officeDocument/2006/relationships/slideLayout" Target="../slideLayouts/slideLayout13.xml"/><Relationship Id="rId4" Type="http://schemas.openxmlformats.org/officeDocument/2006/relationships/image" Target="../media/image35.png"/></Relationships>
</file>

<file path=ppt/slides/_rels/slide7.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 Id="rId4" Type="http://schemas.openxmlformats.org/officeDocument/2006/relationships/image" Target="../media/image50.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3.xml"/><Relationship Id="rId1" Type="http://schemas.openxmlformats.org/officeDocument/2006/relationships/slideLayout" Target="../slideLayouts/slideLayout13.xml"/><Relationship Id="rId4" Type="http://schemas.openxmlformats.org/officeDocument/2006/relationships/image" Target="../media/image52.png"/></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image" Target="../media/image53.e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56.emf"/><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7C86E-9E8B-C44E-9E28-53D304F812C8}"/>
              </a:ext>
            </a:extLst>
          </p:cNvPr>
          <p:cNvSpPr>
            <a:spLocks noGrp="1"/>
          </p:cNvSpPr>
          <p:nvPr>
            <p:ph type="ctrTitle"/>
          </p:nvPr>
        </p:nvSpPr>
        <p:spPr/>
        <p:txBody>
          <a:bodyPr>
            <a:normAutofit fontScale="90000"/>
          </a:bodyPr>
          <a:lstStyle/>
          <a:p>
            <a:r>
              <a:rPr lang="en-US" dirty="0"/>
              <a:t>Module 14: Natural Language Processing</a:t>
            </a:r>
          </a:p>
        </p:txBody>
      </p:sp>
      <p:sp>
        <p:nvSpPr>
          <p:cNvPr id="5" name="Subtitle 4">
            <a:extLst>
              <a:ext uri="{FF2B5EF4-FFF2-40B4-BE49-F238E27FC236}">
                <a16:creationId xmlns:a16="http://schemas.microsoft.com/office/drawing/2014/main" id="{6D4E9BC7-5BA9-414A-B019-70EACD2CF86F}"/>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1093862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Cross-Entropy Loss</a:t>
            </a:r>
          </a:p>
        </p:txBody>
      </p:sp>
      <p:sp>
        <p:nvSpPr>
          <p:cNvPr id="3" name="Content Placeholder 2"/>
          <p:cNvSpPr>
            <a:spLocks noGrp="1"/>
          </p:cNvSpPr>
          <p:nvPr>
            <p:ph idx="1"/>
          </p:nvPr>
        </p:nvSpPr>
        <p:spPr/>
        <p:txBody>
          <a:bodyPr/>
          <a:lstStyle/>
          <a:p>
            <a:r>
              <a:rPr lang="en-US" dirty="0"/>
              <a:t>If the neural network is a binary classifier with a sigmoid at the final layer, the loss function is exactly the same as we saw in logistic regression:</a:t>
            </a:r>
          </a:p>
          <a:p>
            <a:endParaRPr lang="en-US"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06B3206D-3DF8-3247-9370-8A0B06167A32}"/>
                  </a:ext>
                </a:extLst>
              </p:cNvPr>
              <p:cNvSpPr txBox="1"/>
              <p:nvPr/>
            </p:nvSpPr>
            <p:spPr>
              <a:xfrm>
                <a:off x="2057400" y="3152002"/>
                <a:ext cx="8077200" cy="3077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000" i="1">
                          <a:latin typeface="Cambria Math" panose="02040503050406030204" pitchFamily="18" charset="0"/>
                        </a:rPr>
                        <m:t>𝐿</m:t>
                      </m:r>
                      <m:r>
                        <a:rPr lang="en-US" sz="2000" i="1" baseline="-25000">
                          <a:latin typeface="Cambria Math" panose="02040503050406030204" pitchFamily="18" charset="0"/>
                        </a:rPr>
                        <m:t>𝐶𝐸</m:t>
                      </m:r>
                      <m:d>
                        <m:dPr>
                          <m:ctrlPr>
                            <a:rPr lang="en-US" sz="2000" i="1">
                              <a:latin typeface="Cambria Math" panose="02040503050406030204" pitchFamily="18" charset="0"/>
                            </a:rPr>
                          </m:ctrlPr>
                        </m:dPr>
                        <m:e>
                          <m:acc>
                            <m:accPr>
                              <m:chr m:val="̂"/>
                              <m:ctrlPr>
                                <a:rPr lang="en-US" sz="2000" i="1">
                                  <a:latin typeface="Cambria Math" panose="02040503050406030204" pitchFamily="18" charset="0"/>
                                </a:rPr>
                              </m:ctrlPr>
                            </m:accPr>
                            <m:e>
                              <m:r>
                                <a:rPr lang="en-US" sz="2000" i="1">
                                  <a:latin typeface="Cambria Math" panose="02040503050406030204" pitchFamily="18" charset="0"/>
                                </a:rPr>
                                <m:t>𝑦</m:t>
                              </m:r>
                            </m:e>
                          </m:acc>
                          <m:r>
                            <a:rPr lang="en-US" sz="2000" i="1">
                              <a:latin typeface="Cambria Math" panose="02040503050406030204" pitchFamily="18" charset="0"/>
                            </a:rPr>
                            <m:t>, </m:t>
                          </m:r>
                          <m:r>
                            <a:rPr lang="en-US" sz="2000" i="1">
                              <a:latin typeface="Cambria Math" panose="02040503050406030204" pitchFamily="18" charset="0"/>
                            </a:rPr>
                            <m:t>𝑦</m:t>
                          </m:r>
                        </m:e>
                      </m:d>
                      <m:r>
                        <a:rPr lang="en-US" sz="2000" i="1">
                          <a:latin typeface="Cambria Math" panose="02040503050406030204" pitchFamily="18" charset="0"/>
                        </a:rPr>
                        <m:t>=−</m:t>
                      </m:r>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log</m:t>
                          </m:r>
                          <m:r>
                            <a:rPr lang="en-US" sz="2000">
                              <a:latin typeface="Cambria Math" panose="02040503050406030204" pitchFamily="18" charset="0"/>
                            </a:rPr>
                            <m:t> </m:t>
                          </m:r>
                          <m:r>
                            <a:rPr lang="en-US" sz="2000" i="1">
                              <a:latin typeface="Cambria Math" panose="02040503050406030204" pitchFamily="18" charset="0"/>
                            </a:rPr>
                            <m:t>𝑝</m:t>
                          </m:r>
                          <m:d>
                            <m:dPr>
                              <m:ctrlPr>
                                <a:rPr lang="en-US" sz="2000" i="1">
                                  <a:latin typeface="Cambria Math" panose="02040503050406030204" pitchFamily="18" charset="0"/>
                                </a:rPr>
                              </m:ctrlPr>
                            </m:dPr>
                            <m:e>
                              <m:r>
                                <a:rPr lang="en-US" sz="2000" i="1">
                                  <a:latin typeface="Cambria Math" panose="02040503050406030204" pitchFamily="18" charset="0"/>
                                </a:rPr>
                                <m:t>𝑦</m:t>
                              </m:r>
                            </m:e>
                            <m:e>
                              <m:r>
                                <a:rPr lang="en-US" sz="2000" i="1">
                                  <a:latin typeface="Cambria Math" panose="02040503050406030204" pitchFamily="18" charset="0"/>
                                </a:rPr>
                                <m:t>𝑥</m:t>
                              </m:r>
                            </m:e>
                          </m:d>
                        </m:fName>
                        <m:e>
                          <m:r>
                            <a:rPr lang="en-US" sz="2000" i="1">
                              <a:latin typeface="Cambria Math" panose="02040503050406030204" pitchFamily="18" charset="0"/>
                            </a:rPr>
                            <m:t>=−[</m:t>
                          </m:r>
                          <m:r>
                            <a:rPr lang="en-US" sz="2000" i="1">
                              <a:latin typeface="Cambria Math" panose="02040503050406030204" pitchFamily="18" charset="0"/>
                            </a:rPr>
                            <m:t>𝑦</m:t>
                          </m:r>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log</m:t>
                              </m:r>
                            </m:fName>
                            <m:e>
                              <m:acc>
                                <m:accPr>
                                  <m:chr m:val="̂"/>
                                  <m:ctrlPr>
                                    <a:rPr lang="en-US" sz="2000" i="1">
                                      <a:latin typeface="Cambria Math" panose="02040503050406030204" pitchFamily="18" charset="0"/>
                                    </a:rPr>
                                  </m:ctrlPr>
                                </m:accPr>
                                <m:e>
                                  <m:r>
                                    <a:rPr lang="en-US" sz="2000" i="1">
                                      <a:latin typeface="Cambria Math" panose="02040503050406030204" pitchFamily="18" charset="0"/>
                                    </a:rPr>
                                    <m:t>𝑦</m:t>
                                  </m:r>
                                </m:e>
                              </m:acc>
                              <m:r>
                                <a:rPr lang="en-US" sz="2000" i="1">
                                  <a:latin typeface="Cambria Math" panose="02040503050406030204" pitchFamily="18" charset="0"/>
                                </a:rPr>
                                <m:t>+</m:t>
                              </m:r>
                              <m:d>
                                <m:dPr>
                                  <m:ctrlPr>
                                    <a:rPr lang="en-US" sz="2000" i="1">
                                      <a:latin typeface="Cambria Math" panose="02040503050406030204" pitchFamily="18" charset="0"/>
                                    </a:rPr>
                                  </m:ctrlPr>
                                </m:dPr>
                                <m:e>
                                  <m:r>
                                    <a:rPr lang="en-US" sz="2000" i="1">
                                      <a:latin typeface="Cambria Math" panose="02040503050406030204" pitchFamily="18" charset="0"/>
                                    </a:rPr>
                                    <m:t>1 −</m:t>
                                  </m:r>
                                  <m:r>
                                    <a:rPr lang="en-US" sz="2000" i="1">
                                      <a:latin typeface="Cambria Math" panose="02040503050406030204" pitchFamily="18" charset="0"/>
                                    </a:rPr>
                                    <m:t>𝑦</m:t>
                                  </m:r>
                                </m:e>
                              </m:d>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log</m:t>
                                  </m:r>
                                </m:fName>
                                <m:e>
                                  <m:r>
                                    <a:rPr lang="en-US" sz="2000" i="1">
                                      <a:latin typeface="Cambria Math" panose="02040503050406030204" pitchFamily="18" charset="0"/>
                                    </a:rPr>
                                    <m:t>(1 − </m:t>
                                  </m:r>
                                  <m:acc>
                                    <m:accPr>
                                      <m:chr m:val="̂"/>
                                      <m:ctrlPr>
                                        <a:rPr lang="en-US" sz="2000" i="1">
                                          <a:latin typeface="Cambria Math" panose="02040503050406030204" pitchFamily="18" charset="0"/>
                                        </a:rPr>
                                      </m:ctrlPr>
                                    </m:accPr>
                                    <m:e>
                                      <m:r>
                                        <a:rPr lang="en-US" sz="2000" i="1">
                                          <a:latin typeface="Cambria Math" panose="02040503050406030204" pitchFamily="18" charset="0"/>
                                        </a:rPr>
                                        <m:t>𝑦</m:t>
                                      </m:r>
                                    </m:e>
                                  </m:acc>
                                </m:e>
                              </m:func>
                              <m:r>
                                <a:rPr lang="en-US" sz="2000" i="1">
                                  <a:latin typeface="Cambria Math" panose="02040503050406030204" pitchFamily="18" charset="0"/>
                                </a:rPr>
                                <m:t>)]</m:t>
                              </m:r>
                            </m:e>
                          </m:func>
                        </m:e>
                      </m:func>
                    </m:oMath>
                  </m:oMathPara>
                </a14:m>
                <a:endParaRPr lang="en-US" sz="2000" dirty="0"/>
              </a:p>
            </p:txBody>
          </p:sp>
        </mc:Choice>
        <mc:Fallback xmlns="">
          <p:sp>
            <p:nvSpPr>
              <p:cNvPr id="4" name="TextBox 3">
                <a:extLst>
                  <a:ext uri="{FF2B5EF4-FFF2-40B4-BE49-F238E27FC236}">
                    <a16:creationId xmlns:a16="http://schemas.microsoft.com/office/drawing/2014/main" id="{06B3206D-3DF8-3247-9370-8A0B06167A32}"/>
                  </a:ext>
                </a:extLst>
              </p:cNvPr>
              <p:cNvSpPr txBox="1">
                <a:spLocks noRot="1" noChangeAspect="1" noMove="1" noResize="1" noEditPoints="1" noAdjustHandles="1" noChangeArrowheads="1" noChangeShapeType="1" noTextEdit="1"/>
              </p:cNvSpPr>
              <p:nvPr/>
            </p:nvSpPr>
            <p:spPr>
              <a:xfrm>
                <a:off x="2057400" y="3152002"/>
                <a:ext cx="8077200" cy="307777"/>
              </a:xfrm>
              <a:prstGeom prst="rect">
                <a:avLst/>
              </a:prstGeom>
              <a:blipFill>
                <a:blip r:embed="rId3"/>
                <a:stretch>
                  <a:fillRect t="-24000" b="-36000"/>
                </a:stretch>
              </a:blipFill>
            </p:spPr>
            <p:txBody>
              <a:bodyPr/>
              <a:lstStyle/>
              <a:p>
                <a:r>
                  <a:rPr lang="en-US">
                    <a:noFill/>
                  </a:rPr>
                  <a:t> </a:t>
                </a:r>
              </a:p>
            </p:txBody>
          </p:sp>
        </mc:Fallback>
      </mc:AlternateContent>
    </p:spTree>
    <p:extLst>
      <p:ext uri="{BB962C8B-B14F-4D97-AF65-F5344CB8AC3E}">
        <p14:creationId xmlns:p14="http://schemas.microsoft.com/office/powerpoint/2010/main" val="4524965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365125"/>
            <a:ext cx="10953750" cy="771525"/>
          </a:xfrm>
        </p:spPr>
        <p:txBody>
          <a:bodyPr/>
          <a:lstStyle/>
          <a:p>
            <a:r>
              <a:rPr lang="en-US" dirty="0"/>
              <a:t>Current state of the art neural LMs</a:t>
            </a:r>
          </a:p>
        </p:txBody>
      </p:sp>
      <p:sp>
        <p:nvSpPr>
          <p:cNvPr id="3" name="Content Placeholder 2"/>
          <p:cNvSpPr>
            <a:spLocks noGrp="1"/>
          </p:cNvSpPr>
          <p:nvPr>
            <p:ph idx="4294967295"/>
          </p:nvPr>
        </p:nvSpPr>
        <p:spPr>
          <a:xfrm>
            <a:off x="0" y="1347788"/>
            <a:ext cx="10515600" cy="4794250"/>
          </a:xfrm>
        </p:spPr>
        <p:txBody>
          <a:bodyPr>
            <a:normAutofit/>
          </a:bodyPr>
          <a:lstStyle/>
          <a:p>
            <a:r>
              <a:rPr lang="en-US" sz="4000" dirty="0" err="1">
                <a:hlinkClick r:id="rId3"/>
              </a:rPr>
              <a:t>ELMo</a:t>
            </a:r>
            <a:endParaRPr lang="en-US" sz="4000" dirty="0"/>
          </a:p>
          <a:p>
            <a:r>
              <a:rPr lang="en-US" sz="4000" dirty="0">
                <a:hlinkClick r:id="rId4"/>
              </a:rPr>
              <a:t>GPT</a:t>
            </a:r>
            <a:endParaRPr lang="en-US" sz="4000" dirty="0"/>
          </a:p>
          <a:p>
            <a:r>
              <a:rPr lang="en-US" sz="4000" dirty="0">
                <a:hlinkClick r:id="rId5"/>
              </a:rPr>
              <a:t>BERT</a:t>
            </a:r>
            <a:endParaRPr lang="en-US" sz="4000" dirty="0"/>
          </a:p>
          <a:p>
            <a:r>
              <a:rPr lang="en-US" sz="4000" dirty="0">
                <a:hlinkClick r:id="rId6"/>
              </a:rPr>
              <a:t>GPT-2</a:t>
            </a:r>
            <a:endParaRPr lang="en-US" sz="4000" dirty="0"/>
          </a:p>
        </p:txBody>
      </p:sp>
      <p:pic>
        <p:nvPicPr>
          <p:cNvPr id="4" name="Content Placeholder 4"/>
          <p:cNvPicPr>
            <a:picLocks noChangeAspect="1"/>
          </p:cNvPicPr>
          <p:nvPr/>
        </p:nvPicPr>
        <p:blipFill>
          <a:blip r:embed="rId7"/>
          <a:stretch>
            <a:fillRect/>
          </a:stretch>
        </p:blipFill>
        <p:spPr>
          <a:xfrm>
            <a:off x="7380790" y="2835276"/>
            <a:ext cx="3287211" cy="4022725"/>
          </a:xfrm>
          <a:prstGeom prst="rect">
            <a:avLst/>
          </a:prstGeom>
        </p:spPr>
      </p:pic>
      <p:pic>
        <p:nvPicPr>
          <p:cNvPr id="5" name="Picture 4"/>
          <p:cNvPicPr>
            <a:picLocks noChangeAspect="1"/>
          </p:cNvPicPr>
          <p:nvPr/>
        </p:nvPicPr>
        <p:blipFill>
          <a:blip r:embed="rId8"/>
          <a:stretch>
            <a:fillRect/>
          </a:stretch>
        </p:blipFill>
        <p:spPr>
          <a:xfrm>
            <a:off x="5562601" y="1371600"/>
            <a:ext cx="2423705" cy="5562600"/>
          </a:xfrm>
          <a:prstGeom prst="rect">
            <a:avLst/>
          </a:prstGeom>
        </p:spPr>
      </p:pic>
    </p:spTree>
    <p:extLst>
      <p:ext uri="{BB962C8B-B14F-4D97-AF65-F5344CB8AC3E}">
        <p14:creationId xmlns:p14="http://schemas.microsoft.com/office/powerpoint/2010/main" val="83311598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79E3F-6FE7-554B-96F5-206D1878C114}"/>
              </a:ext>
            </a:extLst>
          </p:cNvPr>
          <p:cNvSpPr>
            <a:spLocks noGrp="1"/>
          </p:cNvSpPr>
          <p:nvPr>
            <p:ph type="title"/>
          </p:nvPr>
        </p:nvSpPr>
        <p:spPr/>
        <p:txBody>
          <a:bodyPr/>
          <a:lstStyle/>
          <a:p>
            <a:r>
              <a:rPr lang="en-US" dirty="0"/>
              <a:t>How do we get dense vectors?</a:t>
            </a:r>
          </a:p>
        </p:txBody>
      </p:sp>
      <p:sp>
        <p:nvSpPr>
          <p:cNvPr id="3" name="Text Placeholder 2">
            <a:extLst>
              <a:ext uri="{FF2B5EF4-FFF2-40B4-BE49-F238E27FC236}">
                <a16:creationId xmlns:a16="http://schemas.microsoft.com/office/drawing/2014/main" id="{49E8B9F0-06A1-644D-BC14-9A8EEA3ABCB3}"/>
              </a:ext>
            </a:extLst>
          </p:cNvPr>
          <p:cNvSpPr>
            <a:spLocks noGrp="1"/>
          </p:cNvSpPr>
          <p:nvPr>
            <p:ph type="body" idx="1"/>
          </p:nvPr>
        </p:nvSpPr>
        <p:spPr/>
        <p:txBody>
          <a:bodyPr>
            <a:normAutofit/>
          </a:bodyPr>
          <a:lstStyle/>
          <a:p>
            <a:r>
              <a:rPr lang="en-US" dirty="0"/>
              <a:t>One recipe: train a classifier!</a:t>
            </a:r>
          </a:p>
          <a:p>
            <a:endParaRPr lang="en-US" dirty="0"/>
          </a:p>
          <a:p>
            <a:r>
              <a:rPr lang="en-US" dirty="0"/>
              <a:t>1. Treat the target word and a neighboring context word as positive examples. </a:t>
            </a:r>
          </a:p>
          <a:p>
            <a:r>
              <a:rPr lang="en-US" dirty="0"/>
              <a:t>2. Randomly sample other words in the lexicon to get negative samples.</a:t>
            </a:r>
          </a:p>
          <a:p>
            <a:r>
              <a:rPr lang="en-US" dirty="0"/>
              <a:t>3. Use logistic regression to train a classifier to distinguish those two cases. </a:t>
            </a:r>
          </a:p>
          <a:p>
            <a:r>
              <a:rPr lang="en-US" dirty="0"/>
              <a:t>4. Use the weights as the embeddings. </a:t>
            </a:r>
          </a:p>
          <a:p>
            <a:endParaRPr lang="en-US" dirty="0"/>
          </a:p>
        </p:txBody>
      </p:sp>
    </p:spTree>
    <p:extLst>
      <p:ext uri="{BB962C8B-B14F-4D97-AF65-F5344CB8AC3E}">
        <p14:creationId xmlns:p14="http://schemas.microsoft.com/office/powerpoint/2010/main" val="3150798797"/>
      </p:ext>
    </p:extLst>
  </p:cSld>
  <p:clrMapOvr>
    <a:masterClrMapping/>
  </p:clrMapOvr>
  <p:transition spd="med"/>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61D97-CAB9-7349-9CD8-64DFF3E16E79}"/>
              </a:ext>
            </a:extLst>
          </p:cNvPr>
          <p:cNvSpPr>
            <a:spLocks noGrp="1"/>
          </p:cNvSpPr>
          <p:nvPr>
            <p:ph type="title"/>
          </p:nvPr>
        </p:nvSpPr>
        <p:spPr/>
        <p:txBody>
          <a:bodyPr/>
          <a:lstStyle/>
          <a:p>
            <a:r>
              <a:rPr lang="en-US" dirty="0"/>
              <a:t>Word2Vec</a:t>
            </a:r>
          </a:p>
        </p:txBody>
      </p:sp>
      <p:sp>
        <p:nvSpPr>
          <p:cNvPr id="4" name="Content Placeholder 3">
            <a:extLst>
              <a:ext uri="{FF2B5EF4-FFF2-40B4-BE49-F238E27FC236}">
                <a16:creationId xmlns:a16="http://schemas.microsoft.com/office/drawing/2014/main" id="{D467493B-6286-2D4F-839D-73DE2D299856}"/>
              </a:ext>
            </a:extLst>
          </p:cNvPr>
          <p:cNvSpPr>
            <a:spLocks noGrp="1"/>
          </p:cNvSpPr>
          <p:nvPr>
            <p:ph sz="half" idx="1"/>
          </p:nvPr>
        </p:nvSpPr>
        <p:spPr/>
        <p:txBody>
          <a:bodyPr>
            <a:normAutofit/>
          </a:bodyPr>
          <a:lstStyle/>
          <a:p>
            <a:r>
              <a:rPr lang="en-US" dirty="0"/>
              <a:t>Learn embeddings as part of the process of word prediction.</a:t>
            </a:r>
          </a:p>
          <a:p>
            <a:r>
              <a:rPr lang="en-US" dirty="0"/>
              <a:t>Train a classifier to predict neighboring words</a:t>
            </a:r>
          </a:p>
          <a:p>
            <a:r>
              <a:rPr lang="en-US" dirty="0"/>
              <a:t>Inspired by neural net language models.</a:t>
            </a:r>
          </a:p>
          <a:p>
            <a:r>
              <a:rPr lang="en-US" dirty="0"/>
              <a:t>In so doing, learn dense embeddings for the words in the training corpus.</a:t>
            </a:r>
          </a:p>
          <a:p>
            <a:endParaRPr lang="en-US" dirty="0"/>
          </a:p>
        </p:txBody>
      </p:sp>
      <p:sp>
        <p:nvSpPr>
          <p:cNvPr id="5" name="Content Placeholder 4">
            <a:extLst>
              <a:ext uri="{FF2B5EF4-FFF2-40B4-BE49-F238E27FC236}">
                <a16:creationId xmlns:a16="http://schemas.microsoft.com/office/drawing/2014/main" id="{FA508AF9-11DA-E74E-8CFD-03AD3BB02BDA}"/>
              </a:ext>
            </a:extLst>
          </p:cNvPr>
          <p:cNvSpPr>
            <a:spLocks noGrp="1"/>
          </p:cNvSpPr>
          <p:nvPr>
            <p:ph sz="half" idx="2"/>
          </p:nvPr>
        </p:nvSpPr>
        <p:spPr/>
        <p:txBody>
          <a:bodyPr>
            <a:normAutofit/>
          </a:bodyPr>
          <a:lstStyle/>
          <a:p>
            <a:endParaRPr lang="en-US" dirty="0"/>
          </a:p>
          <a:p>
            <a:endParaRPr lang="en-US" dirty="0"/>
          </a:p>
          <a:p>
            <a:r>
              <a:rPr lang="en-US" dirty="0"/>
              <a:t>Advantages:</a:t>
            </a:r>
          </a:p>
          <a:p>
            <a:r>
              <a:rPr lang="en-US" dirty="0"/>
              <a:t>Fast, easy to train (much faster than SVD)</a:t>
            </a:r>
          </a:p>
          <a:p>
            <a:r>
              <a:rPr lang="en-US" dirty="0"/>
              <a:t>Available online in the word2vec package Including sets of pretrained embeddings!</a:t>
            </a:r>
          </a:p>
          <a:p>
            <a:endParaRPr lang="en-US" dirty="0"/>
          </a:p>
          <a:p>
            <a:endParaRPr lang="en-US" dirty="0"/>
          </a:p>
          <a:p>
            <a:endParaRPr lang="en-US" dirty="0"/>
          </a:p>
          <a:p>
            <a:endParaRPr lang="en-US" dirty="0"/>
          </a:p>
        </p:txBody>
      </p:sp>
      <p:sp>
        <p:nvSpPr>
          <p:cNvPr id="6" name="Rectangle 5">
            <a:extLst>
              <a:ext uri="{FF2B5EF4-FFF2-40B4-BE49-F238E27FC236}">
                <a16:creationId xmlns:a16="http://schemas.microsoft.com/office/drawing/2014/main" id="{53F28240-F451-4E40-85D8-6190AA92148D}"/>
              </a:ext>
            </a:extLst>
          </p:cNvPr>
          <p:cNvSpPr/>
          <p:nvPr/>
        </p:nvSpPr>
        <p:spPr>
          <a:xfrm>
            <a:off x="7837231" y="566485"/>
            <a:ext cx="2186817" cy="369332"/>
          </a:xfrm>
          <a:prstGeom prst="rect">
            <a:avLst/>
          </a:prstGeom>
        </p:spPr>
        <p:txBody>
          <a:bodyPr wrap="none">
            <a:spAutoFit/>
          </a:bodyPr>
          <a:lstStyle/>
          <a:p>
            <a:r>
              <a:rPr lang="en-US" dirty="0" err="1"/>
              <a:t>Mikolov</a:t>
            </a:r>
            <a:r>
              <a:rPr lang="en-US" dirty="0"/>
              <a:t> et al. 2013</a:t>
            </a:r>
          </a:p>
        </p:txBody>
      </p:sp>
    </p:spTree>
    <p:extLst>
      <p:ext uri="{BB962C8B-B14F-4D97-AF65-F5344CB8AC3E}">
        <p14:creationId xmlns:p14="http://schemas.microsoft.com/office/powerpoint/2010/main" val="143615060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1" name="Skip-Grams"/>
          <p:cNvSpPr txBox="1">
            <a:spLocks noGrp="1"/>
          </p:cNvSpPr>
          <p:nvPr>
            <p:ph type="title"/>
          </p:nvPr>
        </p:nvSpPr>
        <p:spPr>
          <a:prstGeom prst="rect">
            <a:avLst/>
          </a:prstGeom>
        </p:spPr>
        <p:txBody>
          <a:bodyPr/>
          <a:lstStyle/>
          <a:p>
            <a:r>
              <a:rPr lang="en-US" dirty="0"/>
              <a:t>Word2Vec</a:t>
            </a:r>
            <a:endParaRPr dirty="0"/>
          </a:p>
        </p:txBody>
      </p:sp>
      <p:sp>
        <p:nvSpPr>
          <p:cNvPr id="522" name="Predict each neighboring word in a context window of 2C of surrounding words…"/>
          <p:cNvSpPr txBox="1">
            <a:spLocks noGrp="1"/>
          </p:cNvSpPr>
          <p:nvPr>
            <p:ph type="body" idx="1"/>
          </p:nvPr>
        </p:nvSpPr>
        <p:spPr>
          <a:prstGeom prst="rect">
            <a:avLst/>
          </a:prstGeom>
        </p:spPr>
        <p:txBody>
          <a:bodyPr/>
          <a:lstStyle/>
          <a:p>
            <a:pPr>
              <a:buSzTx/>
            </a:pPr>
            <a:r>
              <a:t>Predict each neighboring word in a context window of 2C of surrounding words</a:t>
            </a:r>
          </a:p>
          <a:p>
            <a:pPr>
              <a:buSzTx/>
            </a:pPr>
            <a:r>
              <a:t>So for C=2, we are given a word w</a:t>
            </a:r>
            <a:r>
              <a:rPr baseline="-5999"/>
              <a:t>t</a:t>
            </a:r>
            <a:r>
              <a:t> and we try to predict its 4 surrounding words </a:t>
            </a:r>
          </a:p>
          <a:p>
            <a:pPr algn="ctr">
              <a:buSzTx/>
            </a:pPr>
            <a:r>
              <a:t>[w</a:t>
            </a:r>
            <a:r>
              <a:rPr baseline="-5999"/>
              <a:t>t-2</a:t>
            </a:r>
            <a:r>
              <a:t>, w</a:t>
            </a:r>
            <a:r>
              <a:rPr baseline="-5999"/>
              <a:t>t-1</a:t>
            </a:r>
            <a:r>
              <a:t>, w</a:t>
            </a:r>
            <a:r>
              <a:rPr baseline="-5999"/>
              <a:t>t+1</a:t>
            </a:r>
            <a:r>
              <a:t>, w</a:t>
            </a:r>
            <a:r>
              <a:rPr baseline="-5999"/>
              <a:t>t+2</a:t>
            </a:r>
            <a:r>
              <a:t>]</a:t>
            </a:r>
          </a:p>
          <a:p>
            <a:pPr>
              <a:buSzTx/>
            </a:pPr>
            <a:r>
              <a:t>Uses "negative sampling" for training</a:t>
            </a:r>
          </a:p>
        </p:txBody>
      </p:sp>
    </p:spTree>
    <p:extLst>
      <p:ext uri="{BB962C8B-B14F-4D97-AF65-F5344CB8AC3E}">
        <p14:creationId xmlns:p14="http://schemas.microsoft.com/office/powerpoint/2010/main" val="1820932461"/>
      </p:ext>
    </p:extLst>
  </p:cSld>
  <p:clrMapOvr>
    <a:masterClrMapping/>
  </p:clrMapOvr>
  <p:transition spd="med"/>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4" name="Negative sampling"/>
          <p:cNvSpPr txBox="1">
            <a:spLocks noGrp="1"/>
          </p:cNvSpPr>
          <p:nvPr>
            <p:ph type="title"/>
          </p:nvPr>
        </p:nvSpPr>
        <p:spPr>
          <a:prstGeom prst="rect">
            <a:avLst/>
          </a:prstGeom>
        </p:spPr>
        <p:txBody>
          <a:bodyPr/>
          <a:lstStyle/>
          <a:p>
            <a:r>
              <a:t>Negative sampling</a:t>
            </a:r>
          </a:p>
        </p:txBody>
      </p:sp>
      <p:pic>
        <p:nvPicPr>
          <p:cNvPr id="525" name="Image" descr="Image"/>
          <p:cNvPicPr>
            <a:picLocks noChangeAspect="1"/>
          </p:cNvPicPr>
          <p:nvPr/>
        </p:nvPicPr>
        <p:blipFill>
          <a:blip r:embed="rId2"/>
          <a:stretch>
            <a:fillRect/>
          </a:stretch>
        </p:blipFill>
        <p:spPr>
          <a:xfrm>
            <a:off x="2076361" y="1826200"/>
            <a:ext cx="8039278" cy="925236"/>
          </a:xfrm>
          <a:prstGeom prst="rect">
            <a:avLst/>
          </a:prstGeom>
          <a:ln w="12700">
            <a:miter lim="400000"/>
          </a:ln>
        </p:spPr>
      </p:pic>
      <p:pic>
        <p:nvPicPr>
          <p:cNvPr id="526" name="Image" descr="Image"/>
          <p:cNvPicPr>
            <a:picLocks noChangeAspect="1"/>
          </p:cNvPicPr>
          <p:nvPr/>
        </p:nvPicPr>
        <p:blipFill>
          <a:blip r:embed="rId3"/>
          <a:stretch>
            <a:fillRect/>
          </a:stretch>
        </p:blipFill>
        <p:spPr>
          <a:xfrm>
            <a:off x="1524000" y="5552510"/>
            <a:ext cx="9144001" cy="670241"/>
          </a:xfrm>
          <a:prstGeom prst="rect">
            <a:avLst/>
          </a:prstGeom>
          <a:ln w="12700">
            <a:miter lim="400000"/>
          </a:ln>
        </p:spPr>
      </p:pic>
      <p:pic>
        <p:nvPicPr>
          <p:cNvPr id="527" name="Line Line" descr="Line Line"/>
          <p:cNvPicPr>
            <a:picLocks/>
          </p:cNvPicPr>
          <p:nvPr/>
        </p:nvPicPr>
        <p:blipFill>
          <a:blip r:embed="rId4"/>
          <a:stretch>
            <a:fillRect/>
          </a:stretch>
        </p:blipFill>
        <p:spPr>
          <a:xfrm rot="17941208">
            <a:off x="3887208" y="2768965"/>
            <a:ext cx="1269773" cy="396264"/>
          </a:xfrm>
          <a:prstGeom prst="rect">
            <a:avLst/>
          </a:prstGeom>
        </p:spPr>
      </p:pic>
      <p:sp>
        <p:nvSpPr>
          <p:cNvPr id="529" name="We want predictions…"/>
          <p:cNvSpPr txBox="1"/>
          <p:nvPr/>
        </p:nvSpPr>
        <p:spPr>
          <a:xfrm>
            <a:off x="2117037" y="3469559"/>
            <a:ext cx="4845558" cy="8510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pPr>
              <a:defRPr sz="3600" b="0">
                <a:latin typeface="Chalkduster"/>
                <a:ea typeface="Chalkduster"/>
                <a:cs typeface="Chalkduster"/>
                <a:sym typeface="Chalkduster"/>
              </a:defRPr>
            </a:pPr>
            <a:r>
              <a:rPr sz="2531"/>
              <a:t>We want predictions </a:t>
            </a:r>
          </a:p>
          <a:p>
            <a:pPr>
              <a:defRPr sz="3600" b="0">
                <a:latin typeface="Chalkduster"/>
                <a:ea typeface="Chalkduster"/>
                <a:cs typeface="Chalkduster"/>
                <a:sym typeface="Chalkduster"/>
              </a:defRPr>
            </a:pPr>
            <a:r>
              <a:rPr sz="2531"/>
              <a:t>of these words to be high</a:t>
            </a:r>
          </a:p>
        </p:txBody>
      </p:sp>
      <p:pic>
        <p:nvPicPr>
          <p:cNvPr id="530" name="Line Line" descr="Line Line"/>
          <p:cNvPicPr>
            <a:picLocks/>
          </p:cNvPicPr>
          <p:nvPr/>
        </p:nvPicPr>
        <p:blipFill>
          <a:blip r:embed="rId5"/>
          <a:stretch>
            <a:fillRect/>
          </a:stretch>
        </p:blipFill>
        <p:spPr>
          <a:xfrm rot="2218187">
            <a:off x="8252056" y="5192141"/>
            <a:ext cx="1111854" cy="396263"/>
          </a:xfrm>
          <a:prstGeom prst="rect">
            <a:avLst/>
          </a:prstGeom>
        </p:spPr>
      </p:pic>
      <p:sp>
        <p:nvSpPr>
          <p:cNvPr id="532" name="And these words to be low"/>
          <p:cNvSpPr txBox="1"/>
          <p:nvPr/>
        </p:nvSpPr>
        <p:spPr>
          <a:xfrm>
            <a:off x="5460444" y="4577148"/>
            <a:ext cx="5047857" cy="461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sz="3600" b="0">
                <a:latin typeface="Chalkduster"/>
                <a:ea typeface="Chalkduster"/>
                <a:cs typeface="Chalkduster"/>
                <a:sym typeface="Chalkduster"/>
              </a:defRPr>
            </a:lvl1pPr>
          </a:lstStyle>
          <a:p>
            <a:r>
              <a:rPr sz="2531"/>
              <a:t>And these words to be low</a:t>
            </a:r>
          </a:p>
        </p:txBody>
      </p:sp>
    </p:spTree>
    <p:extLst>
      <p:ext uri="{BB962C8B-B14F-4D97-AF65-F5344CB8AC3E}">
        <p14:creationId xmlns:p14="http://schemas.microsoft.com/office/powerpoint/2010/main" val="2321294169"/>
      </p:ext>
    </p:extLst>
  </p:cSld>
  <p:clrMapOvr>
    <a:masterClrMapping/>
  </p:clrMapOvr>
  <p:transition spd="med"/>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4" name="Neural Network"/>
          <p:cNvSpPr txBox="1">
            <a:spLocks noGrp="1"/>
          </p:cNvSpPr>
          <p:nvPr>
            <p:ph type="title" idx="4294967295"/>
          </p:nvPr>
        </p:nvSpPr>
        <p:spPr>
          <a:prstGeom prst="rect">
            <a:avLst/>
          </a:prstGeom>
        </p:spPr>
        <p:txBody>
          <a:bodyPr/>
          <a:lstStyle/>
          <a:p>
            <a:r>
              <a:t>Neural Network</a:t>
            </a:r>
          </a:p>
        </p:txBody>
      </p:sp>
      <p:pic>
        <p:nvPicPr>
          <p:cNvPr id="535" name="Image" descr="Image"/>
          <p:cNvPicPr>
            <a:picLocks noChangeAspect="1"/>
          </p:cNvPicPr>
          <p:nvPr/>
        </p:nvPicPr>
        <p:blipFill>
          <a:blip r:embed="rId2"/>
          <a:stretch>
            <a:fillRect/>
          </a:stretch>
        </p:blipFill>
        <p:spPr>
          <a:xfrm>
            <a:off x="1304913" y="2334493"/>
            <a:ext cx="8982617" cy="4416903"/>
          </a:xfrm>
          <a:prstGeom prst="rect">
            <a:avLst/>
          </a:prstGeom>
          <a:ln w="12700">
            <a:miter lim="400000"/>
          </a:ln>
        </p:spPr>
      </p:pic>
    </p:spTree>
    <p:extLst>
      <p:ext uri="{BB962C8B-B14F-4D97-AF65-F5344CB8AC3E}">
        <p14:creationId xmlns:p14="http://schemas.microsoft.com/office/powerpoint/2010/main" val="270636835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7" name="Properties of Embeddings"/>
          <p:cNvSpPr txBox="1">
            <a:spLocks noGrp="1"/>
          </p:cNvSpPr>
          <p:nvPr>
            <p:ph type="title"/>
          </p:nvPr>
        </p:nvSpPr>
        <p:spPr>
          <a:prstGeom prst="rect">
            <a:avLst/>
          </a:prstGeom>
        </p:spPr>
        <p:txBody>
          <a:bodyPr>
            <a:normAutofit/>
          </a:bodyPr>
          <a:lstStyle>
            <a:lvl1pPr defTabSz="537463">
              <a:defRPr sz="7360"/>
            </a:lvl1pPr>
          </a:lstStyle>
          <a:p>
            <a:r>
              <a:rPr sz="3200" dirty="0"/>
              <a:t>Properties of Embeddings</a:t>
            </a:r>
          </a:p>
        </p:txBody>
      </p:sp>
      <p:sp>
        <p:nvSpPr>
          <p:cNvPr id="538" name="Nearest Neighbors are surprisingly good"/>
          <p:cNvSpPr txBox="1">
            <a:spLocks noGrp="1"/>
          </p:cNvSpPr>
          <p:nvPr>
            <p:ph type="body" idx="1"/>
          </p:nvPr>
        </p:nvSpPr>
        <p:spPr>
          <a:prstGeom prst="rect">
            <a:avLst/>
          </a:prstGeom>
        </p:spPr>
        <p:txBody>
          <a:bodyPr anchor="t"/>
          <a:lstStyle/>
          <a:p>
            <a:r>
              <a:t>Nearest Neighbors are surprisingly good</a:t>
            </a:r>
          </a:p>
        </p:txBody>
      </p:sp>
      <p:pic>
        <p:nvPicPr>
          <p:cNvPr id="539" name="Image" descr="Image"/>
          <p:cNvPicPr>
            <a:picLocks noChangeAspect="1"/>
          </p:cNvPicPr>
          <p:nvPr/>
        </p:nvPicPr>
        <p:blipFill>
          <a:blip r:embed="rId2"/>
          <a:stretch>
            <a:fillRect/>
          </a:stretch>
        </p:blipFill>
        <p:spPr>
          <a:xfrm>
            <a:off x="770382" y="2466621"/>
            <a:ext cx="9897619" cy="1195832"/>
          </a:xfrm>
          <a:prstGeom prst="rect">
            <a:avLst/>
          </a:prstGeom>
          <a:ln w="12700">
            <a:miter lim="400000"/>
          </a:ln>
        </p:spPr>
      </p:pic>
    </p:spTree>
    <p:extLst>
      <p:ext uri="{BB962C8B-B14F-4D97-AF65-F5344CB8AC3E}">
        <p14:creationId xmlns:p14="http://schemas.microsoft.com/office/powerpoint/2010/main" val="1212626845"/>
      </p:ext>
    </p:extLst>
  </p:cSld>
  <p:clrMapOvr>
    <a:masterClrMapping/>
  </p:clrMapOvr>
  <p:transition spd="med"/>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1" name="Embeddings capture relational meanings"/>
          <p:cNvSpPr txBox="1">
            <a:spLocks noGrp="1"/>
          </p:cNvSpPr>
          <p:nvPr>
            <p:ph type="title"/>
          </p:nvPr>
        </p:nvSpPr>
        <p:spPr>
          <a:prstGeom prst="rect">
            <a:avLst/>
          </a:prstGeom>
        </p:spPr>
        <p:txBody>
          <a:bodyPr>
            <a:normAutofit/>
          </a:bodyPr>
          <a:lstStyle>
            <a:lvl1pPr defTabSz="490727">
              <a:defRPr sz="6719"/>
            </a:lvl1pPr>
          </a:lstStyle>
          <a:p>
            <a:r>
              <a:rPr sz="3200" dirty="0"/>
              <a:t>Embeddings capture relational meanings</a:t>
            </a:r>
          </a:p>
        </p:txBody>
      </p:sp>
      <p:sp>
        <p:nvSpPr>
          <p:cNvPr id="542" name=".vector('king') - vector('man') + vector('queen')  ≅ vector('woman')"/>
          <p:cNvSpPr txBox="1">
            <a:spLocks noGrp="1"/>
          </p:cNvSpPr>
          <p:nvPr>
            <p:ph type="body" idx="1"/>
          </p:nvPr>
        </p:nvSpPr>
        <p:spPr>
          <a:prstGeom prst="rect">
            <a:avLst/>
          </a:prstGeom>
        </p:spPr>
        <p:txBody>
          <a:bodyPr anchor="t"/>
          <a:lstStyle/>
          <a:p>
            <a:r>
              <a:t>.vector('king') - vector('man') + vector('queen')  ≅ vector('woman')</a:t>
            </a:r>
          </a:p>
        </p:txBody>
      </p:sp>
      <p:pic>
        <p:nvPicPr>
          <p:cNvPr id="543" name="Image" descr="Image"/>
          <p:cNvPicPr>
            <a:picLocks noChangeAspect="1"/>
          </p:cNvPicPr>
          <p:nvPr/>
        </p:nvPicPr>
        <p:blipFill>
          <a:blip r:embed="rId2"/>
          <a:stretch>
            <a:fillRect/>
          </a:stretch>
        </p:blipFill>
        <p:spPr>
          <a:xfrm>
            <a:off x="4371878" y="3100121"/>
            <a:ext cx="3920354" cy="2894062"/>
          </a:xfrm>
          <a:prstGeom prst="rect">
            <a:avLst/>
          </a:prstGeom>
          <a:ln w="12700">
            <a:miter lim="400000"/>
          </a:ln>
        </p:spPr>
      </p:pic>
    </p:spTree>
    <p:extLst>
      <p:ext uri="{BB962C8B-B14F-4D97-AF65-F5344CB8AC3E}">
        <p14:creationId xmlns:p14="http://schemas.microsoft.com/office/powerpoint/2010/main" val="1150290245"/>
      </p:ext>
    </p:extLst>
  </p:cSld>
  <p:clrMapOvr>
    <a:masterClrMapping/>
  </p:clrMapOvr>
  <p:transition spd="med"/>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5" name="Image" descr="Image"/>
          <p:cNvPicPr>
            <a:picLocks noChangeAspect="1"/>
          </p:cNvPicPr>
          <p:nvPr/>
        </p:nvPicPr>
        <p:blipFill>
          <a:blip r:embed="rId2"/>
          <a:stretch>
            <a:fillRect/>
          </a:stretch>
        </p:blipFill>
        <p:spPr>
          <a:xfrm>
            <a:off x="1662854" y="-87540"/>
            <a:ext cx="8866292" cy="10254864"/>
          </a:xfrm>
          <a:prstGeom prst="rect">
            <a:avLst/>
          </a:prstGeom>
          <a:ln w="12700">
            <a:miter lim="400000"/>
          </a:ln>
        </p:spPr>
      </p:pic>
    </p:spTree>
    <p:extLst>
      <p:ext uri="{BB962C8B-B14F-4D97-AF65-F5344CB8AC3E}">
        <p14:creationId xmlns:p14="http://schemas.microsoft.com/office/powerpoint/2010/main" val="180769181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7" name="Demo of word vectors"/>
          <p:cNvSpPr txBox="1">
            <a:spLocks noGrp="1"/>
          </p:cNvSpPr>
          <p:nvPr>
            <p:ph type="title"/>
          </p:nvPr>
        </p:nvSpPr>
        <p:spPr>
          <a:prstGeom prst="rect">
            <a:avLst/>
          </a:prstGeom>
        </p:spPr>
        <p:txBody>
          <a:bodyPr/>
          <a:lstStyle/>
          <a:p>
            <a:r>
              <a:t>Demo of word vectors</a:t>
            </a:r>
          </a:p>
        </p:txBody>
      </p:sp>
      <p:sp>
        <p:nvSpPr>
          <p:cNvPr id="548" name="# Install Magnitude…"/>
          <p:cNvSpPr txBox="1"/>
          <p:nvPr/>
        </p:nvSpPr>
        <p:spPr>
          <a:xfrm>
            <a:off x="399673" y="1102545"/>
            <a:ext cx="11249783" cy="513583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anchor="ctr">
            <a:spAutoFit/>
          </a:bodyPr>
          <a:lstStyle/>
          <a:p>
            <a:pPr defTabSz="8929">
              <a:tabLst>
                <a:tab pos="250022" algn="l"/>
                <a:tab pos="500045" algn="l"/>
                <a:tab pos="750067" algn="l"/>
                <a:tab pos="1000089" algn="l"/>
                <a:tab pos="1250112" algn="l"/>
                <a:tab pos="1500134" algn="l"/>
                <a:tab pos="1750157" algn="l"/>
                <a:tab pos="2000179" algn="l"/>
                <a:tab pos="2250201" algn="l"/>
                <a:tab pos="2500224" algn="l"/>
                <a:tab pos="2750246" algn="l"/>
                <a:tab pos="3000268" algn="l"/>
              </a:tabLst>
              <a:defRPr sz="3900" b="0">
                <a:solidFill>
                  <a:srgbClr val="4D2F2D"/>
                </a:solidFill>
                <a:latin typeface="Menlo"/>
                <a:ea typeface="Menlo"/>
                <a:cs typeface="Menlo"/>
                <a:sym typeface="Menlo"/>
              </a:defRPr>
            </a:pPr>
            <a:r>
              <a:rPr sz="2742" dirty="0"/>
              <a:t># Install Magnitude</a:t>
            </a:r>
          </a:p>
          <a:p>
            <a:pPr defTabSz="8929">
              <a:tabLst>
                <a:tab pos="250022" algn="l"/>
                <a:tab pos="500045" algn="l"/>
                <a:tab pos="750067" algn="l"/>
                <a:tab pos="1000089" algn="l"/>
                <a:tab pos="1250112" algn="l"/>
                <a:tab pos="1500134" algn="l"/>
                <a:tab pos="1750157" algn="l"/>
                <a:tab pos="2000179" algn="l"/>
                <a:tab pos="2250201" algn="l"/>
                <a:tab pos="2500224" algn="l"/>
                <a:tab pos="2750246" algn="l"/>
                <a:tab pos="3000268" algn="l"/>
              </a:tabLst>
              <a:defRPr sz="3900" b="0">
                <a:solidFill>
                  <a:srgbClr val="4D2F2D"/>
                </a:solidFill>
                <a:latin typeface="Menlo"/>
                <a:ea typeface="Menlo"/>
                <a:cs typeface="Menlo"/>
                <a:sym typeface="Menlo"/>
              </a:defRPr>
            </a:pPr>
            <a:r>
              <a:rPr sz="2742" dirty="0"/>
              <a:t>pip3 install </a:t>
            </a:r>
            <a:r>
              <a:rPr sz="2742" dirty="0" err="1"/>
              <a:t>pymagnitude</a:t>
            </a:r>
            <a:endParaRPr sz="2742" dirty="0"/>
          </a:p>
          <a:p>
            <a:pPr defTabSz="8929">
              <a:tabLst>
                <a:tab pos="250022" algn="l"/>
                <a:tab pos="500045" algn="l"/>
                <a:tab pos="750067" algn="l"/>
                <a:tab pos="1000089" algn="l"/>
                <a:tab pos="1250112" algn="l"/>
                <a:tab pos="1500134" algn="l"/>
                <a:tab pos="1750157" algn="l"/>
                <a:tab pos="2000179" algn="l"/>
                <a:tab pos="2250201" algn="l"/>
                <a:tab pos="2500224" algn="l"/>
                <a:tab pos="2750246" algn="l"/>
                <a:tab pos="3000268" algn="l"/>
              </a:tabLst>
              <a:defRPr sz="3900" b="0">
                <a:solidFill>
                  <a:srgbClr val="4D2F2D"/>
                </a:solidFill>
                <a:latin typeface="Menlo"/>
                <a:ea typeface="Menlo"/>
                <a:cs typeface="Menlo"/>
                <a:sym typeface="Menlo"/>
              </a:defRPr>
            </a:pPr>
            <a:endParaRPr sz="2742" dirty="0"/>
          </a:p>
          <a:p>
            <a:pPr defTabSz="8929">
              <a:tabLst>
                <a:tab pos="250022" algn="l"/>
                <a:tab pos="500045" algn="l"/>
                <a:tab pos="750067" algn="l"/>
                <a:tab pos="1000089" algn="l"/>
                <a:tab pos="1250112" algn="l"/>
                <a:tab pos="1500134" algn="l"/>
                <a:tab pos="1750157" algn="l"/>
                <a:tab pos="2000179" algn="l"/>
                <a:tab pos="2250201" algn="l"/>
                <a:tab pos="2500224" algn="l"/>
                <a:tab pos="2750246" algn="l"/>
                <a:tab pos="3000268" algn="l"/>
              </a:tabLst>
              <a:defRPr sz="3900" b="0">
                <a:solidFill>
                  <a:srgbClr val="4D2F2D"/>
                </a:solidFill>
                <a:latin typeface="Menlo"/>
                <a:ea typeface="Menlo"/>
                <a:cs typeface="Menlo"/>
                <a:sym typeface="Menlo"/>
              </a:defRPr>
            </a:pPr>
            <a:r>
              <a:rPr sz="2742" dirty="0"/>
              <a:t># Download Google’s word2vec vectors</a:t>
            </a:r>
          </a:p>
          <a:p>
            <a:pPr defTabSz="8929">
              <a:tabLst>
                <a:tab pos="250022" algn="l"/>
                <a:tab pos="500045" algn="l"/>
                <a:tab pos="750067" algn="l"/>
                <a:tab pos="1000089" algn="l"/>
                <a:tab pos="1250112" algn="l"/>
                <a:tab pos="1500134" algn="l"/>
                <a:tab pos="1750157" algn="l"/>
                <a:tab pos="2000179" algn="l"/>
                <a:tab pos="2250201" algn="l"/>
                <a:tab pos="2500224" algn="l"/>
                <a:tab pos="2750246" algn="l"/>
                <a:tab pos="3000268" algn="l"/>
              </a:tabLst>
              <a:defRPr sz="3900" b="0">
                <a:solidFill>
                  <a:srgbClr val="4D2F2D"/>
                </a:solidFill>
                <a:latin typeface="Menlo"/>
                <a:ea typeface="Menlo"/>
                <a:cs typeface="Menlo"/>
                <a:sym typeface="Menlo"/>
              </a:defRPr>
            </a:pPr>
            <a:r>
              <a:rPr sz="2742" dirty="0" err="1"/>
              <a:t>wget</a:t>
            </a:r>
            <a:r>
              <a:rPr sz="2742" dirty="0"/>
              <a:t> </a:t>
            </a:r>
            <a:r>
              <a:rPr sz="2742" u="sng" dirty="0">
                <a:hlinkClick r:id="rId2"/>
              </a:rPr>
              <a:t>http://magnitude.plasticity.ai/word2vec+approx/GoogleNews-vectors-negative300.magnitude</a:t>
            </a:r>
          </a:p>
          <a:p>
            <a:pPr defTabSz="8929">
              <a:tabLst>
                <a:tab pos="250022" algn="l"/>
                <a:tab pos="500045" algn="l"/>
                <a:tab pos="750067" algn="l"/>
                <a:tab pos="1000089" algn="l"/>
                <a:tab pos="1250112" algn="l"/>
                <a:tab pos="1500134" algn="l"/>
                <a:tab pos="1750157" algn="l"/>
                <a:tab pos="2000179" algn="l"/>
                <a:tab pos="2250201" algn="l"/>
                <a:tab pos="2500224" algn="l"/>
                <a:tab pos="2750246" algn="l"/>
                <a:tab pos="3000268" algn="l"/>
              </a:tabLst>
              <a:defRPr sz="3900" b="0">
                <a:solidFill>
                  <a:srgbClr val="4D2F2D"/>
                </a:solidFill>
                <a:latin typeface="Menlo"/>
                <a:ea typeface="Menlo"/>
                <a:cs typeface="Menlo"/>
                <a:sym typeface="Menlo"/>
              </a:defRPr>
            </a:pPr>
            <a:r>
              <a:rPr sz="2742" dirty="0"/>
              <a:t># Warning it’s 11GB large </a:t>
            </a:r>
          </a:p>
          <a:p>
            <a:pPr defTabSz="8929">
              <a:tabLst>
                <a:tab pos="250022" algn="l"/>
                <a:tab pos="500045" algn="l"/>
                <a:tab pos="750067" algn="l"/>
                <a:tab pos="1000089" algn="l"/>
                <a:tab pos="1250112" algn="l"/>
                <a:tab pos="1500134" algn="l"/>
                <a:tab pos="1750157" algn="l"/>
                <a:tab pos="2000179" algn="l"/>
                <a:tab pos="2250201" algn="l"/>
                <a:tab pos="2500224" algn="l"/>
                <a:tab pos="2750246" algn="l"/>
                <a:tab pos="3000268" algn="l"/>
              </a:tabLst>
              <a:defRPr sz="3900" b="0">
                <a:solidFill>
                  <a:srgbClr val="4D2F2D"/>
                </a:solidFill>
                <a:latin typeface="Menlo"/>
                <a:ea typeface="Menlo"/>
                <a:cs typeface="Menlo"/>
                <a:sym typeface="Menlo"/>
              </a:defRPr>
            </a:pPr>
            <a:endParaRPr sz="2742" dirty="0"/>
          </a:p>
          <a:p>
            <a:pPr defTabSz="8929">
              <a:tabLst>
                <a:tab pos="250022" algn="l"/>
                <a:tab pos="500045" algn="l"/>
                <a:tab pos="750067" algn="l"/>
                <a:tab pos="1000089" algn="l"/>
                <a:tab pos="1250112" algn="l"/>
                <a:tab pos="1500134" algn="l"/>
                <a:tab pos="1750157" algn="l"/>
                <a:tab pos="2000179" algn="l"/>
                <a:tab pos="2250201" algn="l"/>
                <a:tab pos="2500224" algn="l"/>
                <a:tab pos="2750246" algn="l"/>
                <a:tab pos="3000268" algn="l"/>
              </a:tabLst>
              <a:defRPr sz="3900" b="0">
                <a:solidFill>
                  <a:srgbClr val="4D2F2D"/>
                </a:solidFill>
                <a:latin typeface="Menlo"/>
                <a:ea typeface="Menlo"/>
                <a:cs typeface="Menlo"/>
                <a:sym typeface="Menlo"/>
              </a:defRPr>
            </a:pPr>
            <a:r>
              <a:rPr sz="2742" dirty="0"/>
              <a:t># Start Python, and try the commands</a:t>
            </a:r>
          </a:p>
          <a:p>
            <a:pPr defTabSz="8929">
              <a:tabLst>
                <a:tab pos="250022" algn="l"/>
                <a:tab pos="500045" algn="l"/>
                <a:tab pos="750067" algn="l"/>
                <a:tab pos="1000089" algn="l"/>
                <a:tab pos="1250112" algn="l"/>
                <a:tab pos="1500134" algn="l"/>
                <a:tab pos="1750157" algn="l"/>
                <a:tab pos="2000179" algn="l"/>
                <a:tab pos="2250201" algn="l"/>
                <a:tab pos="2500224" algn="l"/>
                <a:tab pos="2750246" algn="l"/>
                <a:tab pos="3000268" algn="l"/>
              </a:tabLst>
              <a:defRPr sz="3900" b="0">
                <a:solidFill>
                  <a:srgbClr val="4D2F2D"/>
                </a:solidFill>
                <a:latin typeface="Menlo"/>
                <a:ea typeface="Menlo"/>
                <a:cs typeface="Menlo"/>
                <a:sym typeface="Menlo"/>
              </a:defRPr>
            </a:pPr>
            <a:r>
              <a:rPr sz="2742" dirty="0"/>
              <a:t># on the next slide</a:t>
            </a:r>
          </a:p>
          <a:p>
            <a:pPr defTabSz="8929">
              <a:tabLst>
                <a:tab pos="250022" algn="l"/>
                <a:tab pos="500045" algn="l"/>
                <a:tab pos="750067" algn="l"/>
                <a:tab pos="1000089" algn="l"/>
                <a:tab pos="1250112" algn="l"/>
                <a:tab pos="1500134" algn="l"/>
                <a:tab pos="1750157" algn="l"/>
                <a:tab pos="2000179" algn="l"/>
                <a:tab pos="2250201" algn="l"/>
                <a:tab pos="2500224" algn="l"/>
                <a:tab pos="2750246" algn="l"/>
                <a:tab pos="3000268" algn="l"/>
              </a:tabLst>
              <a:defRPr sz="3900" b="0">
                <a:solidFill>
                  <a:srgbClr val="4D2F2D"/>
                </a:solidFill>
                <a:latin typeface="Menlo"/>
                <a:ea typeface="Menlo"/>
                <a:cs typeface="Menlo"/>
                <a:sym typeface="Menlo"/>
              </a:defRPr>
            </a:pPr>
            <a:r>
              <a:rPr sz="2742" dirty="0"/>
              <a:t>python3</a:t>
            </a:r>
          </a:p>
        </p:txBody>
      </p:sp>
    </p:spTree>
    <p:extLst>
      <p:ext uri="{BB962C8B-B14F-4D97-AF65-F5344CB8AC3E}">
        <p14:creationId xmlns:p14="http://schemas.microsoft.com/office/powerpoint/2010/main" val="3076785044"/>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Cross-Entropy Loss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lnSpcReduction="10000"/>
              </a:bodyPr>
              <a:lstStyle/>
              <a:p>
                <a:r>
                  <a:rPr lang="en-US" dirty="0"/>
                  <a:t>If the neural network is a binary classifier with a sigmoid at the final layer, the loss function is exactly the same as we saw in logistic regression:</a:t>
                </a:r>
              </a:p>
              <a:p>
                <a:endParaRPr lang="en-US" dirty="0"/>
              </a:p>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𝐿</m:t>
                      </m:r>
                      <m:r>
                        <a:rPr lang="en-US" i="1" baseline="-25000">
                          <a:latin typeface="Cambria Math" panose="02040503050406030204" pitchFamily="18" charset="0"/>
                        </a:rPr>
                        <m:t>𝐶𝐸</m:t>
                      </m:r>
                      <m:d>
                        <m:dPr>
                          <m:ctrlPr>
                            <a:rPr lang="en-US" i="1">
                              <a:latin typeface="Cambria Math" panose="02040503050406030204" pitchFamily="18" charset="0"/>
                            </a:rPr>
                          </m:ctrlPr>
                        </m:dPr>
                        <m:e>
                          <m:acc>
                            <m:accPr>
                              <m:chr m:val="̂"/>
                              <m:ctrlPr>
                                <a:rPr lang="en-US" i="1">
                                  <a:latin typeface="Cambria Math" panose="02040503050406030204" pitchFamily="18" charset="0"/>
                                </a:rPr>
                              </m:ctrlPr>
                            </m:accPr>
                            <m:e>
                              <m:r>
                                <a:rPr lang="en-US" i="1">
                                  <a:latin typeface="Cambria Math" panose="02040503050406030204" pitchFamily="18" charset="0"/>
                                </a:rPr>
                                <m:t>𝑦</m:t>
                              </m:r>
                            </m:e>
                          </m:acc>
                          <m:r>
                            <a:rPr lang="en-US" i="1">
                              <a:latin typeface="Cambria Math" panose="02040503050406030204" pitchFamily="18" charset="0"/>
                            </a:rPr>
                            <m:t>, </m:t>
                          </m:r>
                          <m:r>
                            <a:rPr lang="en-US" i="1">
                              <a:latin typeface="Cambria Math" panose="02040503050406030204" pitchFamily="18" charset="0"/>
                            </a:rPr>
                            <m:t>𝑦</m:t>
                          </m:r>
                        </m:e>
                      </m:d>
                      <m:r>
                        <a:rPr lang="en-US" i="1">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r>
                            <a:rPr lang="en-US">
                              <a:latin typeface="Cambria Math" panose="02040503050406030204" pitchFamily="18" charset="0"/>
                            </a:rPr>
                            <m:t> </m:t>
                          </m:r>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𝑦</m:t>
                              </m:r>
                            </m:e>
                            <m:e>
                              <m:r>
                                <a:rPr lang="en-US" i="1">
                                  <a:latin typeface="Cambria Math" panose="02040503050406030204" pitchFamily="18" charset="0"/>
                                </a:rPr>
                                <m:t>𝑥</m:t>
                              </m:r>
                            </m:e>
                          </m:d>
                        </m:fName>
                        <m:e>
                          <m:r>
                            <a:rPr lang="en-US" i="1">
                              <a:latin typeface="Cambria Math" panose="02040503050406030204" pitchFamily="18" charset="0"/>
                            </a:rPr>
                            <m:t>=−[</m:t>
                          </m:r>
                          <m:r>
                            <a:rPr lang="en-US" i="1">
                              <a:latin typeface="Cambria Math" panose="02040503050406030204" pitchFamily="18" charset="0"/>
                            </a:rPr>
                            <m:t>𝑦</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acc>
                                <m:accPr>
                                  <m:chr m:val="̂"/>
                                  <m:ctrlPr>
                                    <a:rPr lang="en-US" i="1">
                                      <a:latin typeface="Cambria Math" panose="02040503050406030204" pitchFamily="18" charset="0"/>
                                    </a:rPr>
                                  </m:ctrlPr>
                                </m:accPr>
                                <m:e>
                                  <m:r>
                                    <a:rPr lang="en-US" i="1">
                                      <a:latin typeface="Cambria Math" panose="02040503050406030204" pitchFamily="18" charset="0"/>
                                    </a:rPr>
                                    <m:t>𝑦</m:t>
                                  </m:r>
                                </m:e>
                              </m:acc>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1 −</m:t>
                                  </m:r>
                                  <m:r>
                                    <a:rPr lang="en-US" i="1">
                                      <a:latin typeface="Cambria Math" panose="02040503050406030204" pitchFamily="18" charset="0"/>
                                    </a:rPr>
                                    <m:t>𝑦</m:t>
                                  </m:r>
                                </m:e>
                              </m:d>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r>
                                    <a:rPr lang="en-US" i="1">
                                      <a:latin typeface="Cambria Math" panose="02040503050406030204" pitchFamily="18" charset="0"/>
                                    </a:rPr>
                                    <m:t>(1 − </m:t>
                                  </m:r>
                                  <m:acc>
                                    <m:accPr>
                                      <m:chr m:val="̂"/>
                                      <m:ctrlPr>
                                        <a:rPr lang="en-US" i="1">
                                          <a:latin typeface="Cambria Math" panose="02040503050406030204" pitchFamily="18" charset="0"/>
                                        </a:rPr>
                                      </m:ctrlPr>
                                    </m:accPr>
                                    <m:e>
                                      <m:r>
                                        <a:rPr lang="en-US" i="1">
                                          <a:latin typeface="Cambria Math" panose="02040503050406030204" pitchFamily="18" charset="0"/>
                                        </a:rPr>
                                        <m:t>𝑦</m:t>
                                      </m:r>
                                    </m:e>
                                  </m:acc>
                                </m:e>
                              </m:func>
                              <m:r>
                                <a:rPr lang="en-US" i="1">
                                  <a:latin typeface="Cambria Math" panose="02040503050406030204" pitchFamily="18" charset="0"/>
                                </a:rPr>
                                <m:t>)]</m:t>
                              </m:r>
                            </m:e>
                          </m:func>
                        </m:e>
                      </m:func>
                    </m:oMath>
                  </m:oMathPara>
                </a14:m>
                <a:endParaRPr lang="en-US" dirty="0"/>
              </a:p>
              <a:p>
                <a:endParaRPr lang="en-US" dirty="0"/>
              </a:p>
              <a:p>
                <a:r>
                  <a:rPr lang="en-US" dirty="0"/>
                  <a:t>For multinomial classification</a:t>
                </a:r>
              </a:p>
              <a:p>
                <a:pPr algn="ctr"/>
                <a14:m>
                  <m:oMath xmlns:m="http://schemas.openxmlformats.org/officeDocument/2006/math">
                    <m:r>
                      <a:rPr lang="en-US" i="1">
                        <a:latin typeface="Cambria Math" panose="02040503050406030204" pitchFamily="18" charset="0"/>
                      </a:rPr>
                      <m:t>𝐿</m:t>
                    </m:r>
                    <m:r>
                      <a:rPr lang="en-US" i="1" baseline="-25000">
                        <a:latin typeface="Cambria Math" panose="02040503050406030204" pitchFamily="18" charset="0"/>
                      </a:rPr>
                      <m:t>𝐶𝐸</m:t>
                    </m:r>
                    <m:d>
                      <m:dPr>
                        <m:ctrlPr>
                          <a:rPr lang="en-US" i="1">
                            <a:latin typeface="Cambria Math" panose="02040503050406030204" pitchFamily="18" charset="0"/>
                          </a:rPr>
                        </m:ctrlPr>
                      </m:dPr>
                      <m:e>
                        <m:acc>
                          <m:accPr>
                            <m:chr m:val="̂"/>
                            <m:ctrlPr>
                              <a:rPr lang="en-US" i="1">
                                <a:latin typeface="Cambria Math" panose="02040503050406030204" pitchFamily="18" charset="0"/>
                              </a:rPr>
                            </m:ctrlPr>
                          </m:accPr>
                          <m:e>
                            <m:r>
                              <a:rPr lang="en-US" i="1">
                                <a:latin typeface="Cambria Math" panose="02040503050406030204" pitchFamily="18" charset="0"/>
                              </a:rPr>
                              <m:t>𝑦</m:t>
                            </m:r>
                          </m:e>
                        </m:acc>
                        <m:r>
                          <a:rPr lang="en-US" i="1">
                            <a:latin typeface="Cambria Math" panose="02040503050406030204" pitchFamily="18" charset="0"/>
                          </a:rPr>
                          <m:t>, </m:t>
                        </m:r>
                        <m:r>
                          <a:rPr lang="en-US" i="1">
                            <a:latin typeface="Cambria Math" panose="02040503050406030204" pitchFamily="18" charset="0"/>
                          </a:rPr>
                          <m:t>𝑦</m:t>
                        </m:r>
                      </m:e>
                    </m:d>
                    <m:r>
                      <a:rPr lang="en-US" i="1">
                        <a:latin typeface="Cambria Math" panose="02040503050406030204" pitchFamily="18" charset="0"/>
                      </a:rPr>
                      <m:t>= </m:t>
                    </m:r>
                    <m:r>
                      <a:rPr lang="en-US" i="1">
                        <a:latin typeface="Cambria Math" panose="02040503050406030204" pitchFamily="18" charset="0"/>
                        <a:ea typeface="Cambria Math" panose="02040503050406030204" pitchFamily="18" charset="0"/>
                      </a:rPr>
                      <m:t>− </m:t>
                    </m:r>
                    <m:nary>
                      <m:naryPr>
                        <m:chr m:val="∑"/>
                        <m:ctrlPr>
                          <a:rPr lang="en-US" i="1">
                            <a:latin typeface="Cambria Math" panose="02040503050406030204" pitchFamily="18" charset="0"/>
                            <a:ea typeface="Cambria Math" panose="02040503050406030204" pitchFamily="18" charset="0"/>
                          </a:rPr>
                        </m:ctrlPr>
                      </m:naryPr>
                      <m:sub>
                        <m:r>
                          <m:rPr>
                            <m:brk m:alnAt="23"/>
                          </m:rPr>
                          <a:rPr lang="en-US" i="1">
                            <a:latin typeface="Cambria Math" panose="02040503050406030204" pitchFamily="18" charset="0"/>
                            <a:ea typeface="Cambria Math" panose="02040503050406030204" pitchFamily="18" charset="0"/>
                          </a:rPr>
                          <m:t>𝑖</m:t>
                        </m:r>
                        <m:r>
                          <a:rPr lang="en-US" i="1">
                            <a:latin typeface="Cambria Math" panose="02040503050406030204" pitchFamily="18" charset="0"/>
                            <a:ea typeface="Cambria Math" panose="02040503050406030204" pitchFamily="18" charset="0"/>
                          </a:rPr>
                          <m:t>=1</m:t>
                        </m:r>
                      </m:sub>
                      <m:sup>
                        <m:r>
                          <a:rPr lang="en-US" i="1">
                            <a:latin typeface="Cambria Math" panose="02040503050406030204" pitchFamily="18" charset="0"/>
                            <a:ea typeface="Cambria Math" panose="02040503050406030204" pitchFamily="18" charset="0"/>
                          </a:rPr>
                          <m:t>𝐶</m:t>
                        </m:r>
                      </m:sup>
                      <m:e>
                        <m:r>
                          <a:rPr lang="en-US" i="1">
                            <a:latin typeface="Cambria Math" panose="02040503050406030204" pitchFamily="18" charset="0"/>
                            <a:ea typeface="Cambria Math" panose="02040503050406030204" pitchFamily="18" charset="0"/>
                          </a:rPr>
                          <m:t>𝑦</m:t>
                        </m:r>
                        <m:r>
                          <a:rPr lang="en-US" i="1" baseline="-25000">
                            <a:latin typeface="Cambria Math" panose="02040503050406030204" pitchFamily="18" charset="0"/>
                            <a:ea typeface="Cambria Math" panose="02040503050406030204" pitchFamily="18" charset="0"/>
                          </a:rPr>
                          <m:t>𝑖</m:t>
                        </m:r>
                        <m:func>
                          <m:funcPr>
                            <m:ctrlPr>
                              <a:rPr lang="en-US" i="1">
                                <a:latin typeface="Cambria Math" panose="02040503050406030204" pitchFamily="18" charset="0"/>
                                <a:ea typeface="Cambria Math" panose="02040503050406030204" pitchFamily="18" charset="0"/>
                              </a:rPr>
                            </m:ctrlPr>
                          </m:funcPr>
                          <m:fName>
                            <m:r>
                              <m:rPr>
                                <m:sty m:val="p"/>
                              </m:rPr>
                              <a:rPr lang="en-US">
                                <a:latin typeface="Cambria Math" panose="02040503050406030204" pitchFamily="18" charset="0"/>
                                <a:ea typeface="Cambria Math" panose="02040503050406030204" pitchFamily="18" charset="0"/>
                              </a:rPr>
                              <m:t>log</m:t>
                            </m:r>
                          </m:fName>
                          <m:e>
                            <m:acc>
                              <m:accPr>
                                <m:chr m:val="̂"/>
                                <m:ctrlPr>
                                  <a:rPr lang="en-US" i="1">
                                    <a:latin typeface="Cambria Math" panose="02040503050406030204" pitchFamily="18" charset="0"/>
                                    <a:ea typeface="Cambria Math" panose="02040503050406030204" pitchFamily="18" charset="0"/>
                                  </a:rPr>
                                </m:ctrlPr>
                              </m:accPr>
                              <m:e>
                                <m:r>
                                  <a:rPr lang="en-US" i="1">
                                    <a:latin typeface="Cambria Math" panose="02040503050406030204" pitchFamily="18" charset="0"/>
                                    <a:ea typeface="Cambria Math" panose="02040503050406030204" pitchFamily="18" charset="0"/>
                                  </a:rPr>
                                  <m:t>𝑦</m:t>
                                </m:r>
                                <m:r>
                                  <a:rPr lang="en-US" i="1" baseline="-25000">
                                    <a:latin typeface="Cambria Math" panose="02040503050406030204" pitchFamily="18" charset="0"/>
                                    <a:ea typeface="Cambria Math" panose="02040503050406030204" pitchFamily="18" charset="0"/>
                                  </a:rPr>
                                  <m:t>𝑖</m:t>
                                </m:r>
                              </m:e>
                            </m:acc>
                          </m:e>
                        </m:func>
                        <m:r>
                          <a:rPr lang="en-US" i="1">
                            <a:latin typeface="Cambria Math" panose="02040503050406030204" pitchFamily="18" charset="0"/>
                            <a:ea typeface="Cambria Math" panose="02040503050406030204" pitchFamily="18" charset="0"/>
                          </a:rPr>
                          <m:t>  </m:t>
                        </m:r>
                      </m:e>
                    </m:nary>
                  </m:oMath>
                </a14:m>
                <a:r>
                  <a:rPr lang="en-US" dirty="0"/>
                  <a:t> </a:t>
                </a:r>
              </a:p>
              <a:p>
                <a:endParaRPr lang="en-US" dirty="0"/>
              </a:p>
              <a:p>
                <a:r>
                  <a:rPr lang="en-US" dirty="0"/>
                  <a:t>If there is only one correct answer, where the truth is </a:t>
                </a:r>
                <a:r>
                  <a:rPr lang="en-US" i="1" dirty="0" err="1"/>
                  <a:t>y</a:t>
                </a:r>
                <a:r>
                  <a:rPr lang="en-US" i="1" baseline="-25000" dirty="0" err="1"/>
                  <a:t>i</a:t>
                </a:r>
                <a:r>
                  <a:rPr lang="en-US" i="1" dirty="0"/>
                  <a:t>=1</a:t>
                </a:r>
                <a:r>
                  <a:rPr lang="en-US" dirty="0"/>
                  <a:t>, then this simplifies to be</a:t>
                </a:r>
              </a:p>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𝐿</m:t>
                      </m:r>
                      <m:r>
                        <a:rPr lang="en-US" i="1" baseline="-25000">
                          <a:latin typeface="Cambria Math" panose="02040503050406030204" pitchFamily="18" charset="0"/>
                        </a:rPr>
                        <m:t>𝐶𝐸</m:t>
                      </m:r>
                      <m:d>
                        <m:dPr>
                          <m:ctrlPr>
                            <a:rPr lang="en-US" i="1">
                              <a:latin typeface="Cambria Math" panose="02040503050406030204" pitchFamily="18" charset="0"/>
                            </a:rPr>
                          </m:ctrlPr>
                        </m:dPr>
                        <m:e>
                          <m:acc>
                            <m:accPr>
                              <m:chr m:val="̂"/>
                              <m:ctrlPr>
                                <a:rPr lang="en-US" i="1">
                                  <a:latin typeface="Cambria Math" panose="02040503050406030204" pitchFamily="18" charset="0"/>
                                </a:rPr>
                              </m:ctrlPr>
                            </m:accPr>
                            <m:e>
                              <m:r>
                                <a:rPr lang="en-US" i="1">
                                  <a:latin typeface="Cambria Math" panose="02040503050406030204" pitchFamily="18" charset="0"/>
                                </a:rPr>
                                <m:t>𝑦</m:t>
                              </m:r>
                            </m:e>
                          </m:acc>
                          <m:r>
                            <a:rPr lang="en-US" i="1">
                              <a:latin typeface="Cambria Math" panose="02040503050406030204" pitchFamily="18" charset="0"/>
                            </a:rPr>
                            <m:t>, </m:t>
                          </m:r>
                          <m:r>
                            <a:rPr lang="en-US" i="1">
                              <a:latin typeface="Cambria Math" panose="02040503050406030204" pitchFamily="18" charset="0"/>
                            </a:rPr>
                            <m:t>𝑦</m:t>
                          </m:r>
                        </m:e>
                      </m:d>
                      <m:r>
                        <a:rPr lang="en-US" i="1">
                          <a:latin typeface="Cambria Math" panose="02040503050406030204" pitchFamily="18" charset="0"/>
                        </a:rPr>
                        <m:t>= </m:t>
                      </m:r>
                      <m:r>
                        <a:rPr lang="en-US" i="1">
                          <a:latin typeface="Cambria Math" panose="02040503050406030204" pitchFamily="18" charset="0"/>
                          <a:ea typeface="Cambria Math" panose="02040503050406030204" pitchFamily="18" charset="0"/>
                        </a:rPr>
                        <m:t>−</m:t>
                      </m:r>
                      <m:func>
                        <m:funcPr>
                          <m:ctrlPr>
                            <a:rPr lang="en-US" i="1">
                              <a:latin typeface="Cambria Math" panose="02040503050406030204" pitchFamily="18" charset="0"/>
                              <a:ea typeface="Cambria Math" panose="02040503050406030204" pitchFamily="18" charset="0"/>
                            </a:rPr>
                          </m:ctrlPr>
                        </m:funcPr>
                        <m:fName>
                          <m:r>
                            <m:rPr>
                              <m:sty m:val="p"/>
                            </m:rPr>
                            <a:rPr lang="en-US">
                              <a:latin typeface="Cambria Math" panose="02040503050406030204" pitchFamily="18" charset="0"/>
                              <a:ea typeface="Cambria Math" panose="02040503050406030204" pitchFamily="18" charset="0"/>
                            </a:rPr>
                            <m:t>log</m:t>
                          </m:r>
                        </m:fName>
                        <m:e>
                          <m:acc>
                            <m:accPr>
                              <m:chr m:val="̂"/>
                              <m:ctrlPr>
                                <a:rPr lang="en-US" i="1">
                                  <a:latin typeface="Cambria Math" panose="02040503050406030204" pitchFamily="18" charset="0"/>
                                  <a:ea typeface="Cambria Math" panose="02040503050406030204" pitchFamily="18" charset="0"/>
                                </a:rPr>
                              </m:ctrlPr>
                            </m:accPr>
                            <m:e>
                              <m:r>
                                <a:rPr lang="en-US" i="1">
                                  <a:latin typeface="Cambria Math" panose="02040503050406030204" pitchFamily="18" charset="0"/>
                                  <a:ea typeface="Cambria Math" panose="02040503050406030204" pitchFamily="18" charset="0"/>
                                </a:rPr>
                                <m:t>𝑦</m:t>
                              </m:r>
                              <m:r>
                                <a:rPr lang="en-US" i="1" baseline="-25000">
                                  <a:latin typeface="Cambria Math" panose="02040503050406030204" pitchFamily="18" charset="0"/>
                                  <a:ea typeface="Cambria Math" panose="02040503050406030204" pitchFamily="18" charset="0"/>
                                </a:rPr>
                                <m:t>𝑖</m:t>
                              </m:r>
                            </m:e>
                          </m:acc>
                        </m:e>
                      </m:func>
                    </m:oMath>
                  </m:oMathPara>
                </a14:m>
                <a:endParaRPr lang="en-US" dirty="0"/>
              </a:p>
              <a:p>
                <a:endParaRPr lang="en-US" dirty="0"/>
              </a:p>
              <a:p>
                <a:r>
                  <a:rPr lang="en-US" dirty="0"/>
                  <a:t>Plugging into </a:t>
                </a:r>
                <a:r>
                  <a:rPr lang="en-US" dirty="0" err="1"/>
                  <a:t>softmax</a:t>
                </a:r>
                <a:r>
                  <a:rPr lang="en-US" dirty="0"/>
                  <a:t>: </a:t>
                </a:r>
              </a:p>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𝐿</m:t>
                      </m:r>
                      <m:r>
                        <a:rPr lang="en-US" i="1" baseline="-25000">
                          <a:latin typeface="Cambria Math" panose="02040503050406030204" pitchFamily="18" charset="0"/>
                        </a:rPr>
                        <m:t>𝐶𝐸</m:t>
                      </m:r>
                      <m:d>
                        <m:dPr>
                          <m:ctrlPr>
                            <a:rPr lang="en-US" i="1">
                              <a:latin typeface="Cambria Math" panose="02040503050406030204" pitchFamily="18" charset="0"/>
                            </a:rPr>
                          </m:ctrlPr>
                        </m:dPr>
                        <m:e>
                          <m:acc>
                            <m:accPr>
                              <m:chr m:val="̂"/>
                              <m:ctrlPr>
                                <a:rPr lang="en-US" i="1">
                                  <a:latin typeface="Cambria Math" panose="02040503050406030204" pitchFamily="18" charset="0"/>
                                </a:rPr>
                              </m:ctrlPr>
                            </m:accPr>
                            <m:e>
                              <m:r>
                                <a:rPr lang="en-US" i="1">
                                  <a:latin typeface="Cambria Math" panose="02040503050406030204" pitchFamily="18" charset="0"/>
                                </a:rPr>
                                <m:t>𝑦</m:t>
                              </m:r>
                            </m:e>
                          </m:acc>
                          <m:r>
                            <a:rPr lang="en-US" i="1">
                              <a:latin typeface="Cambria Math" panose="02040503050406030204" pitchFamily="18" charset="0"/>
                            </a:rPr>
                            <m:t>, </m:t>
                          </m:r>
                          <m:r>
                            <a:rPr lang="en-US" i="1">
                              <a:latin typeface="Cambria Math" panose="02040503050406030204" pitchFamily="18" charset="0"/>
                            </a:rPr>
                            <m:t>𝑦</m:t>
                          </m:r>
                        </m:e>
                      </m:d>
                      <m:r>
                        <a:rPr lang="en-US" i="1">
                          <a:latin typeface="Cambria Math" panose="02040503050406030204" pitchFamily="18" charset="0"/>
                        </a:rPr>
                        <m:t>= </m:t>
                      </m:r>
                      <m:r>
                        <a:rPr lang="en-US" i="1">
                          <a:latin typeface="Cambria Math" panose="02040503050406030204" pitchFamily="18" charset="0"/>
                          <a:ea typeface="Cambria Math" panose="02040503050406030204" pitchFamily="18" charset="0"/>
                        </a:rPr>
                        <m:t>−</m:t>
                      </m:r>
                      <m:func>
                        <m:funcPr>
                          <m:ctrlPr>
                            <a:rPr lang="en-US" i="1">
                              <a:latin typeface="Cambria Math" panose="02040503050406030204" pitchFamily="18" charset="0"/>
                              <a:ea typeface="Cambria Math" panose="02040503050406030204" pitchFamily="18" charset="0"/>
                            </a:rPr>
                          </m:ctrlPr>
                        </m:funcPr>
                        <m:fName>
                          <m:r>
                            <m:rPr>
                              <m:sty m:val="p"/>
                            </m:rPr>
                            <a:rPr lang="en-US">
                              <a:latin typeface="Cambria Math" panose="02040503050406030204" pitchFamily="18" charset="0"/>
                              <a:ea typeface="Cambria Math" panose="02040503050406030204" pitchFamily="18" charset="0"/>
                            </a:rPr>
                            <m:t>log</m:t>
                          </m:r>
                        </m:fName>
                        <m:e>
                          <m:f>
                            <m:fPr>
                              <m:ctrlPr>
                                <a:rPr lang="en-US" i="1">
                                  <a:latin typeface="Cambria Math" panose="02040503050406030204" pitchFamily="18" charset="0"/>
                                  <a:ea typeface="Cambria Math" panose="02040503050406030204" pitchFamily="18" charset="0"/>
                                </a:rPr>
                              </m:ctrlPr>
                            </m:fPr>
                            <m:num>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𝑒</m:t>
                                  </m:r>
                                </m:e>
                                <m:sup>
                                  <m:r>
                                    <a:rPr lang="en-US" i="1">
                                      <a:latin typeface="Cambria Math" panose="02040503050406030204" pitchFamily="18" charset="0"/>
                                      <a:ea typeface="Cambria Math" panose="02040503050406030204" pitchFamily="18" charset="0"/>
                                    </a:rPr>
                                    <m:t>𝑧</m:t>
                                  </m:r>
                                  <m:r>
                                    <a:rPr lang="en-US" i="1" baseline="-25000">
                                      <a:latin typeface="Cambria Math" panose="02040503050406030204" pitchFamily="18" charset="0"/>
                                      <a:ea typeface="Cambria Math" panose="02040503050406030204" pitchFamily="18" charset="0"/>
                                    </a:rPr>
                                    <m:t>𝑖</m:t>
                                  </m:r>
                                </m:sup>
                              </m:sSup>
                            </m:num>
                            <m:den>
                              <m:nary>
                                <m:naryPr>
                                  <m:chr m:val="∑"/>
                                  <m:ctrlPr>
                                    <a:rPr lang="en-US" i="1">
                                      <a:latin typeface="Cambria Math" panose="02040503050406030204" pitchFamily="18" charset="0"/>
                                      <a:ea typeface="Cambria Math" panose="02040503050406030204" pitchFamily="18" charset="0"/>
                                    </a:rPr>
                                  </m:ctrlPr>
                                </m:naryPr>
                                <m:sub>
                                  <m:r>
                                    <m:rPr>
                                      <m:brk m:alnAt="23"/>
                                    </m:rPr>
                                    <a:rPr lang="en-US" i="1">
                                      <a:latin typeface="Cambria Math" panose="02040503050406030204" pitchFamily="18" charset="0"/>
                                      <a:ea typeface="Cambria Math" panose="02040503050406030204" pitchFamily="18" charset="0"/>
                                    </a:rPr>
                                    <m:t>𝑗</m:t>
                                  </m:r>
                                  <m:r>
                                    <a:rPr lang="en-US" i="1">
                                      <a:latin typeface="Cambria Math" panose="02040503050406030204" pitchFamily="18" charset="0"/>
                                      <a:ea typeface="Cambria Math" panose="02040503050406030204" pitchFamily="18" charset="0"/>
                                    </a:rPr>
                                    <m:t>=1</m:t>
                                  </m:r>
                                </m:sub>
                                <m:sup>
                                  <m:r>
                                    <a:rPr lang="en-US" i="1">
                                      <a:latin typeface="Cambria Math" panose="02040503050406030204" pitchFamily="18" charset="0"/>
                                      <a:ea typeface="Cambria Math" panose="02040503050406030204" pitchFamily="18" charset="0"/>
                                    </a:rPr>
                                    <m:t>𝐾</m:t>
                                  </m:r>
                                </m:sup>
                                <m:e>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𝑒</m:t>
                                      </m:r>
                                    </m:e>
                                    <m:sup>
                                      <m:r>
                                        <a:rPr lang="en-US" i="1">
                                          <a:latin typeface="Cambria Math" panose="02040503050406030204" pitchFamily="18" charset="0"/>
                                          <a:ea typeface="Cambria Math" panose="02040503050406030204" pitchFamily="18" charset="0"/>
                                        </a:rPr>
                                        <m:t>𝑧</m:t>
                                      </m:r>
                                      <m:r>
                                        <a:rPr lang="en-US" i="1" baseline="-25000">
                                          <a:latin typeface="Cambria Math" panose="02040503050406030204" pitchFamily="18" charset="0"/>
                                          <a:ea typeface="Cambria Math" panose="02040503050406030204" pitchFamily="18" charset="0"/>
                                        </a:rPr>
                                        <m:t>𝑗</m:t>
                                      </m:r>
                                    </m:sup>
                                  </m:sSup>
                                </m:e>
                              </m:nary>
                            </m:den>
                          </m:f>
                        </m:e>
                      </m:func>
                    </m:oMath>
                  </m:oMathPara>
                </a14:m>
                <a:endParaRPr lang="en-US" dirty="0"/>
              </a:p>
              <a:p>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603" t="-2116" b="-13757"/>
                </a:stretch>
              </a:blipFill>
            </p:spPr>
            <p:txBody>
              <a:bodyPr/>
              <a:lstStyle/>
              <a:p>
                <a:r>
                  <a:rPr lang="en-US">
                    <a:noFill/>
                  </a:rPr>
                  <a:t> </a:t>
                </a:r>
              </a:p>
            </p:txBody>
          </p:sp>
        </mc:Fallback>
      </mc:AlternateContent>
    </p:spTree>
    <p:extLst>
      <p:ext uri="{BB962C8B-B14F-4D97-AF65-F5344CB8AC3E}">
        <p14:creationId xmlns:p14="http://schemas.microsoft.com/office/powerpoint/2010/main" val="281881323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0" name="Demo of word vectors"/>
          <p:cNvSpPr txBox="1">
            <a:spLocks noGrp="1"/>
          </p:cNvSpPr>
          <p:nvPr>
            <p:ph type="title"/>
          </p:nvPr>
        </p:nvSpPr>
        <p:spPr>
          <a:prstGeom prst="rect">
            <a:avLst/>
          </a:prstGeom>
        </p:spPr>
        <p:txBody>
          <a:bodyPr/>
          <a:lstStyle/>
          <a:p>
            <a:r>
              <a:t>Demo of word vectors</a:t>
            </a:r>
          </a:p>
        </p:txBody>
      </p:sp>
      <p:sp>
        <p:nvSpPr>
          <p:cNvPr id="551" name="from pymagnitude import *…"/>
          <p:cNvSpPr txBox="1"/>
          <p:nvPr/>
        </p:nvSpPr>
        <p:spPr>
          <a:xfrm>
            <a:off x="399673" y="899209"/>
            <a:ext cx="11213207" cy="555780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anchor="ctr">
            <a:spAutoFit/>
          </a:bodyPr>
          <a:lstStyle/>
          <a:p>
            <a:pPr defTabSz="8929">
              <a:tabLst>
                <a:tab pos="250022" algn="l"/>
                <a:tab pos="500045" algn="l"/>
                <a:tab pos="750067" algn="l"/>
                <a:tab pos="1000089" algn="l"/>
                <a:tab pos="1250112" algn="l"/>
                <a:tab pos="1500134" algn="l"/>
                <a:tab pos="1750157" algn="l"/>
                <a:tab pos="2000179" algn="l"/>
                <a:tab pos="2250201" algn="l"/>
                <a:tab pos="2500224" algn="l"/>
                <a:tab pos="2750246" algn="l"/>
                <a:tab pos="3000268" algn="l"/>
              </a:tabLst>
              <a:defRPr sz="3900" b="0">
                <a:solidFill>
                  <a:srgbClr val="4D2F2D"/>
                </a:solidFill>
                <a:latin typeface="Menlo"/>
                <a:ea typeface="Menlo"/>
                <a:cs typeface="Menlo"/>
                <a:sym typeface="Menlo"/>
              </a:defRPr>
            </a:pPr>
            <a:r>
              <a:rPr sz="2742" dirty="0"/>
              <a:t>from </a:t>
            </a:r>
            <a:r>
              <a:rPr sz="2742" dirty="0" err="1"/>
              <a:t>pymagnitude</a:t>
            </a:r>
            <a:r>
              <a:rPr sz="2742" dirty="0"/>
              <a:t> import *</a:t>
            </a:r>
          </a:p>
          <a:p>
            <a:pPr defTabSz="8929">
              <a:tabLst>
                <a:tab pos="250022" algn="l"/>
                <a:tab pos="500045" algn="l"/>
                <a:tab pos="750067" algn="l"/>
                <a:tab pos="1000089" algn="l"/>
                <a:tab pos="1250112" algn="l"/>
                <a:tab pos="1500134" algn="l"/>
                <a:tab pos="1750157" algn="l"/>
                <a:tab pos="2000179" algn="l"/>
                <a:tab pos="2250201" algn="l"/>
                <a:tab pos="2500224" algn="l"/>
                <a:tab pos="2750246" algn="l"/>
                <a:tab pos="3000268" algn="l"/>
              </a:tabLst>
              <a:defRPr sz="3900" b="0">
                <a:solidFill>
                  <a:srgbClr val="4D2F2D"/>
                </a:solidFill>
                <a:latin typeface="Menlo"/>
                <a:ea typeface="Menlo"/>
                <a:cs typeface="Menlo"/>
                <a:sym typeface="Menlo"/>
              </a:defRPr>
            </a:pPr>
            <a:r>
              <a:rPr sz="2742" dirty="0"/>
              <a:t>vectors = Magnitude("GoogleNews-vectors-negative300.magnitude")</a:t>
            </a:r>
          </a:p>
          <a:p>
            <a:pPr defTabSz="8929">
              <a:tabLst>
                <a:tab pos="250022" algn="l"/>
                <a:tab pos="500045" algn="l"/>
                <a:tab pos="750067" algn="l"/>
                <a:tab pos="1000089" algn="l"/>
                <a:tab pos="1250112" algn="l"/>
                <a:tab pos="1500134" algn="l"/>
                <a:tab pos="1750157" algn="l"/>
                <a:tab pos="2000179" algn="l"/>
                <a:tab pos="2250201" algn="l"/>
                <a:tab pos="2500224" algn="l"/>
                <a:tab pos="2750246" algn="l"/>
                <a:tab pos="3000268" algn="l"/>
              </a:tabLst>
              <a:defRPr sz="3900" b="0">
                <a:solidFill>
                  <a:srgbClr val="4D2F2D"/>
                </a:solidFill>
                <a:latin typeface="Menlo"/>
                <a:ea typeface="Menlo"/>
                <a:cs typeface="Menlo"/>
                <a:sym typeface="Menlo"/>
              </a:defRPr>
            </a:pPr>
            <a:endParaRPr sz="2742" dirty="0"/>
          </a:p>
          <a:p>
            <a:pPr defTabSz="8929">
              <a:tabLst>
                <a:tab pos="250022" algn="l"/>
                <a:tab pos="500045" algn="l"/>
                <a:tab pos="750067" algn="l"/>
                <a:tab pos="1000089" algn="l"/>
                <a:tab pos="1250112" algn="l"/>
                <a:tab pos="1500134" algn="l"/>
                <a:tab pos="1750157" algn="l"/>
                <a:tab pos="2000179" algn="l"/>
                <a:tab pos="2250201" algn="l"/>
                <a:tab pos="2500224" algn="l"/>
                <a:tab pos="2750246" algn="l"/>
                <a:tab pos="3000268" algn="l"/>
              </a:tabLst>
              <a:defRPr sz="3900" b="0">
                <a:solidFill>
                  <a:srgbClr val="4D2F2D"/>
                </a:solidFill>
                <a:latin typeface="Menlo"/>
                <a:ea typeface="Menlo"/>
                <a:cs typeface="Menlo"/>
                <a:sym typeface="Menlo"/>
              </a:defRPr>
            </a:pPr>
            <a:r>
              <a:rPr sz="2742" dirty="0"/>
              <a:t>queen = </a:t>
            </a:r>
            <a:r>
              <a:rPr sz="2742" dirty="0" err="1"/>
              <a:t>vectors.query</a:t>
            </a:r>
            <a:r>
              <a:rPr sz="2742" dirty="0"/>
              <a:t>('queen')</a:t>
            </a:r>
          </a:p>
          <a:p>
            <a:pPr defTabSz="8929">
              <a:tabLst>
                <a:tab pos="250022" algn="l"/>
                <a:tab pos="500045" algn="l"/>
                <a:tab pos="750067" algn="l"/>
                <a:tab pos="1000089" algn="l"/>
                <a:tab pos="1250112" algn="l"/>
                <a:tab pos="1500134" algn="l"/>
                <a:tab pos="1750157" algn="l"/>
                <a:tab pos="2000179" algn="l"/>
                <a:tab pos="2250201" algn="l"/>
                <a:tab pos="2500224" algn="l"/>
                <a:tab pos="2750246" algn="l"/>
                <a:tab pos="3000268" algn="l"/>
              </a:tabLst>
              <a:defRPr sz="3900" b="0">
                <a:solidFill>
                  <a:srgbClr val="4D2F2D"/>
                </a:solidFill>
                <a:latin typeface="Menlo"/>
                <a:ea typeface="Menlo"/>
                <a:cs typeface="Menlo"/>
                <a:sym typeface="Menlo"/>
              </a:defRPr>
            </a:pPr>
            <a:r>
              <a:rPr sz="2742" dirty="0"/>
              <a:t>king = </a:t>
            </a:r>
            <a:r>
              <a:rPr sz="2742" dirty="0" err="1"/>
              <a:t>vectors.query</a:t>
            </a:r>
            <a:r>
              <a:rPr sz="2742" dirty="0"/>
              <a:t>("king")</a:t>
            </a:r>
          </a:p>
          <a:p>
            <a:pPr defTabSz="8929">
              <a:tabLst>
                <a:tab pos="250022" algn="l"/>
                <a:tab pos="500045" algn="l"/>
                <a:tab pos="750067" algn="l"/>
                <a:tab pos="1000089" algn="l"/>
                <a:tab pos="1250112" algn="l"/>
                <a:tab pos="1500134" algn="l"/>
                <a:tab pos="1750157" algn="l"/>
                <a:tab pos="2000179" algn="l"/>
                <a:tab pos="2250201" algn="l"/>
                <a:tab pos="2500224" algn="l"/>
                <a:tab pos="2750246" algn="l"/>
                <a:tab pos="3000268" algn="l"/>
              </a:tabLst>
              <a:defRPr sz="3900" b="0">
                <a:solidFill>
                  <a:srgbClr val="4D2F2D"/>
                </a:solidFill>
                <a:latin typeface="Menlo"/>
                <a:ea typeface="Menlo"/>
                <a:cs typeface="Menlo"/>
                <a:sym typeface="Menlo"/>
              </a:defRPr>
            </a:pPr>
            <a:r>
              <a:rPr sz="2742" dirty="0" err="1"/>
              <a:t>vectors.similarity</a:t>
            </a:r>
            <a:r>
              <a:rPr sz="2742" dirty="0"/>
              <a:t>(king, queen)</a:t>
            </a:r>
          </a:p>
          <a:p>
            <a:pPr defTabSz="8929">
              <a:tabLst>
                <a:tab pos="250022" algn="l"/>
                <a:tab pos="500045" algn="l"/>
                <a:tab pos="750067" algn="l"/>
                <a:tab pos="1000089" algn="l"/>
                <a:tab pos="1250112" algn="l"/>
                <a:tab pos="1500134" algn="l"/>
                <a:tab pos="1750157" algn="l"/>
                <a:tab pos="2000179" algn="l"/>
                <a:tab pos="2250201" algn="l"/>
                <a:tab pos="2500224" algn="l"/>
                <a:tab pos="2750246" algn="l"/>
                <a:tab pos="3000268" algn="l"/>
              </a:tabLst>
              <a:defRPr sz="3900" b="0">
                <a:solidFill>
                  <a:srgbClr val="4D2F2D"/>
                </a:solidFill>
                <a:latin typeface="Menlo"/>
                <a:ea typeface="Menlo"/>
                <a:cs typeface="Menlo"/>
                <a:sym typeface="Menlo"/>
              </a:defRPr>
            </a:pPr>
            <a:r>
              <a:rPr sz="2742" dirty="0"/>
              <a:t># 0.6510958</a:t>
            </a:r>
          </a:p>
          <a:p>
            <a:pPr defTabSz="8929">
              <a:tabLst>
                <a:tab pos="250022" algn="l"/>
                <a:tab pos="500045" algn="l"/>
                <a:tab pos="750067" algn="l"/>
                <a:tab pos="1000089" algn="l"/>
                <a:tab pos="1250112" algn="l"/>
                <a:tab pos="1500134" algn="l"/>
                <a:tab pos="1750157" algn="l"/>
                <a:tab pos="2000179" algn="l"/>
                <a:tab pos="2250201" algn="l"/>
                <a:tab pos="2500224" algn="l"/>
                <a:tab pos="2750246" algn="l"/>
                <a:tab pos="3000268" algn="l"/>
              </a:tabLst>
              <a:defRPr sz="3900" b="0">
                <a:solidFill>
                  <a:srgbClr val="4D2F2D"/>
                </a:solidFill>
                <a:latin typeface="Menlo"/>
                <a:ea typeface="Menlo"/>
                <a:cs typeface="Menlo"/>
                <a:sym typeface="Menlo"/>
              </a:defRPr>
            </a:pPr>
            <a:endParaRPr sz="2742" dirty="0"/>
          </a:p>
          <a:p>
            <a:pPr defTabSz="8929">
              <a:tabLst>
                <a:tab pos="250022" algn="l"/>
                <a:tab pos="500045" algn="l"/>
                <a:tab pos="750067" algn="l"/>
                <a:tab pos="1000089" algn="l"/>
                <a:tab pos="1250112" algn="l"/>
                <a:tab pos="1500134" algn="l"/>
                <a:tab pos="1750157" algn="l"/>
                <a:tab pos="2000179" algn="l"/>
                <a:tab pos="2250201" algn="l"/>
                <a:tab pos="2500224" algn="l"/>
                <a:tab pos="2750246" algn="l"/>
                <a:tab pos="3000268" algn="l"/>
              </a:tabLst>
              <a:defRPr sz="3900" b="0">
                <a:solidFill>
                  <a:srgbClr val="4D2F2D"/>
                </a:solidFill>
                <a:latin typeface="Menlo"/>
                <a:ea typeface="Menlo"/>
                <a:cs typeface="Menlo"/>
                <a:sym typeface="Menlo"/>
              </a:defRPr>
            </a:pPr>
            <a:r>
              <a:rPr sz="2742" dirty="0" err="1"/>
              <a:t>vectors.most_similar_approx</a:t>
            </a:r>
            <a:r>
              <a:rPr sz="2742" dirty="0"/>
              <a:t>(king, </a:t>
            </a:r>
            <a:r>
              <a:rPr sz="2742" dirty="0" err="1"/>
              <a:t>topn</a:t>
            </a:r>
            <a:r>
              <a:rPr sz="2742" dirty="0"/>
              <a:t>=5)</a:t>
            </a:r>
          </a:p>
          <a:p>
            <a:pPr defTabSz="8929">
              <a:tabLst>
                <a:tab pos="250022" algn="l"/>
                <a:tab pos="500045" algn="l"/>
                <a:tab pos="750067" algn="l"/>
                <a:tab pos="1000089" algn="l"/>
                <a:tab pos="1250112" algn="l"/>
                <a:tab pos="1500134" algn="l"/>
                <a:tab pos="1750157" algn="l"/>
                <a:tab pos="2000179" algn="l"/>
                <a:tab pos="2250201" algn="l"/>
                <a:tab pos="2500224" algn="l"/>
                <a:tab pos="2750246" algn="l"/>
                <a:tab pos="3000268" algn="l"/>
              </a:tabLst>
              <a:defRPr sz="3900" b="0">
                <a:solidFill>
                  <a:srgbClr val="4D2F2D"/>
                </a:solidFill>
                <a:latin typeface="Menlo"/>
                <a:ea typeface="Menlo"/>
                <a:cs typeface="Menlo"/>
                <a:sym typeface="Menlo"/>
              </a:defRPr>
            </a:pPr>
            <a:r>
              <a:rPr sz="2742" dirty="0"/>
              <a:t>#[('king', 1.0), ('kings', 0.72), ('prince', 0.62), ('sultan', 0.59), ('ruler', 0.58)]</a:t>
            </a:r>
          </a:p>
          <a:p>
            <a:pPr defTabSz="8929">
              <a:tabLst>
                <a:tab pos="250022" algn="l"/>
                <a:tab pos="500045" algn="l"/>
                <a:tab pos="750067" algn="l"/>
                <a:tab pos="1000089" algn="l"/>
                <a:tab pos="1250112" algn="l"/>
                <a:tab pos="1500134" algn="l"/>
                <a:tab pos="1750157" algn="l"/>
                <a:tab pos="2000179" algn="l"/>
                <a:tab pos="2250201" algn="l"/>
                <a:tab pos="2500224" algn="l"/>
                <a:tab pos="2750246" algn="l"/>
                <a:tab pos="3000268" algn="l"/>
              </a:tabLst>
              <a:defRPr sz="3900" b="0">
                <a:solidFill>
                  <a:srgbClr val="4D2F2D"/>
                </a:solidFill>
                <a:latin typeface="Menlo"/>
                <a:ea typeface="Menlo"/>
                <a:cs typeface="Menlo"/>
                <a:sym typeface="Menlo"/>
              </a:defRPr>
            </a:pPr>
            <a:endParaRPr sz="2742" dirty="0"/>
          </a:p>
        </p:txBody>
      </p:sp>
    </p:spTree>
    <p:extLst>
      <p:ext uri="{BB962C8B-B14F-4D97-AF65-F5344CB8AC3E}">
        <p14:creationId xmlns:p14="http://schemas.microsoft.com/office/powerpoint/2010/main" val="3566702905"/>
      </p:ext>
    </p:extLst>
  </p:cSld>
  <p:clrMapOvr>
    <a:masterClrMapping/>
  </p:clrMapOvr>
  <p:transition spd="med"/>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9" name="Many possible models"/>
          <p:cNvSpPr txBox="1">
            <a:spLocks noGrp="1"/>
          </p:cNvSpPr>
          <p:nvPr>
            <p:ph type="title" idx="4294967295"/>
          </p:nvPr>
        </p:nvSpPr>
        <p:spPr>
          <a:xfrm>
            <a:off x="246808" y="154179"/>
            <a:ext cx="7543800" cy="1128712"/>
          </a:xfrm>
          <a:prstGeom prst="rect">
            <a:avLst/>
          </a:prstGeom>
        </p:spPr>
        <p:txBody>
          <a:bodyPr/>
          <a:lstStyle/>
          <a:p>
            <a:r>
              <a:rPr dirty="0"/>
              <a:t>Many possible models</a:t>
            </a:r>
          </a:p>
        </p:txBody>
      </p:sp>
      <p:graphicFrame>
        <p:nvGraphicFramePr>
          <p:cNvPr id="560" name="Table"/>
          <p:cNvGraphicFramePr/>
          <p:nvPr/>
        </p:nvGraphicFramePr>
        <p:xfrm>
          <a:off x="1979778" y="1416838"/>
          <a:ext cx="2595452" cy="2431156"/>
        </p:xfrm>
        <a:graphic>
          <a:graphicData uri="http://schemas.openxmlformats.org/drawingml/2006/table">
            <a:tbl>
              <a:tblPr firstRow="1">
                <a:tableStyleId>{1FECB4D8-DB02-4DC6-A0A2-4F2EBAE1DC90}</a:tableStyleId>
              </a:tblPr>
              <a:tblGrid>
                <a:gridCol w="2595452">
                  <a:extLst>
                    <a:ext uri="{9D8B030D-6E8A-4147-A177-3AD203B41FA5}">
                      <a16:colId xmlns:a16="http://schemas.microsoft.com/office/drawing/2014/main" val="20000"/>
                    </a:ext>
                  </a:extLst>
                </a:gridCol>
              </a:tblGrid>
              <a:tr h="607789">
                <a:tc>
                  <a:txBody>
                    <a:bodyPr/>
                    <a:lstStyle/>
                    <a:p>
                      <a:pPr defTabSz="914400">
                        <a:tabLst>
                          <a:tab pos="1181100" algn="l"/>
                        </a:tabLst>
                        <a:defRPr sz="1800">
                          <a:solidFill>
                            <a:srgbClr val="000000"/>
                          </a:solidFill>
                        </a:defRPr>
                      </a:pPr>
                      <a:r>
                        <a:rPr sz="2500" dirty="0">
                          <a:sym typeface="Helvetica Neue Medium"/>
                        </a:rPr>
                        <a:t>Matrix type</a:t>
                      </a:r>
                      <a:endParaRPr sz="2500" dirty="0">
                        <a:solidFill>
                          <a:srgbClr val="FFFFFF"/>
                        </a:solidFill>
                        <a:sym typeface="Helvetica Neue Medium"/>
                      </a:endParaRPr>
                    </a:p>
                  </a:txBody>
                  <a:tcPr marL="35719" marR="35719" marT="35719" marB="35719" anchor="ctr" horzOverflow="overflow"/>
                </a:tc>
                <a:extLst>
                  <a:ext uri="{0D108BD9-81ED-4DB2-BD59-A6C34878D82A}">
                    <a16:rowId xmlns:a16="http://schemas.microsoft.com/office/drawing/2014/main" val="10000"/>
                  </a:ext>
                </a:extLst>
              </a:tr>
              <a:tr h="607789">
                <a:tc>
                  <a:txBody>
                    <a:bodyPr/>
                    <a:lstStyle/>
                    <a:p>
                      <a:pPr defTabSz="914400">
                        <a:defRPr sz="1800"/>
                      </a:pPr>
                      <a:r>
                        <a:rPr sz="2500" dirty="0">
                          <a:sym typeface="Helvetica Neue Medium"/>
                        </a:rPr>
                        <a:t>Term-document</a:t>
                      </a:r>
                      <a:endParaRPr sz="2500" dirty="0">
                        <a:latin typeface="+mn-lt"/>
                        <a:ea typeface="+mn-ea"/>
                        <a:cs typeface="+mn-cs"/>
                        <a:sym typeface="Helvetica Neue Medium"/>
                      </a:endParaRPr>
                    </a:p>
                  </a:txBody>
                  <a:tcPr marL="35719" marR="35719" marT="35719" marB="35719" anchor="ctr" horzOverflow="overflow"/>
                </a:tc>
                <a:extLst>
                  <a:ext uri="{0D108BD9-81ED-4DB2-BD59-A6C34878D82A}">
                    <a16:rowId xmlns:a16="http://schemas.microsoft.com/office/drawing/2014/main" val="10001"/>
                  </a:ext>
                </a:extLst>
              </a:tr>
              <a:tr h="607789">
                <a:tc>
                  <a:txBody>
                    <a:bodyPr/>
                    <a:lstStyle/>
                    <a:p>
                      <a:pPr defTabSz="914400">
                        <a:defRPr sz="1800"/>
                      </a:pPr>
                      <a:r>
                        <a:rPr sz="2500" dirty="0">
                          <a:sym typeface="Helvetica Neue Medium"/>
                        </a:rPr>
                        <a:t>Term-context</a:t>
                      </a:r>
                      <a:endParaRPr sz="2500" dirty="0">
                        <a:latin typeface="+mn-lt"/>
                        <a:ea typeface="+mn-ea"/>
                        <a:cs typeface="+mn-cs"/>
                        <a:sym typeface="Helvetica Neue Medium"/>
                      </a:endParaRPr>
                    </a:p>
                  </a:txBody>
                  <a:tcPr marL="35719" marR="35719" marT="35719" marB="35719" anchor="ctr" horzOverflow="overflow"/>
                </a:tc>
                <a:extLst>
                  <a:ext uri="{0D108BD9-81ED-4DB2-BD59-A6C34878D82A}">
                    <a16:rowId xmlns:a16="http://schemas.microsoft.com/office/drawing/2014/main" val="10002"/>
                  </a:ext>
                </a:extLst>
              </a:tr>
              <a:tr h="607789">
                <a:tc>
                  <a:txBody>
                    <a:bodyPr/>
                    <a:lstStyle/>
                    <a:p>
                      <a:pPr defTabSz="914400">
                        <a:defRPr sz="1800"/>
                      </a:pPr>
                      <a:r>
                        <a:rPr sz="2500" dirty="0">
                          <a:sym typeface="Helvetica Neue Medium"/>
                        </a:rPr>
                        <a:t>Pattern-pair</a:t>
                      </a:r>
                      <a:endParaRPr sz="2500" dirty="0">
                        <a:latin typeface="+mn-lt"/>
                        <a:ea typeface="+mn-ea"/>
                        <a:cs typeface="+mn-cs"/>
                        <a:sym typeface="Helvetica Neue Medium"/>
                      </a:endParaRPr>
                    </a:p>
                  </a:txBody>
                  <a:tcPr marL="35719" marR="35719" marT="35719" marB="35719" anchor="ctr" horzOverflow="overflow"/>
                </a:tc>
                <a:extLst>
                  <a:ext uri="{0D108BD9-81ED-4DB2-BD59-A6C34878D82A}">
                    <a16:rowId xmlns:a16="http://schemas.microsoft.com/office/drawing/2014/main" val="10003"/>
                  </a:ext>
                </a:extLst>
              </a:tr>
            </a:tbl>
          </a:graphicData>
        </a:graphic>
      </p:graphicFrame>
      <p:graphicFrame>
        <p:nvGraphicFramePr>
          <p:cNvPr id="561" name="Table"/>
          <p:cNvGraphicFramePr/>
          <p:nvPr/>
        </p:nvGraphicFramePr>
        <p:xfrm>
          <a:off x="4865433" y="1402572"/>
          <a:ext cx="2604381" cy="2987630"/>
        </p:xfrm>
        <a:graphic>
          <a:graphicData uri="http://schemas.openxmlformats.org/drawingml/2006/table">
            <a:tbl>
              <a:tblPr firstRow="1" bandRow="1">
                <a:tableStyleId>{F2DE63D5-997A-4646-A377-4702673A728D}</a:tableStyleId>
              </a:tblPr>
              <a:tblGrid>
                <a:gridCol w="2604381">
                  <a:extLst>
                    <a:ext uri="{9D8B030D-6E8A-4147-A177-3AD203B41FA5}">
                      <a16:colId xmlns:a16="http://schemas.microsoft.com/office/drawing/2014/main" val="20000"/>
                    </a:ext>
                  </a:extLst>
                </a:gridCol>
              </a:tblGrid>
              <a:tr h="597526">
                <a:tc>
                  <a:txBody>
                    <a:bodyPr/>
                    <a:lstStyle/>
                    <a:p>
                      <a:pPr defTabSz="914400">
                        <a:tabLst>
                          <a:tab pos="1181100" algn="l"/>
                        </a:tabLst>
                        <a:defRPr sz="1800">
                          <a:solidFill>
                            <a:srgbClr val="000000"/>
                          </a:solidFill>
                        </a:defRPr>
                      </a:pPr>
                      <a:r>
                        <a:rPr sz="2500" dirty="0">
                          <a:sym typeface="Helvetica Neue Medium"/>
                        </a:rPr>
                        <a:t>Reweighting</a:t>
                      </a:r>
                      <a:endParaRPr sz="2500" dirty="0">
                        <a:solidFill>
                          <a:srgbClr val="FFFFFF"/>
                        </a:solidFill>
                        <a:sym typeface="Helvetica Neue Medium"/>
                      </a:endParaRPr>
                    </a:p>
                  </a:txBody>
                  <a:tcPr marL="35719" marR="35719" marT="35719" marB="35719" anchor="ctr" horzOverflow="overflow"/>
                </a:tc>
                <a:extLst>
                  <a:ext uri="{0D108BD9-81ED-4DB2-BD59-A6C34878D82A}">
                    <a16:rowId xmlns:a16="http://schemas.microsoft.com/office/drawing/2014/main" val="10000"/>
                  </a:ext>
                </a:extLst>
              </a:tr>
              <a:tr h="597526">
                <a:tc>
                  <a:txBody>
                    <a:bodyPr/>
                    <a:lstStyle/>
                    <a:p>
                      <a:pPr defTabSz="914400">
                        <a:defRPr sz="1800"/>
                      </a:pPr>
                      <a:r>
                        <a:rPr sz="2500" dirty="0">
                          <a:sym typeface="Helvetica Neue Medium"/>
                        </a:rPr>
                        <a:t>length norm.</a:t>
                      </a:r>
                      <a:endParaRPr sz="2500" dirty="0">
                        <a:latin typeface="+mn-lt"/>
                        <a:ea typeface="+mn-ea"/>
                        <a:cs typeface="+mn-cs"/>
                        <a:sym typeface="Helvetica Neue Medium"/>
                      </a:endParaRPr>
                    </a:p>
                  </a:txBody>
                  <a:tcPr marL="35719" marR="35719" marT="35719" marB="35719" anchor="ctr" horzOverflow="overflow"/>
                </a:tc>
                <a:extLst>
                  <a:ext uri="{0D108BD9-81ED-4DB2-BD59-A6C34878D82A}">
                    <a16:rowId xmlns:a16="http://schemas.microsoft.com/office/drawing/2014/main" val="10001"/>
                  </a:ext>
                </a:extLst>
              </a:tr>
              <a:tr h="597526">
                <a:tc>
                  <a:txBody>
                    <a:bodyPr/>
                    <a:lstStyle/>
                    <a:p>
                      <a:pPr defTabSz="914400">
                        <a:defRPr sz="1800"/>
                      </a:pPr>
                      <a:r>
                        <a:rPr sz="2500" dirty="0">
                          <a:sym typeface="Helvetica Neue Medium"/>
                        </a:rPr>
                        <a:t>TF-IDF</a:t>
                      </a:r>
                      <a:endParaRPr sz="2500" dirty="0">
                        <a:latin typeface="+mn-lt"/>
                        <a:ea typeface="+mn-ea"/>
                        <a:cs typeface="+mn-cs"/>
                        <a:sym typeface="Helvetica Neue Medium"/>
                      </a:endParaRPr>
                    </a:p>
                  </a:txBody>
                  <a:tcPr marL="35719" marR="35719" marT="35719" marB="35719" anchor="ctr" horzOverflow="overflow"/>
                </a:tc>
                <a:extLst>
                  <a:ext uri="{0D108BD9-81ED-4DB2-BD59-A6C34878D82A}">
                    <a16:rowId xmlns:a16="http://schemas.microsoft.com/office/drawing/2014/main" val="10002"/>
                  </a:ext>
                </a:extLst>
              </a:tr>
              <a:tr h="597526">
                <a:tc>
                  <a:txBody>
                    <a:bodyPr/>
                    <a:lstStyle/>
                    <a:p>
                      <a:pPr defTabSz="914400">
                        <a:defRPr sz="1800"/>
                      </a:pPr>
                      <a:r>
                        <a:rPr sz="2500">
                          <a:sym typeface="Helvetica Neue Medium"/>
                        </a:rPr>
                        <a:t>PPMI</a:t>
                      </a:r>
                      <a:endParaRPr sz="2500">
                        <a:latin typeface="+mn-lt"/>
                        <a:ea typeface="+mn-ea"/>
                        <a:cs typeface="+mn-cs"/>
                        <a:sym typeface="Helvetica Neue Medium"/>
                      </a:endParaRPr>
                    </a:p>
                  </a:txBody>
                  <a:tcPr marL="35719" marR="35719" marT="35719" marB="35719" anchor="ctr" horzOverflow="overflow"/>
                </a:tc>
                <a:extLst>
                  <a:ext uri="{0D108BD9-81ED-4DB2-BD59-A6C34878D82A}">
                    <a16:rowId xmlns:a16="http://schemas.microsoft.com/office/drawing/2014/main" val="10003"/>
                  </a:ext>
                </a:extLst>
              </a:tr>
              <a:tr h="597526">
                <a:tc>
                  <a:txBody>
                    <a:bodyPr/>
                    <a:lstStyle/>
                    <a:p>
                      <a:pPr defTabSz="914400">
                        <a:defRPr sz="1800"/>
                      </a:pPr>
                      <a:r>
                        <a:rPr sz="2500" dirty="0">
                          <a:sym typeface="Helvetica Neue Medium"/>
                        </a:rPr>
                        <a:t>probabilities</a:t>
                      </a:r>
                      <a:endParaRPr sz="2500" dirty="0">
                        <a:latin typeface="+mn-lt"/>
                        <a:ea typeface="+mn-ea"/>
                        <a:cs typeface="+mn-cs"/>
                        <a:sym typeface="Helvetica Neue Medium"/>
                      </a:endParaRPr>
                    </a:p>
                  </a:txBody>
                  <a:tcPr marL="35719" marR="35719" marT="35719" marB="35719" anchor="ctr" horzOverflow="overflow"/>
                </a:tc>
                <a:extLst>
                  <a:ext uri="{0D108BD9-81ED-4DB2-BD59-A6C34878D82A}">
                    <a16:rowId xmlns:a16="http://schemas.microsoft.com/office/drawing/2014/main" val="10004"/>
                  </a:ext>
                </a:extLst>
              </a:tr>
            </a:tbl>
          </a:graphicData>
        </a:graphic>
      </p:graphicFrame>
      <p:graphicFrame>
        <p:nvGraphicFramePr>
          <p:cNvPr id="562" name="Table"/>
          <p:cNvGraphicFramePr/>
          <p:nvPr/>
        </p:nvGraphicFramePr>
        <p:xfrm>
          <a:off x="7908029" y="1402573"/>
          <a:ext cx="2518931" cy="4198887"/>
        </p:xfrm>
        <a:graphic>
          <a:graphicData uri="http://schemas.openxmlformats.org/drawingml/2006/table">
            <a:tbl>
              <a:tblPr firstRow="1">
                <a:tableStyleId>{1FECB4D8-DB02-4DC6-A0A2-4F2EBAE1DC90}</a:tableStyleId>
              </a:tblPr>
              <a:tblGrid>
                <a:gridCol w="2518931">
                  <a:extLst>
                    <a:ext uri="{9D8B030D-6E8A-4147-A177-3AD203B41FA5}">
                      <a16:colId xmlns:a16="http://schemas.microsoft.com/office/drawing/2014/main" val="20000"/>
                    </a:ext>
                  </a:extLst>
                </a:gridCol>
              </a:tblGrid>
              <a:tr h="599841">
                <a:tc>
                  <a:txBody>
                    <a:bodyPr/>
                    <a:lstStyle/>
                    <a:p>
                      <a:pPr defTabSz="914400">
                        <a:defRPr sz="1800" b="0">
                          <a:solidFill>
                            <a:srgbClr val="000000"/>
                          </a:solidFill>
                        </a:defRPr>
                      </a:pPr>
                      <a:r>
                        <a:rPr sz="2500" b="1" dirty="0">
                          <a:sym typeface="Helvetica Neue"/>
                        </a:rPr>
                        <a:t>Comparisons</a:t>
                      </a:r>
                      <a:endParaRPr sz="2500" b="1" dirty="0">
                        <a:solidFill>
                          <a:srgbClr val="FFFFFF"/>
                        </a:solidFill>
                        <a:sym typeface="Helvetica Neue"/>
                      </a:endParaRPr>
                    </a:p>
                  </a:txBody>
                  <a:tcPr marL="35719" marR="35719" marT="35719" marB="35719" anchor="ctr" horzOverflow="overflow"/>
                </a:tc>
                <a:extLst>
                  <a:ext uri="{0D108BD9-81ED-4DB2-BD59-A6C34878D82A}">
                    <a16:rowId xmlns:a16="http://schemas.microsoft.com/office/drawing/2014/main" val="10000"/>
                  </a:ext>
                </a:extLst>
              </a:tr>
              <a:tr h="599841">
                <a:tc>
                  <a:txBody>
                    <a:bodyPr/>
                    <a:lstStyle/>
                    <a:p>
                      <a:pPr defTabSz="914400">
                        <a:defRPr sz="1800"/>
                      </a:pPr>
                      <a:r>
                        <a:rPr sz="2500" dirty="0">
                          <a:sym typeface="Helvetica Neue Medium"/>
                        </a:rPr>
                        <a:t>cosine</a:t>
                      </a:r>
                      <a:endParaRPr sz="2500" dirty="0">
                        <a:latin typeface="+mn-lt"/>
                        <a:ea typeface="+mn-ea"/>
                        <a:cs typeface="+mn-cs"/>
                        <a:sym typeface="Helvetica Neue Medium"/>
                      </a:endParaRPr>
                    </a:p>
                  </a:txBody>
                  <a:tcPr marL="35719" marR="35719" marT="35719" marB="35719" anchor="ctr" horzOverflow="overflow"/>
                </a:tc>
                <a:extLst>
                  <a:ext uri="{0D108BD9-81ED-4DB2-BD59-A6C34878D82A}">
                    <a16:rowId xmlns:a16="http://schemas.microsoft.com/office/drawing/2014/main" val="10001"/>
                  </a:ext>
                </a:extLst>
              </a:tr>
              <a:tr h="599841">
                <a:tc>
                  <a:txBody>
                    <a:bodyPr/>
                    <a:lstStyle/>
                    <a:p>
                      <a:pPr defTabSz="914400">
                        <a:defRPr sz="1800"/>
                      </a:pPr>
                      <a:r>
                        <a:rPr sz="2500">
                          <a:sym typeface="Helvetica Neue Medium"/>
                        </a:rPr>
                        <a:t>Manhattan</a:t>
                      </a:r>
                      <a:endParaRPr sz="2500">
                        <a:latin typeface="+mn-lt"/>
                        <a:ea typeface="+mn-ea"/>
                        <a:cs typeface="+mn-cs"/>
                        <a:sym typeface="Helvetica Neue Medium"/>
                      </a:endParaRPr>
                    </a:p>
                  </a:txBody>
                  <a:tcPr marL="35719" marR="35719" marT="35719" marB="35719" anchor="ctr" horzOverflow="overflow"/>
                </a:tc>
                <a:extLst>
                  <a:ext uri="{0D108BD9-81ED-4DB2-BD59-A6C34878D82A}">
                    <a16:rowId xmlns:a16="http://schemas.microsoft.com/office/drawing/2014/main" val="10002"/>
                  </a:ext>
                </a:extLst>
              </a:tr>
              <a:tr h="599841">
                <a:tc>
                  <a:txBody>
                    <a:bodyPr/>
                    <a:lstStyle/>
                    <a:p>
                      <a:pPr defTabSz="914400">
                        <a:defRPr sz="1800"/>
                      </a:pPr>
                      <a:r>
                        <a:rPr sz="2500">
                          <a:sym typeface="Helvetica Neue Medium"/>
                        </a:rPr>
                        <a:t>Jaccard</a:t>
                      </a:r>
                      <a:endParaRPr sz="2500">
                        <a:latin typeface="+mn-lt"/>
                        <a:ea typeface="+mn-ea"/>
                        <a:cs typeface="+mn-cs"/>
                        <a:sym typeface="Helvetica Neue Medium"/>
                      </a:endParaRPr>
                    </a:p>
                  </a:txBody>
                  <a:tcPr marL="35719" marR="35719" marT="35719" marB="35719" anchor="ctr" horzOverflow="overflow"/>
                </a:tc>
                <a:extLst>
                  <a:ext uri="{0D108BD9-81ED-4DB2-BD59-A6C34878D82A}">
                    <a16:rowId xmlns:a16="http://schemas.microsoft.com/office/drawing/2014/main" val="10003"/>
                  </a:ext>
                </a:extLst>
              </a:tr>
              <a:tr h="599841">
                <a:tc>
                  <a:txBody>
                    <a:bodyPr/>
                    <a:lstStyle/>
                    <a:p>
                      <a:pPr defTabSz="914400">
                        <a:defRPr sz="1800"/>
                      </a:pPr>
                      <a:r>
                        <a:rPr sz="2500">
                          <a:sym typeface="Helvetica Neue Medium"/>
                        </a:rPr>
                        <a:t>KL divergence</a:t>
                      </a:r>
                      <a:endParaRPr sz="2500">
                        <a:latin typeface="+mn-lt"/>
                        <a:ea typeface="+mn-ea"/>
                        <a:cs typeface="+mn-cs"/>
                        <a:sym typeface="Helvetica Neue Medium"/>
                      </a:endParaRPr>
                    </a:p>
                  </a:txBody>
                  <a:tcPr marL="35719" marR="35719" marT="35719" marB="35719" anchor="ctr" horzOverflow="overflow"/>
                </a:tc>
                <a:extLst>
                  <a:ext uri="{0D108BD9-81ED-4DB2-BD59-A6C34878D82A}">
                    <a16:rowId xmlns:a16="http://schemas.microsoft.com/office/drawing/2014/main" val="10004"/>
                  </a:ext>
                </a:extLst>
              </a:tr>
              <a:tr h="599841">
                <a:tc>
                  <a:txBody>
                    <a:bodyPr/>
                    <a:lstStyle/>
                    <a:p>
                      <a:pPr defTabSz="914400">
                        <a:defRPr sz="1800"/>
                      </a:pPr>
                      <a:r>
                        <a:rPr sz="2500">
                          <a:sym typeface="Helvetica Neue Medium"/>
                        </a:rPr>
                        <a:t>JS distance</a:t>
                      </a:r>
                      <a:endParaRPr sz="2500">
                        <a:latin typeface="+mn-lt"/>
                        <a:ea typeface="+mn-ea"/>
                        <a:cs typeface="+mn-cs"/>
                        <a:sym typeface="Helvetica Neue Medium"/>
                      </a:endParaRPr>
                    </a:p>
                  </a:txBody>
                  <a:tcPr marL="35719" marR="35719" marT="35719" marB="35719" anchor="ctr" horzOverflow="overflow"/>
                </a:tc>
                <a:extLst>
                  <a:ext uri="{0D108BD9-81ED-4DB2-BD59-A6C34878D82A}">
                    <a16:rowId xmlns:a16="http://schemas.microsoft.com/office/drawing/2014/main" val="10005"/>
                  </a:ext>
                </a:extLst>
              </a:tr>
              <a:tr h="599841">
                <a:tc>
                  <a:txBody>
                    <a:bodyPr/>
                    <a:lstStyle/>
                    <a:p>
                      <a:pPr defTabSz="914400">
                        <a:defRPr sz="1800"/>
                      </a:pPr>
                      <a:r>
                        <a:rPr sz="2500" dirty="0">
                          <a:sym typeface="Helvetica Neue Medium"/>
                        </a:rPr>
                        <a:t>DICE</a:t>
                      </a:r>
                      <a:endParaRPr sz="2500" dirty="0">
                        <a:latin typeface="+mn-lt"/>
                        <a:ea typeface="+mn-ea"/>
                        <a:cs typeface="+mn-cs"/>
                        <a:sym typeface="Helvetica Neue Medium"/>
                      </a:endParaRPr>
                    </a:p>
                  </a:txBody>
                  <a:tcPr marL="35719" marR="35719" marT="35719" marB="35719" anchor="ctr" horzOverflow="overflow"/>
                </a:tc>
                <a:extLst>
                  <a:ext uri="{0D108BD9-81ED-4DB2-BD59-A6C34878D82A}">
                    <a16:rowId xmlns:a16="http://schemas.microsoft.com/office/drawing/2014/main" val="10006"/>
                  </a:ext>
                </a:extLst>
              </a:tr>
            </a:tbl>
          </a:graphicData>
        </a:graphic>
      </p:graphicFrame>
      <p:graphicFrame>
        <p:nvGraphicFramePr>
          <p:cNvPr id="563" name="Table"/>
          <p:cNvGraphicFramePr/>
          <p:nvPr/>
        </p:nvGraphicFramePr>
        <p:xfrm>
          <a:off x="1979778" y="3981941"/>
          <a:ext cx="2604382" cy="2856198"/>
        </p:xfrm>
        <a:graphic>
          <a:graphicData uri="http://schemas.openxmlformats.org/drawingml/2006/table">
            <a:tbl>
              <a:tblPr firstRow="1">
                <a:tableStyleId>{1FECB4D8-DB02-4DC6-A0A2-4F2EBAE1DC90}</a:tableStyleId>
              </a:tblPr>
              <a:tblGrid>
                <a:gridCol w="2604382">
                  <a:extLst>
                    <a:ext uri="{9D8B030D-6E8A-4147-A177-3AD203B41FA5}">
                      <a16:colId xmlns:a16="http://schemas.microsoft.com/office/drawing/2014/main" val="20000"/>
                    </a:ext>
                  </a:extLst>
                </a:gridCol>
              </a:tblGrid>
              <a:tr h="476033">
                <a:tc>
                  <a:txBody>
                    <a:bodyPr/>
                    <a:lstStyle/>
                    <a:p>
                      <a:pPr defTabSz="914400">
                        <a:defRPr sz="1800" b="0">
                          <a:solidFill>
                            <a:srgbClr val="000000"/>
                          </a:solidFill>
                        </a:defRPr>
                      </a:pPr>
                      <a:r>
                        <a:rPr sz="2500" b="1" dirty="0">
                          <a:sym typeface="Helvetica Neue"/>
                        </a:rPr>
                        <a:t>Dim. Reduction</a:t>
                      </a:r>
                      <a:endParaRPr sz="2500" b="1" dirty="0">
                        <a:solidFill>
                          <a:srgbClr val="FFFFFF"/>
                        </a:solidFill>
                        <a:sym typeface="Helvetica Neue"/>
                      </a:endParaRPr>
                    </a:p>
                  </a:txBody>
                  <a:tcPr marL="35719" marR="35719" marT="35719" marB="35719" anchor="ctr" horzOverflow="overflow"/>
                </a:tc>
                <a:extLst>
                  <a:ext uri="{0D108BD9-81ED-4DB2-BD59-A6C34878D82A}">
                    <a16:rowId xmlns:a16="http://schemas.microsoft.com/office/drawing/2014/main" val="10000"/>
                  </a:ext>
                </a:extLst>
              </a:tr>
              <a:tr h="476033">
                <a:tc>
                  <a:txBody>
                    <a:bodyPr/>
                    <a:lstStyle/>
                    <a:p>
                      <a:pPr defTabSz="914400">
                        <a:defRPr sz="1800"/>
                      </a:pPr>
                      <a:r>
                        <a:rPr sz="2500">
                          <a:sym typeface="Helvetica Neue Medium"/>
                        </a:rPr>
                        <a:t>word2vec</a:t>
                      </a:r>
                      <a:endParaRPr sz="2500">
                        <a:latin typeface="+mn-lt"/>
                        <a:ea typeface="+mn-ea"/>
                        <a:cs typeface="+mn-cs"/>
                        <a:sym typeface="Helvetica Neue Medium"/>
                      </a:endParaRPr>
                    </a:p>
                  </a:txBody>
                  <a:tcPr marL="35719" marR="35719" marT="35719" marB="35719" anchor="ctr" horzOverflow="overflow"/>
                </a:tc>
                <a:extLst>
                  <a:ext uri="{0D108BD9-81ED-4DB2-BD59-A6C34878D82A}">
                    <a16:rowId xmlns:a16="http://schemas.microsoft.com/office/drawing/2014/main" val="10001"/>
                  </a:ext>
                </a:extLst>
              </a:tr>
              <a:tr h="476033">
                <a:tc>
                  <a:txBody>
                    <a:bodyPr/>
                    <a:lstStyle/>
                    <a:p>
                      <a:pPr defTabSz="914400">
                        <a:defRPr sz="1800"/>
                      </a:pPr>
                      <a:r>
                        <a:rPr sz="2500" dirty="0" err="1">
                          <a:sym typeface="Helvetica Neue Medium"/>
                        </a:rPr>
                        <a:t>GloVe</a:t>
                      </a:r>
                      <a:endParaRPr sz="2500" dirty="0">
                        <a:latin typeface="+mn-lt"/>
                        <a:ea typeface="+mn-ea"/>
                        <a:cs typeface="+mn-cs"/>
                        <a:sym typeface="Helvetica Neue Medium"/>
                      </a:endParaRPr>
                    </a:p>
                  </a:txBody>
                  <a:tcPr marL="35719" marR="35719" marT="35719" marB="35719" anchor="ctr" horzOverflow="overflow"/>
                </a:tc>
                <a:extLst>
                  <a:ext uri="{0D108BD9-81ED-4DB2-BD59-A6C34878D82A}">
                    <a16:rowId xmlns:a16="http://schemas.microsoft.com/office/drawing/2014/main" val="10002"/>
                  </a:ext>
                </a:extLst>
              </a:tr>
              <a:tr h="476033">
                <a:tc>
                  <a:txBody>
                    <a:bodyPr/>
                    <a:lstStyle/>
                    <a:p>
                      <a:pPr defTabSz="914400">
                        <a:defRPr sz="1800"/>
                      </a:pPr>
                      <a:r>
                        <a:rPr sz="2500">
                          <a:sym typeface="Helvetica Neue Medium"/>
                        </a:rPr>
                        <a:t>PCA</a:t>
                      </a:r>
                      <a:endParaRPr sz="2500">
                        <a:latin typeface="+mn-lt"/>
                        <a:ea typeface="+mn-ea"/>
                        <a:cs typeface="+mn-cs"/>
                        <a:sym typeface="Helvetica Neue Medium"/>
                      </a:endParaRPr>
                    </a:p>
                  </a:txBody>
                  <a:tcPr marL="35719" marR="35719" marT="35719" marB="35719" anchor="ctr" horzOverflow="overflow"/>
                </a:tc>
                <a:extLst>
                  <a:ext uri="{0D108BD9-81ED-4DB2-BD59-A6C34878D82A}">
                    <a16:rowId xmlns:a16="http://schemas.microsoft.com/office/drawing/2014/main" val="10003"/>
                  </a:ext>
                </a:extLst>
              </a:tr>
              <a:tr h="476033">
                <a:tc>
                  <a:txBody>
                    <a:bodyPr/>
                    <a:lstStyle/>
                    <a:p>
                      <a:pPr defTabSz="914400">
                        <a:defRPr sz="1800"/>
                      </a:pPr>
                      <a:r>
                        <a:rPr sz="2500">
                          <a:sym typeface="Helvetica Neue Medium"/>
                        </a:rPr>
                        <a:t>LDA</a:t>
                      </a:r>
                      <a:endParaRPr sz="2500">
                        <a:latin typeface="+mn-lt"/>
                        <a:ea typeface="+mn-ea"/>
                        <a:cs typeface="+mn-cs"/>
                        <a:sym typeface="Helvetica Neue Medium"/>
                      </a:endParaRPr>
                    </a:p>
                  </a:txBody>
                  <a:tcPr marL="35719" marR="35719" marT="35719" marB="35719" anchor="ctr" horzOverflow="overflow"/>
                </a:tc>
                <a:extLst>
                  <a:ext uri="{0D108BD9-81ED-4DB2-BD59-A6C34878D82A}">
                    <a16:rowId xmlns:a16="http://schemas.microsoft.com/office/drawing/2014/main" val="10004"/>
                  </a:ext>
                </a:extLst>
              </a:tr>
              <a:tr h="476033">
                <a:tc>
                  <a:txBody>
                    <a:bodyPr/>
                    <a:lstStyle/>
                    <a:p>
                      <a:pPr defTabSz="914400">
                        <a:defRPr sz="1800"/>
                      </a:pPr>
                      <a:r>
                        <a:rPr sz="2500" dirty="0">
                          <a:sym typeface="Helvetica Neue Medium"/>
                        </a:rPr>
                        <a:t>LSA</a:t>
                      </a:r>
                      <a:endParaRPr sz="2500" dirty="0">
                        <a:latin typeface="+mn-lt"/>
                        <a:ea typeface="+mn-ea"/>
                        <a:cs typeface="+mn-cs"/>
                        <a:sym typeface="Helvetica Neue Medium"/>
                      </a:endParaRPr>
                    </a:p>
                  </a:txBody>
                  <a:tcPr marL="35719" marR="35719" marT="35719" marB="35719" anchor="ctr" horzOverflow="overflow"/>
                </a:tc>
                <a:extLst>
                  <a:ext uri="{0D108BD9-81ED-4DB2-BD59-A6C34878D82A}">
                    <a16:rowId xmlns:a16="http://schemas.microsoft.com/office/drawing/2014/main" val="10005"/>
                  </a:ext>
                </a:extLst>
              </a:tr>
            </a:tbl>
          </a:graphicData>
        </a:graphic>
      </p:graphicFrame>
      <p:sp>
        <p:nvSpPr>
          <p:cNvPr id="564" name="How many dimensions?"/>
          <p:cNvSpPr txBox="1"/>
          <p:nvPr/>
        </p:nvSpPr>
        <p:spPr>
          <a:xfrm>
            <a:off x="4701582" y="4661200"/>
            <a:ext cx="3089026" cy="8510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spAutoFit/>
          </a:bodyPr>
          <a:lstStyle>
            <a:lvl1pPr>
              <a:defRPr sz="3600" b="0">
                <a:latin typeface="Chalkduster"/>
                <a:ea typeface="Chalkduster"/>
                <a:cs typeface="Chalkduster"/>
                <a:sym typeface="Chalkduster"/>
              </a:defRPr>
            </a:lvl1pPr>
          </a:lstStyle>
          <a:p>
            <a:r>
              <a:rPr sz="2531"/>
              <a:t>How many dimensions? </a:t>
            </a:r>
          </a:p>
        </p:txBody>
      </p:sp>
      <p:sp>
        <p:nvSpPr>
          <p:cNvPr id="565" name="What modifications should we make to the input?"/>
          <p:cNvSpPr txBox="1"/>
          <p:nvPr/>
        </p:nvSpPr>
        <p:spPr>
          <a:xfrm>
            <a:off x="4701582" y="5869054"/>
            <a:ext cx="5907956" cy="8510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spAutoFit/>
          </a:bodyPr>
          <a:lstStyle>
            <a:lvl1pPr>
              <a:defRPr sz="3600" b="0">
                <a:latin typeface="Chalkduster"/>
                <a:ea typeface="Chalkduster"/>
                <a:cs typeface="Chalkduster"/>
                <a:sym typeface="Chalkduster"/>
              </a:defRPr>
            </a:lvl1pPr>
          </a:lstStyle>
          <a:p>
            <a:r>
              <a:rPr sz="2531"/>
              <a:t>What modifications should we make to the input? </a:t>
            </a:r>
          </a:p>
        </p:txBody>
      </p:sp>
    </p:spTree>
    <p:extLst>
      <p:ext uri="{BB962C8B-B14F-4D97-AF65-F5344CB8AC3E}">
        <p14:creationId xmlns:p14="http://schemas.microsoft.com/office/powerpoint/2010/main" val="223492098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7C86E-9E8B-C44E-9E28-53D304F812C8}"/>
              </a:ext>
            </a:extLst>
          </p:cNvPr>
          <p:cNvSpPr>
            <a:spLocks noGrp="1"/>
          </p:cNvSpPr>
          <p:nvPr>
            <p:ph type="ctrTitle"/>
          </p:nvPr>
        </p:nvSpPr>
        <p:spPr/>
        <p:txBody>
          <a:bodyPr>
            <a:normAutofit/>
          </a:bodyPr>
          <a:lstStyle/>
          <a:p>
            <a:r>
              <a:rPr lang="en-US" dirty="0"/>
              <a:t>Word Embeddings</a:t>
            </a:r>
          </a:p>
        </p:txBody>
      </p:sp>
      <p:sp>
        <p:nvSpPr>
          <p:cNvPr id="3" name="Subtitle 2">
            <a:extLst>
              <a:ext uri="{FF2B5EF4-FFF2-40B4-BE49-F238E27FC236}">
                <a16:creationId xmlns:a16="http://schemas.microsoft.com/office/drawing/2014/main" id="{6FAFBDBC-AABD-DC4B-BBC9-7C7BE6B4B83A}"/>
              </a:ext>
            </a:extLst>
          </p:cNvPr>
          <p:cNvSpPr>
            <a:spLocks noGrp="1"/>
          </p:cNvSpPr>
          <p:nvPr>
            <p:ph type="subTitle" idx="1"/>
          </p:nvPr>
        </p:nvSpPr>
        <p:spPr/>
        <p:txBody>
          <a:bodyPr/>
          <a:lstStyle/>
          <a:p>
            <a:r>
              <a:rPr lang="en-US" dirty="0" err="1"/>
              <a:t>Jurafsky</a:t>
            </a:r>
            <a:r>
              <a:rPr lang="en-US" dirty="0"/>
              <a:t> and Martin Chapter 6</a:t>
            </a:r>
          </a:p>
        </p:txBody>
      </p:sp>
    </p:spTree>
    <p:extLst>
      <p:ext uri="{BB962C8B-B14F-4D97-AF65-F5344CB8AC3E}">
        <p14:creationId xmlns:p14="http://schemas.microsoft.com/office/powerpoint/2010/main" val="46965408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9673" y="365125"/>
            <a:ext cx="10954127" cy="772052"/>
          </a:xfrm>
        </p:spPr>
        <p:txBody>
          <a:bodyPr anchor="ctr">
            <a:normAutofit/>
          </a:bodyPr>
          <a:lstStyle/>
          <a:p>
            <a:r>
              <a:rPr lang="en-US" dirty="0"/>
              <a:t>Sparse vectors</a:t>
            </a:r>
          </a:p>
        </p:txBody>
      </p:sp>
      <p:sp>
        <p:nvSpPr>
          <p:cNvPr id="3" name="Content Placeholder 2"/>
          <p:cNvSpPr>
            <a:spLocks noGrp="1"/>
          </p:cNvSpPr>
          <p:nvPr>
            <p:ph type="body" idx="1"/>
          </p:nvPr>
        </p:nvSpPr>
        <p:spPr>
          <a:xfrm>
            <a:off x="1190627" y="1946672"/>
            <a:ext cx="9810751" cy="4018360"/>
          </a:xfrm>
        </p:spPr>
        <p:txBody>
          <a:bodyPr>
            <a:normAutofit/>
          </a:bodyPr>
          <a:lstStyle/>
          <a:p>
            <a:r>
              <a:rPr lang="en-US" dirty="0"/>
              <a:t>Documents created by term-by-document or term-context matrices are</a:t>
            </a:r>
          </a:p>
          <a:p>
            <a:pPr lvl="1"/>
            <a:r>
              <a:rPr lang="en-US" b="1" dirty="0"/>
              <a:t>long</a:t>
            </a:r>
            <a:r>
              <a:rPr lang="en-US" dirty="0"/>
              <a:t> (length |V|= 20,000 to 50,000)</a:t>
            </a:r>
          </a:p>
          <a:p>
            <a:pPr lvl="1"/>
            <a:r>
              <a:rPr lang="en-US" b="1" dirty="0"/>
              <a:t>sparse </a:t>
            </a:r>
            <a:r>
              <a:rPr lang="en-US" dirty="0"/>
              <a:t>(most elements are zero)</a:t>
            </a:r>
          </a:p>
        </p:txBody>
      </p:sp>
    </p:spTree>
    <p:extLst>
      <p:ext uri="{BB962C8B-B14F-4D97-AF65-F5344CB8AC3E}">
        <p14:creationId xmlns:p14="http://schemas.microsoft.com/office/powerpoint/2010/main" val="1452206000"/>
      </p:ext>
    </p:extLst>
  </p:cSld>
  <p:clrMapOvr>
    <a:masterClrMapping/>
  </p:clrMapOvr>
  <p:transition spd="med"/>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9673" y="365125"/>
            <a:ext cx="10954127" cy="772052"/>
          </a:xfrm>
        </p:spPr>
        <p:txBody>
          <a:bodyPr anchor="ctr">
            <a:normAutofit/>
          </a:bodyPr>
          <a:lstStyle/>
          <a:p>
            <a:r>
              <a:rPr lang="en-US" dirty="0"/>
              <a:t>Alternative: dense vectors</a:t>
            </a:r>
          </a:p>
        </p:txBody>
      </p:sp>
      <p:sp>
        <p:nvSpPr>
          <p:cNvPr id="3" name="Content Placeholder 2"/>
          <p:cNvSpPr>
            <a:spLocks noGrp="1"/>
          </p:cNvSpPr>
          <p:nvPr>
            <p:ph type="body" idx="1"/>
          </p:nvPr>
        </p:nvSpPr>
        <p:spPr>
          <a:xfrm>
            <a:off x="1190627" y="1946672"/>
            <a:ext cx="9810751" cy="4018360"/>
          </a:xfrm>
        </p:spPr>
        <p:txBody>
          <a:bodyPr>
            <a:normAutofit/>
          </a:bodyPr>
          <a:lstStyle/>
          <a:p>
            <a:r>
              <a:rPr lang="en-US"/>
              <a:t>vectors which are</a:t>
            </a:r>
          </a:p>
          <a:p>
            <a:pPr lvl="1"/>
            <a:r>
              <a:rPr lang="en-US" b="1"/>
              <a:t>short</a:t>
            </a:r>
            <a:r>
              <a:rPr lang="en-US"/>
              <a:t> (length 50-1000)</a:t>
            </a:r>
          </a:p>
          <a:p>
            <a:pPr lvl="1"/>
            <a:r>
              <a:rPr lang="en-US" b="1"/>
              <a:t>dense</a:t>
            </a:r>
            <a:r>
              <a:rPr lang="en-US"/>
              <a:t> (most elements are non-zero)</a:t>
            </a:r>
          </a:p>
        </p:txBody>
      </p:sp>
      <p:sp>
        <p:nvSpPr>
          <p:cNvPr id="4" name="Slide Number Placeholder 3" hidden="1"/>
          <p:cNvSpPr>
            <a:spLocks noGrp="1"/>
          </p:cNvSpPr>
          <p:nvPr>
            <p:ph type="sldNum" sz="quarter" idx="4294967295"/>
          </p:nvPr>
        </p:nvSpPr>
        <p:spPr>
          <a:xfrm>
            <a:off x="9365974" y="6459786"/>
            <a:ext cx="567388" cy="365125"/>
          </a:xfrm>
          <a:prstGeom prst="rect">
            <a:avLst/>
          </a:prstGeom>
        </p:spPr>
        <p:txBody>
          <a:bodyPr>
            <a:normAutofit/>
          </a:bodyPr>
          <a:lstStyle/>
          <a:p>
            <a:pPr>
              <a:spcAft>
                <a:spcPts val="600"/>
              </a:spcAft>
            </a:pPr>
            <a:fld id="{10F35DC5-7E65-8247-99AB-4E984F8A921E}" type="slidenum">
              <a:rPr lang="en-US"/>
              <a:pPr>
                <a:spcAft>
                  <a:spcPts val="600"/>
                </a:spcAft>
              </a:pPr>
              <a:t>114</a:t>
            </a:fld>
            <a:endParaRPr lang="en-US"/>
          </a:p>
        </p:txBody>
      </p:sp>
    </p:spTree>
    <p:extLst>
      <p:ext uri="{BB962C8B-B14F-4D97-AF65-F5344CB8AC3E}">
        <p14:creationId xmlns:p14="http://schemas.microsoft.com/office/powerpoint/2010/main" val="4222593046"/>
      </p:ext>
    </p:extLst>
  </p:cSld>
  <p:clrMapOvr>
    <a:masterClrMapping/>
  </p:clrMapOvr>
  <p:transition spd="med"/>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D1E502-F4EA-F744-8DA4-442224F08845}"/>
              </a:ext>
            </a:extLst>
          </p:cNvPr>
          <p:cNvSpPr>
            <a:spLocks noGrp="1"/>
          </p:cNvSpPr>
          <p:nvPr>
            <p:ph type="title"/>
          </p:nvPr>
        </p:nvSpPr>
        <p:spPr/>
        <p:txBody>
          <a:bodyPr/>
          <a:lstStyle/>
          <a:p>
            <a:r>
              <a:rPr lang="en-US" dirty="0"/>
              <a:t>Sparse versus dense vectors</a:t>
            </a:r>
          </a:p>
        </p:txBody>
      </p:sp>
      <p:sp>
        <p:nvSpPr>
          <p:cNvPr id="3" name="Text Placeholder 2">
            <a:extLst>
              <a:ext uri="{FF2B5EF4-FFF2-40B4-BE49-F238E27FC236}">
                <a16:creationId xmlns:a16="http://schemas.microsoft.com/office/drawing/2014/main" id="{C0A57FCF-CB7F-034D-8AD7-3BA314792C2C}"/>
              </a:ext>
            </a:extLst>
          </p:cNvPr>
          <p:cNvSpPr>
            <a:spLocks noGrp="1"/>
          </p:cNvSpPr>
          <p:nvPr>
            <p:ph type="body" idx="1"/>
          </p:nvPr>
        </p:nvSpPr>
        <p:spPr/>
        <p:txBody>
          <a:bodyPr/>
          <a:lstStyle/>
          <a:p>
            <a:r>
              <a:rPr lang="en-US" dirty="0"/>
              <a:t>Why dense vectors?</a:t>
            </a:r>
          </a:p>
          <a:p>
            <a:pPr lvl="1"/>
            <a:r>
              <a:rPr lang="en-US" dirty="0"/>
              <a:t>Short vectors may be easier to use as </a:t>
            </a:r>
            <a:r>
              <a:rPr lang="en-US" b="1" dirty="0"/>
              <a:t>features</a:t>
            </a:r>
            <a:r>
              <a:rPr lang="en-US" dirty="0"/>
              <a:t> in machine learning (fewer weights to tune)</a:t>
            </a:r>
          </a:p>
          <a:p>
            <a:pPr lvl="1"/>
            <a:r>
              <a:rPr lang="en-US" dirty="0"/>
              <a:t>Dense vectors may </a:t>
            </a:r>
            <a:r>
              <a:rPr lang="en-US" b="1" dirty="0"/>
              <a:t>generalize</a:t>
            </a:r>
            <a:r>
              <a:rPr lang="en-US" dirty="0"/>
              <a:t> better than storing explicit counts</a:t>
            </a:r>
          </a:p>
          <a:p>
            <a:pPr lvl="1"/>
            <a:r>
              <a:rPr lang="en-US" dirty="0"/>
              <a:t>They may do better at capturing synonymy:</a:t>
            </a:r>
          </a:p>
          <a:p>
            <a:pPr lvl="2"/>
            <a:r>
              <a:rPr lang="en-US" i="1" dirty="0"/>
              <a:t>car</a:t>
            </a:r>
            <a:r>
              <a:rPr lang="en-US" dirty="0"/>
              <a:t> and </a:t>
            </a:r>
            <a:r>
              <a:rPr lang="en-US" i="1" dirty="0"/>
              <a:t>automobile</a:t>
            </a:r>
            <a:r>
              <a:rPr lang="en-US" dirty="0"/>
              <a:t> are synonyms; but are distinct dimensions in sparse vectors</a:t>
            </a:r>
          </a:p>
          <a:p>
            <a:pPr lvl="3"/>
            <a:r>
              <a:rPr lang="en-US" dirty="0"/>
              <a:t>a word with </a:t>
            </a:r>
            <a:r>
              <a:rPr lang="en-US" i="1" dirty="0"/>
              <a:t>car</a:t>
            </a:r>
            <a:r>
              <a:rPr lang="en-US" dirty="0"/>
              <a:t> as a neighbor and a word with </a:t>
            </a:r>
            <a:r>
              <a:rPr lang="en-US" i="1" dirty="0"/>
              <a:t>automobile</a:t>
            </a:r>
            <a:r>
              <a:rPr lang="en-US" dirty="0"/>
              <a:t> as a neighbor should be similar, but aren't</a:t>
            </a:r>
          </a:p>
          <a:p>
            <a:pPr lvl="1"/>
            <a:r>
              <a:rPr lang="en-US" b="1" dirty="0"/>
              <a:t>In practice, they work better</a:t>
            </a:r>
          </a:p>
          <a:p>
            <a:endParaRPr lang="en-US" dirty="0"/>
          </a:p>
        </p:txBody>
      </p:sp>
    </p:spTree>
    <p:extLst>
      <p:ext uri="{BB962C8B-B14F-4D97-AF65-F5344CB8AC3E}">
        <p14:creationId xmlns:p14="http://schemas.microsoft.com/office/powerpoint/2010/main" val="40144984"/>
      </p:ext>
    </p:extLst>
  </p:cSld>
  <p:clrMapOvr>
    <a:masterClrMapping/>
  </p:clrMapOvr>
  <p:transition spd="med"/>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89700" y="634947"/>
            <a:ext cx="3696607" cy="1450757"/>
          </a:xfrm>
        </p:spPr>
        <p:txBody>
          <a:bodyPr>
            <a:normAutofit fontScale="90000"/>
          </a:bodyPr>
          <a:lstStyle/>
          <a:p>
            <a:r>
              <a:rPr lang="en-US" sz="3700"/>
              <a:t>Dense embeddings you can download!</a:t>
            </a:r>
          </a:p>
        </p:txBody>
      </p:sp>
      <p:pic>
        <p:nvPicPr>
          <p:cNvPr id="9" name="Picture 8" descr="A close up of a logo&#10;&#10;Description automatically generated"/>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867753" y="957553"/>
            <a:ext cx="2088525" cy="2136598"/>
          </a:xfrm>
          <a:prstGeom prst="rect">
            <a:avLst/>
          </a:prstGeom>
        </p:spPr>
      </p:pic>
      <p:pic>
        <p:nvPicPr>
          <p:cNvPr id="6" name="Picture 5" descr="A close up of a logo&#10;&#10;Description automatically generated">
            <a:extLst>
              <a:ext uri="{FF2B5EF4-FFF2-40B4-BE49-F238E27FC236}">
                <a16:creationId xmlns:a16="http://schemas.microsoft.com/office/drawing/2014/main" id="{C64D222D-4049-A94E-8571-545CAE614919}"/>
              </a:ext>
            </a:extLst>
          </p:cNvPr>
          <p:cNvPicPr>
            <a:picLocks noChangeAspect="1"/>
          </p:cNvPicPr>
          <p:nvPr/>
        </p:nvPicPr>
        <p:blipFill>
          <a:blip r:embed="rId3"/>
          <a:stretch>
            <a:fillRect/>
          </a:stretch>
        </p:blipFill>
        <p:spPr>
          <a:xfrm>
            <a:off x="4319933" y="473903"/>
            <a:ext cx="1626575" cy="1626575"/>
          </a:xfrm>
          <a:prstGeom prst="rect">
            <a:avLst/>
          </a:prstGeom>
        </p:spPr>
      </p:pic>
      <p:pic>
        <p:nvPicPr>
          <p:cNvPr id="10" name="Picture 9"/>
          <p:cNvPicPr>
            <a:picLocks noChangeAspect="1"/>
          </p:cNvPicPr>
          <p:nvPr/>
        </p:nvPicPr>
        <p:blipFill>
          <a:blip r:embed="rId4"/>
          <a:stretch>
            <a:fillRect/>
          </a:stretch>
        </p:blipFill>
        <p:spPr>
          <a:xfrm>
            <a:off x="2002327" y="4013575"/>
            <a:ext cx="1819377" cy="1819377"/>
          </a:xfrm>
          <a:prstGeom prst="rect">
            <a:avLst/>
          </a:prstGeom>
        </p:spPr>
      </p:pic>
      <p:pic>
        <p:nvPicPr>
          <p:cNvPr id="4" name="Picture 3" descr="A close up of a sign&#10;&#10;Description automatically generated"/>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272565" y="2926413"/>
            <a:ext cx="1721311" cy="2581966"/>
          </a:xfrm>
          <a:prstGeom prst="rect">
            <a:avLst/>
          </a:prstGeom>
        </p:spPr>
      </p:pic>
      <p:sp>
        <p:nvSpPr>
          <p:cNvPr id="3" name="Content Placeholder 2"/>
          <p:cNvSpPr>
            <a:spLocks noGrp="1"/>
          </p:cNvSpPr>
          <p:nvPr>
            <p:ph idx="1"/>
          </p:nvPr>
        </p:nvSpPr>
        <p:spPr>
          <a:xfrm>
            <a:off x="6489700" y="2198914"/>
            <a:ext cx="4826000" cy="3670180"/>
          </a:xfrm>
        </p:spPr>
        <p:txBody>
          <a:bodyPr>
            <a:normAutofit/>
          </a:bodyPr>
          <a:lstStyle/>
          <a:p>
            <a:r>
              <a:rPr lang="en-US" sz="1600" b="1" dirty="0"/>
              <a:t>Word2vec</a:t>
            </a:r>
            <a:r>
              <a:rPr lang="en-US" sz="1600" dirty="0"/>
              <a:t> (</a:t>
            </a:r>
            <a:r>
              <a:rPr lang="en-US" sz="1600" dirty="0" err="1"/>
              <a:t>Mikolov</a:t>
            </a:r>
            <a:r>
              <a:rPr lang="en-US" sz="1600" dirty="0"/>
              <a:t> et al.)</a:t>
            </a:r>
          </a:p>
          <a:p>
            <a:r>
              <a:rPr lang="en-US" sz="1600" dirty="0">
                <a:hlinkClick r:id="rId6"/>
              </a:rPr>
              <a:t>https://code.google.com/archive/p/word2vec/</a:t>
            </a:r>
            <a:endParaRPr lang="en-US" sz="1600" b="1" dirty="0"/>
          </a:p>
          <a:p>
            <a:r>
              <a:rPr lang="en-US" sz="1600" b="1" dirty="0" err="1"/>
              <a:t>Fasttext</a:t>
            </a:r>
            <a:r>
              <a:rPr lang="en-US" sz="1600" dirty="0"/>
              <a:t> </a:t>
            </a:r>
            <a:r>
              <a:rPr lang="en-US" sz="1600" dirty="0">
                <a:hlinkClick r:id="rId7"/>
              </a:rPr>
              <a:t>http://www.fasttext.cc/</a:t>
            </a:r>
            <a:endParaRPr lang="en-US" sz="1600" b="1" dirty="0"/>
          </a:p>
          <a:p>
            <a:r>
              <a:rPr lang="en-US" sz="1600" b="1" dirty="0"/>
              <a:t>Glove</a:t>
            </a:r>
            <a:r>
              <a:rPr lang="en-US" sz="1600" dirty="0"/>
              <a:t> (Pennington, </a:t>
            </a:r>
            <a:r>
              <a:rPr lang="en-US" sz="1600" dirty="0" err="1"/>
              <a:t>Socher</a:t>
            </a:r>
            <a:r>
              <a:rPr lang="en-US" sz="1600" dirty="0"/>
              <a:t>, Manning)</a:t>
            </a:r>
          </a:p>
          <a:p>
            <a:r>
              <a:rPr lang="en-US" sz="1600" dirty="0">
                <a:hlinkClick r:id="rId8"/>
              </a:rPr>
              <a:t>http://nlp.stanford.edu/projects/glove/</a:t>
            </a:r>
            <a:endParaRPr lang="en-US" sz="1600" dirty="0"/>
          </a:p>
          <a:p>
            <a:r>
              <a:rPr lang="en-US" sz="1600" b="1" dirty="0"/>
              <a:t>Magnitude </a:t>
            </a:r>
            <a:r>
              <a:rPr lang="en-US" sz="1600" dirty="0"/>
              <a:t>(Patel and Sands)</a:t>
            </a:r>
          </a:p>
          <a:p>
            <a:r>
              <a:rPr lang="en-US" sz="1600" dirty="0">
                <a:hlinkClick r:id="rId9"/>
              </a:rPr>
              <a:t>https://github.com/plasticityai/magnitude</a:t>
            </a:r>
            <a:endParaRPr lang="en-US" sz="1600" dirty="0"/>
          </a:p>
          <a:p>
            <a:endParaRPr lang="en-US" sz="1600" dirty="0"/>
          </a:p>
        </p:txBody>
      </p:sp>
    </p:spTree>
    <p:extLst>
      <p:ext uri="{BB962C8B-B14F-4D97-AF65-F5344CB8AC3E}">
        <p14:creationId xmlns:p14="http://schemas.microsoft.com/office/powerpoint/2010/main" val="383248281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46960" y="286604"/>
            <a:ext cx="7543800" cy="1450757"/>
          </a:xfrm>
        </p:spPr>
        <p:txBody>
          <a:bodyPr>
            <a:normAutofit/>
          </a:bodyPr>
          <a:lstStyle/>
          <a:p>
            <a:r>
              <a:rPr lang="en-US" b="0"/>
              <a:t>Word2vec</a:t>
            </a:r>
          </a:p>
        </p:txBody>
      </p:sp>
      <p:graphicFrame>
        <p:nvGraphicFramePr>
          <p:cNvPr id="15" name="Content Placeholder 2">
            <a:extLst>
              <a:ext uri="{FF2B5EF4-FFF2-40B4-BE49-F238E27FC236}">
                <a16:creationId xmlns:a16="http://schemas.microsoft.com/office/drawing/2014/main" id="{2DE4F301-06AD-4C9B-A756-BB60A8F58F4A}"/>
              </a:ext>
            </a:extLst>
          </p:cNvPr>
          <p:cNvGraphicFramePr>
            <a:graphicFrameLocks noGrp="1"/>
          </p:cNvGraphicFramePr>
          <p:nvPr>
            <p:ph idx="1"/>
          </p:nvPr>
        </p:nvGraphicFramePr>
        <p:xfrm>
          <a:off x="2346722" y="2098515"/>
          <a:ext cx="7543800" cy="37860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9149641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Word2vec</a:t>
            </a:r>
          </a:p>
        </p:txBody>
      </p:sp>
      <p:sp>
        <p:nvSpPr>
          <p:cNvPr id="3" name="Content Placeholder 2"/>
          <p:cNvSpPr>
            <a:spLocks noGrp="1"/>
          </p:cNvSpPr>
          <p:nvPr>
            <p:ph idx="1"/>
          </p:nvPr>
        </p:nvSpPr>
        <p:spPr/>
        <p:txBody>
          <a:bodyPr>
            <a:normAutofit lnSpcReduction="10000"/>
          </a:bodyPr>
          <a:lstStyle/>
          <a:p>
            <a:pPr lvl="1"/>
            <a:r>
              <a:rPr lang="en-US" sz="4000" dirty="0"/>
              <a:t>Instead of </a:t>
            </a:r>
            <a:r>
              <a:rPr lang="en-US" sz="4000" b="1" dirty="0"/>
              <a:t>counting</a:t>
            </a:r>
            <a:r>
              <a:rPr lang="en-US" sz="4000" dirty="0"/>
              <a:t> how often each word </a:t>
            </a:r>
            <a:r>
              <a:rPr lang="en-US" sz="4000" i="1" dirty="0"/>
              <a:t>w</a:t>
            </a:r>
            <a:r>
              <a:rPr lang="en-US" sz="4000" dirty="0"/>
              <a:t> occurs near "</a:t>
            </a:r>
            <a:r>
              <a:rPr lang="en-US" sz="4000" i="1" dirty="0"/>
              <a:t>apricot"</a:t>
            </a:r>
          </a:p>
          <a:p>
            <a:pPr lvl="1"/>
            <a:r>
              <a:rPr lang="en-US" sz="4000" dirty="0"/>
              <a:t>Train a classifier on a binary </a:t>
            </a:r>
            <a:r>
              <a:rPr lang="en-US" sz="4000" b="1" dirty="0"/>
              <a:t>prediction</a:t>
            </a:r>
            <a:r>
              <a:rPr lang="en-US" sz="4000" dirty="0"/>
              <a:t> task:</a:t>
            </a:r>
          </a:p>
          <a:p>
            <a:pPr lvl="2"/>
            <a:r>
              <a:rPr lang="en-US" sz="3200" dirty="0"/>
              <a:t>Is </a:t>
            </a:r>
            <a:r>
              <a:rPr lang="en-US" sz="3200" i="1" dirty="0"/>
              <a:t>w </a:t>
            </a:r>
            <a:r>
              <a:rPr lang="en-US" sz="3200" dirty="0"/>
              <a:t>likely to show up near "</a:t>
            </a:r>
            <a:r>
              <a:rPr lang="en-US" sz="3200" i="1" dirty="0"/>
              <a:t>apricot"</a:t>
            </a:r>
            <a:r>
              <a:rPr lang="en-US" sz="3200" dirty="0"/>
              <a:t>?</a:t>
            </a:r>
          </a:p>
          <a:p>
            <a:pPr lvl="1"/>
            <a:endParaRPr lang="en-US" sz="3600" dirty="0"/>
          </a:p>
          <a:p>
            <a:pPr lvl="1"/>
            <a:r>
              <a:rPr lang="en-US" sz="3600" dirty="0"/>
              <a:t>We don’t actually care about this task</a:t>
            </a:r>
          </a:p>
          <a:p>
            <a:pPr lvl="2"/>
            <a:r>
              <a:rPr lang="en-US" sz="3200" dirty="0"/>
              <a:t>But we'll take the learned classifier weights as the word </a:t>
            </a:r>
            <a:r>
              <a:rPr lang="en-US" sz="3200" dirty="0" err="1"/>
              <a:t>embeddings</a:t>
            </a:r>
            <a:endParaRPr lang="en-US" sz="3200" dirty="0"/>
          </a:p>
          <a:p>
            <a:endParaRPr lang="en-US" dirty="0"/>
          </a:p>
        </p:txBody>
      </p:sp>
    </p:spTree>
    <p:extLst>
      <p:ext uri="{BB962C8B-B14F-4D97-AF65-F5344CB8AC3E}">
        <p14:creationId xmlns:p14="http://schemas.microsoft.com/office/powerpoint/2010/main" val="1311356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940472-79BA-A447-9ECC-EDE5274BBB10}"/>
              </a:ext>
            </a:extLst>
          </p:cNvPr>
          <p:cNvSpPr>
            <a:spLocks noGrp="1"/>
          </p:cNvSpPr>
          <p:nvPr>
            <p:ph type="title"/>
          </p:nvPr>
        </p:nvSpPr>
        <p:spPr/>
        <p:txBody>
          <a:bodyPr>
            <a:normAutofit/>
          </a:bodyPr>
          <a:lstStyle/>
          <a:p>
            <a:r>
              <a:rPr lang="en-US" dirty="0"/>
              <a:t>Brilliant insight</a:t>
            </a:r>
          </a:p>
        </p:txBody>
      </p:sp>
      <p:sp>
        <p:nvSpPr>
          <p:cNvPr id="3" name="Content Placeholder 2">
            <a:extLst>
              <a:ext uri="{FF2B5EF4-FFF2-40B4-BE49-F238E27FC236}">
                <a16:creationId xmlns:a16="http://schemas.microsoft.com/office/drawing/2014/main" id="{853E27B6-F21E-174C-B5D3-2D10632EC8BE}"/>
              </a:ext>
            </a:extLst>
          </p:cNvPr>
          <p:cNvSpPr>
            <a:spLocks noGrp="1"/>
          </p:cNvSpPr>
          <p:nvPr>
            <p:ph idx="1"/>
          </p:nvPr>
        </p:nvSpPr>
        <p:spPr/>
        <p:txBody>
          <a:bodyPr>
            <a:normAutofit/>
          </a:bodyPr>
          <a:lstStyle/>
          <a:p>
            <a:pPr marL="460375" indent="-287338">
              <a:buFont typeface="Arial" panose="020B0604020202020204" pitchFamily="34" charset="0"/>
              <a:buChar char="•"/>
            </a:pPr>
            <a:r>
              <a:rPr lang="en-US" sz="3200" dirty="0"/>
              <a:t>Use running text as implicitly supervised training data!</a:t>
            </a:r>
          </a:p>
          <a:p>
            <a:pPr marL="460375" indent="-287338">
              <a:buFont typeface="Arial" panose="020B0604020202020204" pitchFamily="34" charset="0"/>
              <a:buChar char="•"/>
            </a:pPr>
            <a:r>
              <a:rPr lang="en-US" sz="3200" dirty="0"/>
              <a:t>A word </a:t>
            </a:r>
            <a:r>
              <a:rPr lang="en-US" sz="3200" i="1" dirty="0"/>
              <a:t>s </a:t>
            </a:r>
            <a:r>
              <a:rPr lang="en-US" sz="3200" dirty="0"/>
              <a:t>near </a:t>
            </a:r>
            <a:r>
              <a:rPr lang="en-US" sz="3200" i="1" dirty="0"/>
              <a:t>apricot </a:t>
            </a:r>
          </a:p>
          <a:p>
            <a:pPr marL="752983" lvl="1" indent="-287338"/>
            <a:r>
              <a:rPr lang="en-US" sz="3000" dirty="0"/>
              <a:t>Acts as gold ‘correct answer’ to the question </a:t>
            </a:r>
          </a:p>
          <a:p>
            <a:pPr marL="752983" lvl="1" indent="-287338"/>
            <a:r>
              <a:rPr lang="en-US" sz="3000" dirty="0"/>
              <a:t>“Is word </a:t>
            </a:r>
            <a:r>
              <a:rPr lang="en-US" sz="3000" i="1" dirty="0"/>
              <a:t>w </a:t>
            </a:r>
            <a:r>
              <a:rPr lang="en-US" sz="3000" dirty="0"/>
              <a:t>likely to show up near </a:t>
            </a:r>
            <a:r>
              <a:rPr lang="en-US" sz="3000" i="1" dirty="0"/>
              <a:t>apricot</a:t>
            </a:r>
            <a:r>
              <a:rPr lang="en-US" sz="3000" dirty="0"/>
              <a:t>?” </a:t>
            </a:r>
          </a:p>
          <a:p>
            <a:pPr marL="460375" indent="-287338">
              <a:buFont typeface="Arial" panose="020B0604020202020204" pitchFamily="34" charset="0"/>
              <a:buChar char="•"/>
            </a:pPr>
            <a:r>
              <a:rPr lang="en-US" sz="3200" dirty="0"/>
              <a:t>No need for hand-labeled supervision</a:t>
            </a:r>
          </a:p>
          <a:p>
            <a:pPr marL="460375" indent="-287338">
              <a:buFont typeface="Arial" panose="020B0604020202020204" pitchFamily="34" charset="0"/>
              <a:buChar char="•"/>
            </a:pPr>
            <a:r>
              <a:rPr lang="en-US" sz="3200" dirty="0"/>
              <a:t>The idea comes from </a:t>
            </a:r>
            <a:r>
              <a:rPr lang="en-US" sz="3200" b="1" dirty="0"/>
              <a:t>neural language modeling  </a:t>
            </a:r>
            <a:r>
              <a:rPr lang="en-US" sz="3200" dirty="0"/>
              <a:t>(</a:t>
            </a:r>
            <a:r>
              <a:rPr lang="en-US" sz="3200" dirty="0" err="1"/>
              <a:t>Bengio</a:t>
            </a:r>
            <a:r>
              <a:rPr lang="en-US" sz="3200" dirty="0"/>
              <a:t> et al. 2003))</a:t>
            </a:r>
            <a:endParaRPr lang="en-US" sz="3000" b="1" dirty="0"/>
          </a:p>
          <a:p>
            <a:endParaRPr lang="en-US" dirty="0"/>
          </a:p>
        </p:txBody>
      </p:sp>
    </p:spTree>
    <p:extLst>
      <p:ext uri="{BB962C8B-B14F-4D97-AF65-F5344CB8AC3E}">
        <p14:creationId xmlns:p14="http://schemas.microsoft.com/office/powerpoint/2010/main" val="25778724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Computing the gradient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dirty="0"/>
                  <a:t>Logistic regression can be thought of as a network with just one weight layer and a sigmoid output.  In that case the gradient is: </a:t>
                </a:r>
              </a:p>
              <a:p>
                <a:endParaRPr lang="en-US" dirty="0"/>
              </a:p>
              <a:p>
                <a:pPr/>
                <a14:m>
                  <m:oMathPara xmlns:m="http://schemas.openxmlformats.org/officeDocument/2006/math">
                    <m:oMathParaPr>
                      <m:jc m:val="center"/>
                    </m:oMathParaPr>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𝐿𝐶𝐸</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𝑤</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𝑏</m:t>
                          </m:r>
                          <m:r>
                            <a:rPr lang="en-US" i="1">
                              <a:latin typeface="Cambria Math" panose="02040503050406030204" pitchFamily="18" charset="0"/>
                              <a:ea typeface="Cambria Math" panose="02040503050406030204" pitchFamily="18" charset="0"/>
                            </a:rPr>
                            <m:t>)</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𝑤𝑗</m:t>
                          </m:r>
                        </m:den>
                      </m:f>
                      <m:r>
                        <a:rPr lang="en-US">
                          <a:latin typeface="Cambria Math" panose="02040503050406030204" pitchFamily="18" charset="0"/>
                        </a:rPr>
                        <m:t> </m:t>
                      </m:r>
                      <m:r>
                        <a:rPr lang="en-US" i="1">
                          <a:latin typeface="Cambria Math" panose="02040503050406030204" pitchFamily="18" charset="0"/>
                        </a:rPr>
                        <m:t> </m:t>
                      </m:r>
                      <m:r>
                        <a:rPr lang="en-US" i="1">
                          <a:latin typeface="Cambria Math" panose="02040503050406030204" pitchFamily="18" charset="0"/>
                          <a:ea typeface="Cambria Math" panose="02040503050406030204" pitchFamily="18" charset="0"/>
                        </a:rPr>
                        <m:t>=</m:t>
                      </m:r>
                      <m:d>
                        <m:dPr>
                          <m:ctrlPr>
                            <a:rPr lang="en-US" i="1">
                              <a:latin typeface="Cambria Math" panose="02040503050406030204" pitchFamily="18" charset="0"/>
                              <a:ea typeface="Cambria Math" panose="02040503050406030204" pitchFamily="18" charset="0"/>
                            </a:rPr>
                          </m:ctrlPr>
                        </m:dPr>
                        <m:e>
                          <m:acc>
                            <m:accPr>
                              <m:chr m:val="̂"/>
                              <m:ctrlPr>
                                <a:rPr lang="en-US" i="1">
                                  <a:latin typeface="Cambria Math" panose="02040503050406030204" pitchFamily="18" charset="0"/>
                                  <a:ea typeface="Cambria Math" panose="02040503050406030204" pitchFamily="18" charset="0"/>
                                </a:rPr>
                              </m:ctrlPr>
                            </m:accPr>
                            <m:e>
                              <m:r>
                                <a:rPr lang="en-US" i="1">
                                  <a:latin typeface="Cambria Math" panose="02040503050406030204" pitchFamily="18" charset="0"/>
                                  <a:ea typeface="Cambria Math" panose="02040503050406030204" pitchFamily="18" charset="0"/>
                                </a:rPr>
                                <m:t>𝑦</m:t>
                              </m:r>
                            </m:e>
                          </m:acc>
                          <m:r>
                            <a:rPr lang="en-US" i="1">
                              <a:latin typeface="Cambria Math" panose="02040503050406030204" pitchFamily="18" charset="0"/>
                            </a:rPr>
                            <m:t> −</m:t>
                          </m:r>
                          <m:r>
                            <a:rPr lang="en-US" i="1">
                              <a:latin typeface="Cambria Math" panose="02040503050406030204" pitchFamily="18" charset="0"/>
                            </a:rPr>
                            <m:t>𝑦</m:t>
                          </m:r>
                        </m:e>
                      </m:d>
                      <m:r>
                        <a:rPr lang="en-US" i="1">
                          <a:latin typeface="Cambria Math" panose="02040503050406030204" pitchFamily="18" charset="0"/>
                        </a:rPr>
                        <m:t> </m:t>
                      </m:r>
                      <m:r>
                        <a:rPr lang="en-US" i="1">
                          <a:latin typeface="Cambria Math" panose="02040503050406030204" pitchFamily="18" charset="0"/>
                        </a:rPr>
                        <m:t>𝑥𝑗</m:t>
                      </m:r>
                    </m:oMath>
                  </m:oMathPara>
                </a14:m>
                <a:endParaRPr lang="en-US" i="1" baseline="-25000" dirty="0">
                  <a:latin typeface="Cambria Math" panose="02040503050406030204" pitchFamily="18" charset="0"/>
                </a:endParaRPr>
              </a:p>
              <a:p>
                <a:r>
                  <a:rPr lang="en-US" dirty="0"/>
                  <a:t>				</a:t>
                </a:r>
                <a14:m>
                  <m:oMath xmlns:m="http://schemas.openxmlformats.org/officeDocument/2006/math">
                    <m:r>
                      <a:rPr lang="en-US" i="1">
                        <a:latin typeface="Cambria Math" panose="02040503050406030204" pitchFamily="18" charset="0"/>
                      </a:rPr>
                      <m:t>=</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𝜎</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𝑤</m:t>
                            </m:r>
                            <m:r>
                              <a:rPr lang="en-US" i="1">
                                <a:latin typeface="Cambria Math" panose="02040503050406030204" pitchFamily="18" charset="0"/>
                              </a:rPr>
                              <m:t> ∙</m:t>
                            </m:r>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𝑏</m:t>
                            </m:r>
                          </m:e>
                        </m:d>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𝑦</m:t>
                        </m:r>
                      </m:e>
                    </m:d>
                    <m:r>
                      <a:rPr lang="en-US" i="1">
                        <a:latin typeface="Cambria Math" panose="02040503050406030204" pitchFamily="18" charset="0"/>
                        <a:ea typeface="Cambria Math" panose="02040503050406030204" pitchFamily="18" charset="0"/>
                      </a:rPr>
                      <m:t>𝑥</m:t>
                    </m:r>
                    <m:r>
                      <a:rPr lang="en-US" i="1" baseline="-25000">
                        <a:latin typeface="Cambria Math" panose="02040503050406030204" pitchFamily="18" charset="0"/>
                        <a:ea typeface="Cambria Math" panose="02040503050406030204" pitchFamily="18" charset="0"/>
                      </a:rPr>
                      <m:t>𝑗</m:t>
                    </m:r>
                  </m:oMath>
                </a14:m>
                <a:endParaRPr lang="en-US" dirty="0"/>
              </a:p>
              <a:p>
                <a:endParaRPr lang="en-US" dirty="0"/>
              </a:p>
              <a:p>
                <a:r>
                  <a:rPr lang="en-US" dirty="0"/>
                  <a:t>But these derivatives only give correct updates for the last weight layer! </a:t>
                </a:r>
              </a:p>
              <a:p>
                <a:r>
                  <a:rPr lang="en-US" dirty="0"/>
                  <a:t>For deeper networks, computing the gradients requires looking back through all the earlier layers in the network, even though the loss is only computed with respect to the output of the network.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603" t="-1587" r="-603"/>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2F12311C-A751-F846-B5B7-8F1AA532AEE4}"/>
              </a:ext>
            </a:extLst>
          </p:cNvPr>
          <p:cNvSpPr txBox="1"/>
          <p:nvPr/>
        </p:nvSpPr>
        <p:spPr>
          <a:xfrm>
            <a:off x="3886201" y="6008640"/>
            <a:ext cx="4996881" cy="369332"/>
          </a:xfrm>
          <a:prstGeom prst="rect">
            <a:avLst/>
          </a:prstGeom>
          <a:noFill/>
        </p:spPr>
        <p:txBody>
          <a:bodyPr wrap="none" rtlCol="0">
            <a:spAutoFit/>
          </a:bodyPr>
          <a:lstStyle/>
          <a:p>
            <a:r>
              <a:rPr lang="en-US" dirty="0"/>
              <a:t>Solution: </a:t>
            </a:r>
            <a:r>
              <a:rPr lang="en-US" b="1" dirty="0"/>
              <a:t>error backpropagation algorithm</a:t>
            </a:r>
          </a:p>
        </p:txBody>
      </p:sp>
    </p:spTree>
    <p:extLst>
      <p:ext uri="{BB962C8B-B14F-4D97-AF65-F5344CB8AC3E}">
        <p14:creationId xmlns:p14="http://schemas.microsoft.com/office/powerpoint/2010/main" val="368628485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Word2Vec: Skip-Gram Task</a:t>
            </a:r>
          </a:p>
        </p:txBody>
      </p:sp>
      <p:sp>
        <p:nvSpPr>
          <p:cNvPr id="3" name="Content Placeholder 2"/>
          <p:cNvSpPr>
            <a:spLocks noGrp="1"/>
          </p:cNvSpPr>
          <p:nvPr>
            <p:ph idx="1"/>
          </p:nvPr>
        </p:nvSpPr>
        <p:spPr/>
        <p:txBody>
          <a:bodyPr>
            <a:noAutofit/>
          </a:bodyPr>
          <a:lstStyle/>
          <a:p>
            <a:r>
              <a:rPr lang="en-US" sz="2800"/>
              <a:t>Word2vec provides a variety of options. Let's do</a:t>
            </a:r>
          </a:p>
          <a:p>
            <a:pPr lvl="1"/>
            <a:r>
              <a:rPr lang="en-US" sz="2600"/>
              <a:t> "skip-gram with negative sampling" (SGNS)</a:t>
            </a:r>
            <a:endParaRPr lang="en-US" sz="2600" dirty="0"/>
          </a:p>
        </p:txBody>
      </p:sp>
    </p:spTree>
    <p:extLst>
      <p:ext uri="{BB962C8B-B14F-4D97-AF65-F5344CB8AC3E}">
        <p14:creationId xmlns:p14="http://schemas.microsoft.com/office/powerpoint/2010/main" val="152739911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Skip-gram algorithm</a:t>
            </a:r>
          </a:p>
        </p:txBody>
      </p:sp>
      <p:sp>
        <p:nvSpPr>
          <p:cNvPr id="3" name="Content Placeholder 2"/>
          <p:cNvSpPr>
            <a:spLocks noGrp="1"/>
          </p:cNvSpPr>
          <p:nvPr>
            <p:ph idx="1"/>
          </p:nvPr>
        </p:nvSpPr>
        <p:spPr/>
        <p:txBody>
          <a:bodyPr>
            <a:normAutofit/>
          </a:bodyPr>
          <a:lstStyle/>
          <a:p>
            <a:pPr marL="514350" indent="-514350">
              <a:buFont typeface="+mj-lt"/>
              <a:buAutoNum type="arabicPeriod"/>
            </a:pPr>
            <a:r>
              <a:rPr lang="en-US" sz="3200" dirty="0"/>
              <a:t>Treat the target word and a neighboring context word as positive examples.</a:t>
            </a:r>
          </a:p>
          <a:p>
            <a:pPr marL="514350" indent="-514350">
              <a:buFont typeface="+mj-lt"/>
              <a:buAutoNum type="arabicPeriod"/>
            </a:pPr>
            <a:r>
              <a:rPr lang="en-US" sz="3200" dirty="0"/>
              <a:t>Randomly sample other words in the lexicon to get negative samples</a:t>
            </a:r>
          </a:p>
          <a:p>
            <a:pPr marL="514350" indent="-514350">
              <a:buFont typeface="+mj-lt"/>
              <a:buAutoNum type="arabicPeriod"/>
            </a:pPr>
            <a:r>
              <a:rPr lang="en-US" sz="3200" dirty="0"/>
              <a:t>Use logistic regression to train a classifier to distinguish those two cases</a:t>
            </a:r>
          </a:p>
          <a:p>
            <a:pPr marL="514350" indent="-514350">
              <a:buFont typeface="+mj-lt"/>
              <a:buAutoNum type="arabicPeriod"/>
            </a:pPr>
            <a:r>
              <a:rPr lang="en-US" sz="3200" dirty="0"/>
              <a:t>Use the weights as the </a:t>
            </a:r>
            <a:r>
              <a:rPr lang="en-US" sz="3200" dirty="0" err="1"/>
              <a:t>embeddings</a:t>
            </a:r>
            <a:endParaRPr lang="en-US" sz="3200" dirty="0"/>
          </a:p>
          <a:p>
            <a:endParaRPr lang="en-US" dirty="0"/>
          </a:p>
          <a:p>
            <a:endParaRPr lang="en-US" dirty="0"/>
          </a:p>
        </p:txBody>
      </p:sp>
      <p:sp>
        <p:nvSpPr>
          <p:cNvPr id="4" name="Date Placeholder 3"/>
          <p:cNvSpPr>
            <a:spLocks noGrp="1"/>
          </p:cNvSpPr>
          <p:nvPr>
            <p:ph type="dt" sz="half" idx="10"/>
          </p:nvPr>
        </p:nvSpPr>
        <p:spPr>
          <a:xfrm>
            <a:off x="822961" y="6459786"/>
            <a:ext cx="1854203" cy="365125"/>
          </a:xfrm>
          <a:prstGeom prst="rect">
            <a:avLst/>
          </a:prstGeom>
        </p:spPr>
        <p:txBody>
          <a:bodyPr vert="horz" lIns="91440" tIns="45720" rIns="91440" bIns="45720" rtlCol="0" anchor="ctr"/>
          <a:lstStyle>
            <a:defPPr>
              <a:defRPr lang="en-US"/>
            </a:defPPr>
            <a:lvl1pPr marL="0" algn="l" defTabSz="914400" rtl="0" eaLnBrk="1" latinLnBrk="0" hangingPunct="1">
              <a:defRPr sz="900" kern="120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240CDC23-E565-C848-9AF6-12BD09C53D91}" type="datetimeFigureOut">
              <a:rPr lang="en-US" smtClean="0"/>
              <a:pPr>
                <a:defRPr/>
              </a:pPr>
              <a:t>12/7/21</a:t>
            </a:fld>
            <a:endParaRPr lang="en-US"/>
          </a:p>
        </p:txBody>
      </p:sp>
      <p:sp>
        <p:nvSpPr>
          <p:cNvPr id="6" name="Slide Number Placeholder 5"/>
          <p:cNvSpPr>
            <a:spLocks noGrp="1"/>
          </p:cNvSpPr>
          <p:nvPr>
            <p:ph type="sldNum" sz="quarter" idx="12"/>
          </p:nvPr>
        </p:nvSpPr>
        <p:spPr>
          <a:prstGeom prst="rect">
            <a:avLst/>
          </a:prstGeom>
        </p:spPr>
        <p:txBody>
          <a:bodyPr/>
          <a:lstStyle/>
          <a:p>
            <a:pPr>
              <a:defRPr/>
            </a:pPr>
            <a:fld id="{713DD8BE-556E-3440-9013-11CC5588178D}" type="slidenum">
              <a:rPr lang="en-US" smtClean="0"/>
              <a:pPr>
                <a:defRPr/>
              </a:pPr>
              <a:t>121</a:t>
            </a:fld>
            <a:endParaRPr lang="en-US"/>
          </a:p>
        </p:txBody>
      </p:sp>
    </p:spTree>
    <p:extLst>
      <p:ext uri="{BB962C8B-B14F-4D97-AF65-F5344CB8AC3E}">
        <p14:creationId xmlns:p14="http://schemas.microsoft.com/office/powerpoint/2010/main" val="120206104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Skip-Gram Training Data</a:t>
            </a:r>
          </a:p>
        </p:txBody>
      </p:sp>
      <p:sp>
        <p:nvSpPr>
          <p:cNvPr id="3" name="Content Placeholder 2"/>
          <p:cNvSpPr>
            <a:spLocks noGrp="1"/>
          </p:cNvSpPr>
          <p:nvPr>
            <p:ph idx="1"/>
          </p:nvPr>
        </p:nvSpPr>
        <p:spPr/>
        <p:txBody>
          <a:bodyPr>
            <a:normAutofit/>
          </a:bodyPr>
          <a:lstStyle/>
          <a:p>
            <a:r>
              <a:rPr lang="en-US" sz="3200" dirty="0"/>
              <a:t>Training sentence:</a:t>
            </a:r>
          </a:p>
          <a:p>
            <a:r>
              <a:rPr lang="en-US" sz="2800" dirty="0">
                <a:solidFill>
                  <a:schemeClr val="bg1">
                    <a:lumMod val="65000"/>
                  </a:schemeClr>
                </a:solidFill>
              </a:rPr>
              <a:t>... lemon, a </a:t>
            </a:r>
            <a:r>
              <a:rPr lang="en-US" sz="2800" dirty="0">
                <a:solidFill>
                  <a:srgbClr val="0000FF"/>
                </a:solidFill>
              </a:rPr>
              <a:t>tablespoon of </a:t>
            </a:r>
            <a:r>
              <a:rPr lang="en-US" sz="2800" b="1" dirty="0">
                <a:solidFill>
                  <a:srgbClr val="FF0066"/>
                </a:solidFill>
              </a:rPr>
              <a:t>apricot</a:t>
            </a:r>
            <a:r>
              <a:rPr lang="en-US" sz="2800" dirty="0">
                <a:solidFill>
                  <a:srgbClr val="0000FF"/>
                </a:solidFill>
              </a:rPr>
              <a:t> jam   a</a:t>
            </a:r>
            <a:r>
              <a:rPr lang="en-US" sz="2800" dirty="0"/>
              <a:t>   </a:t>
            </a:r>
            <a:r>
              <a:rPr lang="en-US" sz="2800" dirty="0">
                <a:solidFill>
                  <a:schemeClr val="bg1">
                    <a:lumMod val="65000"/>
                  </a:schemeClr>
                </a:solidFill>
              </a:rPr>
              <a:t>pinch ... </a:t>
            </a:r>
          </a:p>
          <a:p>
            <a:r>
              <a:rPr lang="en-US" sz="2800" dirty="0">
                <a:solidFill>
                  <a:schemeClr val="bg1">
                    <a:lumMod val="65000"/>
                  </a:schemeClr>
                </a:solidFill>
              </a:rPr>
              <a:t>                         </a:t>
            </a:r>
            <a:r>
              <a:rPr lang="en-US" sz="2800" dirty="0">
                <a:solidFill>
                  <a:srgbClr val="0000FF"/>
                </a:solidFill>
              </a:rPr>
              <a:t>c1            c2   </a:t>
            </a:r>
            <a:r>
              <a:rPr lang="en-US" sz="2800" dirty="0">
                <a:solidFill>
                  <a:srgbClr val="C00000"/>
                </a:solidFill>
              </a:rPr>
              <a:t>target</a:t>
            </a:r>
            <a:r>
              <a:rPr lang="en-US" sz="2800" dirty="0">
                <a:solidFill>
                  <a:schemeClr val="bg1">
                    <a:lumMod val="65000"/>
                  </a:schemeClr>
                </a:solidFill>
              </a:rPr>
              <a:t>  </a:t>
            </a:r>
            <a:r>
              <a:rPr lang="en-US" sz="2800" dirty="0">
                <a:solidFill>
                  <a:srgbClr val="0000FF"/>
                </a:solidFill>
              </a:rPr>
              <a:t>c3    c4</a:t>
            </a:r>
          </a:p>
          <a:p>
            <a:endParaRPr lang="en-US" sz="3200" dirty="0"/>
          </a:p>
        </p:txBody>
      </p:sp>
      <p:sp>
        <p:nvSpPr>
          <p:cNvPr id="4" name="Date Placeholder 3"/>
          <p:cNvSpPr>
            <a:spLocks noGrp="1"/>
          </p:cNvSpPr>
          <p:nvPr>
            <p:ph type="dt" sz="half" idx="10"/>
          </p:nvPr>
        </p:nvSpPr>
        <p:spPr>
          <a:xfrm>
            <a:off x="822961" y="6459786"/>
            <a:ext cx="1854203" cy="365125"/>
          </a:xfrm>
          <a:prstGeom prst="rect">
            <a:avLst/>
          </a:prstGeom>
        </p:spPr>
        <p:txBody>
          <a:bodyPr vert="horz" lIns="91440" tIns="45720" rIns="91440" bIns="45720" rtlCol="0" anchor="ctr"/>
          <a:lstStyle>
            <a:defPPr>
              <a:defRPr lang="en-US"/>
            </a:defPPr>
            <a:lvl1pPr marL="0" algn="l" defTabSz="914400" rtl="0" eaLnBrk="1" latinLnBrk="0" hangingPunct="1">
              <a:defRPr sz="900" kern="120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240CDC23-E565-C848-9AF6-12BD09C53D91}" type="datetimeFigureOut">
              <a:rPr lang="en-US" smtClean="0"/>
              <a:pPr>
                <a:defRPr/>
              </a:pPr>
              <a:t>12/7/21</a:t>
            </a:fld>
            <a:endParaRPr lang="en-US"/>
          </a:p>
        </p:txBody>
      </p:sp>
      <p:sp>
        <p:nvSpPr>
          <p:cNvPr id="6" name="Slide Number Placeholder 5"/>
          <p:cNvSpPr>
            <a:spLocks noGrp="1"/>
          </p:cNvSpPr>
          <p:nvPr>
            <p:ph type="sldNum" sz="quarter" idx="12"/>
          </p:nvPr>
        </p:nvSpPr>
        <p:spPr>
          <a:prstGeom prst="rect">
            <a:avLst/>
          </a:prstGeom>
        </p:spPr>
        <p:txBody>
          <a:bodyPr/>
          <a:lstStyle/>
          <a:p>
            <a:pPr>
              <a:defRPr/>
            </a:pPr>
            <a:fld id="{713DD8BE-556E-3440-9013-11CC5588178D}" type="slidenum">
              <a:rPr lang="en-US" smtClean="0"/>
              <a:pPr>
                <a:defRPr/>
              </a:pPr>
              <a:t>122</a:t>
            </a:fld>
            <a:endParaRPr lang="en-US"/>
          </a:p>
        </p:txBody>
      </p:sp>
      <p:sp>
        <p:nvSpPr>
          <p:cNvPr id="5" name="TextBox 4">
            <a:extLst>
              <a:ext uri="{FF2B5EF4-FFF2-40B4-BE49-F238E27FC236}">
                <a16:creationId xmlns:a16="http://schemas.microsoft.com/office/drawing/2014/main" id="{35BF3B17-D3CC-D947-AFB2-4BB69E8F44CA}"/>
              </a:ext>
            </a:extLst>
          </p:cNvPr>
          <p:cNvSpPr txBox="1"/>
          <p:nvPr/>
        </p:nvSpPr>
        <p:spPr>
          <a:xfrm>
            <a:off x="3202488" y="4809995"/>
            <a:ext cx="6474912" cy="954107"/>
          </a:xfrm>
          <a:prstGeom prst="rect">
            <a:avLst/>
          </a:prstGeom>
          <a:noFill/>
        </p:spPr>
        <p:txBody>
          <a:bodyPr wrap="square" rtlCol="0">
            <a:spAutoFit/>
          </a:bodyPr>
          <a:lstStyle/>
          <a:p>
            <a:r>
              <a:rPr lang="en-US" sz="2800" dirty="0"/>
              <a:t>Assume context words are those in +/- 2 word window</a:t>
            </a:r>
          </a:p>
        </p:txBody>
      </p:sp>
    </p:spTree>
    <p:extLst>
      <p:ext uri="{BB962C8B-B14F-4D97-AF65-F5344CB8AC3E}">
        <p14:creationId xmlns:p14="http://schemas.microsoft.com/office/powerpoint/2010/main" val="115515402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Skip-Gram Goal</a:t>
            </a:r>
            <a:endParaRPr lang="en-US" b="0" dirty="0"/>
          </a:p>
        </p:txBody>
      </p:sp>
      <p:sp>
        <p:nvSpPr>
          <p:cNvPr id="3" name="Content Placeholder 2"/>
          <p:cNvSpPr>
            <a:spLocks noGrp="1"/>
          </p:cNvSpPr>
          <p:nvPr>
            <p:ph idx="1"/>
          </p:nvPr>
        </p:nvSpPr>
        <p:spPr/>
        <p:txBody>
          <a:bodyPr>
            <a:normAutofit fontScale="40000" lnSpcReduction="20000"/>
          </a:bodyPr>
          <a:lstStyle/>
          <a:p>
            <a:pPr>
              <a:spcAft>
                <a:spcPts val="1400"/>
              </a:spcAft>
            </a:pPr>
            <a:r>
              <a:rPr lang="en-US" sz="9600" dirty="0"/>
              <a:t>Given a tuple (</a:t>
            </a:r>
            <a:r>
              <a:rPr lang="en-US" sz="9600" dirty="0" err="1"/>
              <a:t>t,c</a:t>
            </a:r>
            <a:r>
              <a:rPr lang="en-US" sz="9600" dirty="0"/>
              <a:t>)  = target, context</a:t>
            </a:r>
          </a:p>
          <a:p>
            <a:pPr lvl="1"/>
            <a:r>
              <a:rPr lang="en-US" sz="9400" dirty="0"/>
              <a:t>(</a:t>
            </a:r>
            <a:r>
              <a:rPr lang="en-US" sz="9400" i="1" dirty="0">
                <a:solidFill>
                  <a:srgbClr val="C00000"/>
                </a:solidFill>
              </a:rPr>
              <a:t>apricot</a:t>
            </a:r>
            <a:r>
              <a:rPr lang="en-US" sz="9400" i="1" dirty="0"/>
              <a:t>, </a:t>
            </a:r>
            <a:r>
              <a:rPr lang="en-US" sz="9400" i="1" dirty="0">
                <a:solidFill>
                  <a:srgbClr val="0000FF"/>
                </a:solidFill>
              </a:rPr>
              <a:t>jam</a:t>
            </a:r>
            <a:r>
              <a:rPr lang="en-US" sz="9400" dirty="0"/>
              <a:t>)</a:t>
            </a:r>
          </a:p>
          <a:p>
            <a:pPr lvl="1"/>
            <a:r>
              <a:rPr lang="en-US" sz="9400" dirty="0"/>
              <a:t>(</a:t>
            </a:r>
            <a:r>
              <a:rPr lang="en-US" sz="9400" i="1" dirty="0">
                <a:solidFill>
                  <a:srgbClr val="C00000"/>
                </a:solidFill>
              </a:rPr>
              <a:t>apricot</a:t>
            </a:r>
            <a:r>
              <a:rPr lang="en-US" sz="9400" i="1" dirty="0"/>
              <a:t>, </a:t>
            </a:r>
            <a:r>
              <a:rPr lang="en-US" sz="9400" i="1" dirty="0">
                <a:solidFill>
                  <a:srgbClr val="0000FF"/>
                </a:solidFill>
              </a:rPr>
              <a:t>aardvark</a:t>
            </a:r>
            <a:r>
              <a:rPr lang="en-US" sz="9400" dirty="0"/>
              <a:t>)</a:t>
            </a:r>
          </a:p>
          <a:p>
            <a:r>
              <a:rPr lang="en-US" sz="9600" dirty="0"/>
              <a:t>Return probability that c is a real context word:</a:t>
            </a:r>
          </a:p>
          <a:p>
            <a:endParaRPr lang="en-US" sz="9600" dirty="0"/>
          </a:p>
          <a:p>
            <a:r>
              <a:rPr lang="en-US" sz="9800" dirty="0"/>
              <a:t>P(+|</a:t>
            </a:r>
            <a:r>
              <a:rPr lang="en-US" sz="9800" dirty="0" err="1"/>
              <a:t>t,c</a:t>
            </a:r>
            <a:r>
              <a:rPr lang="en-US" sz="9800" dirty="0"/>
              <a:t>)</a:t>
            </a:r>
          </a:p>
          <a:p>
            <a:r>
              <a:rPr lang="en-US" sz="9800" i="1" dirty="0"/>
              <a:t>P</a:t>
            </a:r>
            <a:r>
              <a:rPr lang="en-US" sz="9800" dirty="0"/>
              <a:t>(−|</a:t>
            </a:r>
            <a:r>
              <a:rPr lang="en-US" sz="9800" i="1" dirty="0" err="1"/>
              <a:t>t</a:t>
            </a:r>
            <a:r>
              <a:rPr lang="en-US" sz="9800" dirty="0" err="1"/>
              <a:t>,</a:t>
            </a:r>
            <a:r>
              <a:rPr lang="en-US" sz="9800" i="1" dirty="0" err="1"/>
              <a:t>c</a:t>
            </a:r>
            <a:r>
              <a:rPr lang="en-US" sz="9800" dirty="0"/>
              <a:t>) = 1−</a:t>
            </a:r>
            <a:r>
              <a:rPr lang="en-US" sz="9800" i="1" dirty="0"/>
              <a:t>P</a:t>
            </a:r>
            <a:r>
              <a:rPr lang="en-US" sz="9800" dirty="0"/>
              <a:t>(+|</a:t>
            </a:r>
            <a:r>
              <a:rPr lang="en-US" sz="9800" i="1" dirty="0" err="1"/>
              <a:t>t</a:t>
            </a:r>
            <a:r>
              <a:rPr lang="en-US" sz="9800" dirty="0" err="1"/>
              <a:t>,</a:t>
            </a:r>
            <a:r>
              <a:rPr lang="en-US" sz="9800" i="1" dirty="0" err="1"/>
              <a:t>c</a:t>
            </a:r>
            <a:r>
              <a:rPr lang="en-US" sz="9800" dirty="0"/>
              <a:t>)</a:t>
            </a:r>
          </a:p>
          <a:p>
            <a:endParaRPr lang="en-US" sz="3200" dirty="0"/>
          </a:p>
          <a:p>
            <a:endParaRPr lang="en-US" sz="3200" dirty="0"/>
          </a:p>
        </p:txBody>
      </p:sp>
      <p:sp>
        <p:nvSpPr>
          <p:cNvPr id="6" name="Slide Number Placeholder 5"/>
          <p:cNvSpPr>
            <a:spLocks noGrp="1"/>
          </p:cNvSpPr>
          <p:nvPr>
            <p:ph type="sldNum" sz="quarter" idx="12"/>
          </p:nvPr>
        </p:nvSpPr>
        <p:spPr>
          <a:prstGeom prst="rect">
            <a:avLst/>
          </a:prstGeom>
        </p:spPr>
        <p:txBody>
          <a:bodyPr/>
          <a:lstStyle/>
          <a:p>
            <a:pPr>
              <a:defRPr/>
            </a:pPr>
            <a:fld id="{713DD8BE-556E-3440-9013-11CC5588178D}" type="slidenum">
              <a:rPr lang="en-US" smtClean="0"/>
              <a:pPr>
                <a:defRPr/>
              </a:pPr>
              <a:t>123</a:t>
            </a:fld>
            <a:endParaRPr lang="en-US"/>
          </a:p>
        </p:txBody>
      </p:sp>
      <p:sp>
        <p:nvSpPr>
          <p:cNvPr id="4" name="Date Placeholder 3"/>
          <p:cNvSpPr>
            <a:spLocks noGrp="1"/>
          </p:cNvSpPr>
          <p:nvPr>
            <p:ph type="dt" sz="half" idx="4294967295"/>
          </p:nvPr>
        </p:nvSpPr>
        <p:spPr>
          <a:xfrm>
            <a:off x="0" y="6459538"/>
            <a:ext cx="1854200" cy="365125"/>
          </a:xfrm>
          <a:prstGeom prst="rect">
            <a:avLst/>
          </a:prstGeom>
        </p:spPr>
        <p:txBody>
          <a:bodyPr vert="horz" lIns="91440" tIns="45720" rIns="91440" bIns="45720" rtlCol="0" anchor="ctr"/>
          <a:lstStyle>
            <a:defPPr>
              <a:defRPr lang="en-US"/>
            </a:defPPr>
            <a:lvl1pPr marL="0" algn="l" defTabSz="914400" rtl="0" eaLnBrk="1" latinLnBrk="0" hangingPunct="1">
              <a:defRPr sz="900" kern="120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240CDC23-E565-C848-9AF6-12BD09C53D91}" type="datetimeFigureOut">
              <a:rPr lang="en-US" smtClean="0"/>
              <a:pPr>
                <a:defRPr/>
              </a:pPr>
              <a:t>12/7/21</a:t>
            </a:fld>
            <a:endParaRPr lang="en-US"/>
          </a:p>
        </p:txBody>
      </p:sp>
    </p:spTree>
    <p:extLst>
      <p:ext uri="{BB962C8B-B14F-4D97-AF65-F5344CB8AC3E}">
        <p14:creationId xmlns:p14="http://schemas.microsoft.com/office/powerpoint/2010/main" val="192307899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63D9D-DF6A-A74D-9A7B-B9CC8A70717A}"/>
              </a:ext>
            </a:extLst>
          </p:cNvPr>
          <p:cNvSpPr>
            <a:spLocks noGrp="1"/>
          </p:cNvSpPr>
          <p:nvPr>
            <p:ph type="title"/>
          </p:nvPr>
        </p:nvSpPr>
        <p:spPr/>
        <p:txBody>
          <a:bodyPr/>
          <a:lstStyle/>
          <a:p>
            <a:r>
              <a:rPr lang="en-US" dirty="0"/>
              <a:t>How to compute p(+|</a:t>
            </a:r>
            <a:r>
              <a:rPr lang="en-US" dirty="0" err="1"/>
              <a:t>t,c</a:t>
            </a:r>
            <a:r>
              <a:rPr lang="en-US" dirty="0"/>
              <a: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F5E4F3A-A530-C44F-941F-6816ADC957BE}"/>
                  </a:ext>
                </a:extLst>
              </p:cNvPr>
              <p:cNvSpPr>
                <a:spLocks noGrp="1"/>
              </p:cNvSpPr>
              <p:nvPr>
                <p:ph idx="1"/>
              </p:nvPr>
            </p:nvSpPr>
            <p:spPr/>
            <p:txBody>
              <a:bodyPr>
                <a:normAutofit/>
              </a:bodyPr>
              <a:lstStyle/>
              <a:p>
                <a:r>
                  <a:rPr lang="en-US" sz="3200" dirty="0"/>
                  <a:t>Intuition:</a:t>
                </a:r>
              </a:p>
              <a:p>
                <a:pPr lvl="1"/>
                <a:r>
                  <a:rPr lang="en-US" sz="2800" dirty="0"/>
                  <a:t>Words are likely to appear near similar words</a:t>
                </a:r>
              </a:p>
              <a:p>
                <a:pPr lvl="1"/>
                <a:r>
                  <a:rPr lang="en-US" sz="2800" dirty="0"/>
                  <a:t>Model similarity with dot-product!</a:t>
                </a:r>
              </a:p>
              <a:p>
                <a:pPr lvl="1"/>
                <a:r>
                  <a:rPr lang="en-US" sz="2800" dirty="0"/>
                  <a:t>Similarity(</a:t>
                </a:r>
                <a:r>
                  <a:rPr lang="en-US" sz="2800" dirty="0" err="1"/>
                  <a:t>t,c</a:t>
                </a:r>
                <a:r>
                  <a:rPr lang="en-US" sz="2800" dirty="0"/>
                  <a:t>) </a:t>
                </a:r>
                <a14:m>
                  <m:oMath xmlns:m="http://schemas.openxmlformats.org/officeDocument/2006/math">
                    <m:r>
                      <a:rPr lang="en-US" sz="2800" i="1">
                        <a:latin typeface="Cambria Math" charset="0"/>
                        <a:ea typeface="Cambria Math" charset="0"/>
                        <a:cs typeface="Cambria Math" charset="0"/>
                      </a:rPr>
                      <m:t>≈ </m:t>
                    </m:r>
                  </m:oMath>
                </a14:m>
                <a:r>
                  <a:rPr lang="en-US" sz="2800" dirty="0"/>
                  <a:t>t</a:t>
                </a:r>
                <a:r>
                  <a:rPr lang="en-US" sz="2800" baseline="-25000" dirty="0"/>
                  <a:t> </a:t>
                </a:r>
                <a:r>
                  <a:rPr lang="en-US" sz="2800" dirty="0"/>
                  <a:t>∙ c</a:t>
                </a:r>
                <a:endParaRPr lang="en-US" sz="2800" baseline="-25000" dirty="0"/>
              </a:p>
              <a:p>
                <a:r>
                  <a:rPr lang="en-US" sz="3400" i="1" dirty="0"/>
                  <a:t>Problem:</a:t>
                </a:r>
              </a:p>
              <a:p>
                <a:pPr lvl="1"/>
                <a:r>
                  <a:rPr lang="en-US" sz="3200" i="1" dirty="0"/>
                  <a:t>Dot product is not a probability!</a:t>
                </a:r>
              </a:p>
              <a:p>
                <a:pPr lvl="2"/>
                <a:r>
                  <a:rPr lang="en-US" sz="2800" i="1" dirty="0"/>
                  <a:t>(Neither is cosine)</a:t>
                </a:r>
              </a:p>
              <a:p>
                <a:pPr marL="384048" lvl="2" indent="0">
                  <a:buNone/>
                </a:pPr>
                <a:r>
                  <a:rPr lang="en-US" sz="2800" i="1" dirty="0"/>
                  <a:t>	 </a:t>
                </a:r>
                <a:r>
                  <a:rPr lang="en-US" sz="2800" dirty="0"/>
                  <a:t> </a:t>
                </a:r>
              </a:p>
              <a:p>
                <a:pPr lvl="1"/>
                <a:endParaRPr lang="en-US" dirty="0"/>
              </a:p>
            </p:txBody>
          </p:sp>
        </mc:Choice>
        <mc:Fallback xmlns="">
          <p:sp>
            <p:nvSpPr>
              <p:cNvPr id="3" name="Content Placeholder 2">
                <a:extLst>
                  <a:ext uri="{FF2B5EF4-FFF2-40B4-BE49-F238E27FC236}">
                    <a16:creationId xmlns:a16="http://schemas.microsoft.com/office/drawing/2014/main" xmlns="" id="{FF5E4F3A-A530-C44F-941F-6816ADC957BE}"/>
                  </a:ext>
                </a:extLst>
              </p:cNvPr>
              <p:cNvSpPr>
                <a:spLocks noGrp="1" noRot="1" noChangeAspect="1" noMove="1" noResize="1" noEditPoints="1" noAdjustHandles="1" noChangeArrowheads="1" noChangeShapeType="1" noTextEdit="1"/>
              </p:cNvSpPr>
              <p:nvPr>
                <p:ph idx="1"/>
              </p:nvPr>
            </p:nvSpPr>
            <p:spPr>
              <a:blipFill rotWithShape="0">
                <a:blip r:embed="rId3"/>
                <a:stretch>
                  <a:fillRect l="-2181" t="-3182"/>
                </a:stretch>
              </a:blipFill>
            </p:spPr>
            <p:txBody>
              <a:bodyPr/>
              <a:lstStyle/>
              <a:p>
                <a:r>
                  <a:rPr lang="en-US">
                    <a:noFill/>
                  </a:rPr>
                  <a:t> </a:t>
                </a:r>
              </a:p>
            </p:txBody>
          </p:sp>
        </mc:Fallback>
      </mc:AlternateContent>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41862" y="4914900"/>
            <a:ext cx="9708275" cy="1227483"/>
          </a:xfrm>
          <a:prstGeom prst="rect">
            <a:avLst/>
          </a:prstGeom>
        </p:spPr>
      </p:pic>
    </p:spTree>
    <p:extLst>
      <p:ext uri="{BB962C8B-B14F-4D97-AF65-F5344CB8AC3E}">
        <p14:creationId xmlns:p14="http://schemas.microsoft.com/office/powerpoint/2010/main" val="325921270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B7F3AA-3634-9D4E-AB40-C7415094B143}"/>
              </a:ext>
            </a:extLst>
          </p:cNvPr>
          <p:cNvSpPr>
            <a:spLocks noGrp="1"/>
          </p:cNvSpPr>
          <p:nvPr>
            <p:ph type="title"/>
          </p:nvPr>
        </p:nvSpPr>
        <p:spPr/>
        <p:txBody>
          <a:bodyPr/>
          <a:lstStyle/>
          <a:p>
            <a:r>
              <a:rPr lang="en-US" dirty="0"/>
              <a:t>Turning dot product into a probability</a:t>
            </a:r>
          </a:p>
        </p:txBody>
      </p:sp>
      <p:sp>
        <p:nvSpPr>
          <p:cNvPr id="3" name="Content Placeholder 2">
            <a:extLst>
              <a:ext uri="{FF2B5EF4-FFF2-40B4-BE49-F238E27FC236}">
                <a16:creationId xmlns:a16="http://schemas.microsoft.com/office/drawing/2014/main" id="{3D7E2C0E-61C9-5E4C-973B-FFF6886E65B4}"/>
              </a:ext>
            </a:extLst>
          </p:cNvPr>
          <p:cNvSpPr>
            <a:spLocks noGrp="1"/>
          </p:cNvSpPr>
          <p:nvPr>
            <p:ph idx="1"/>
          </p:nvPr>
        </p:nvSpPr>
        <p:spPr/>
        <p:txBody>
          <a:bodyPr/>
          <a:lstStyle/>
          <a:p>
            <a:r>
              <a:rPr lang="en-US" dirty="0"/>
              <a:t>The sigmoid lies between 0 and 1:</a:t>
            </a:r>
          </a:p>
          <a:p>
            <a:endParaRPr lang="en-US" dirty="0"/>
          </a:p>
        </p:txBody>
      </p:sp>
      <p:pic>
        <p:nvPicPr>
          <p:cNvPr id="4" name="Picture 3">
            <a:extLst>
              <a:ext uri="{FF2B5EF4-FFF2-40B4-BE49-F238E27FC236}">
                <a16:creationId xmlns:a16="http://schemas.microsoft.com/office/drawing/2014/main" id="{2A50DA86-05DE-2347-A314-A71A84638AA2}"/>
              </a:ext>
            </a:extLst>
          </p:cNvPr>
          <p:cNvPicPr>
            <a:picLocks noChangeAspect="1"/>
          </p:cNvPicPr>
          <p:nvPr/>
        </p:nvPicPr>
        <p:blipFill>
          <a:blip r:embed="rId3"/>
          <a:stretch>
            <a:fillRect/>
          </a:stretch>
        </p:blipFill>
        <p:spPr>
          <a:xfrm>
            <a:off x="3886200" y="1607156"/>
            <a:ext cx="3993292" cy="1758950"/>
          </a:xfrm>
          <a:prstGeom prst="rect">
            <a:avLst/>
          </a:prstGeom>
        </p:spPr>
      </p:pic>
      <p:pic>
        <p:nvPicPr>
          <p:cNvPr id="8" name="Picture 7">
            <a:extLst>
              <a:ext uri="{FF2B5EF4-FFF2-40B4-BE49-F238E27FC236}">
                <a16:creationId xmlns:a16="http://schemas.microsoft.com/office/drawing/2014/main" id="{39DAD202-F263-B043-914F-F1E2C57549EF}"/>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438400" y="3397422"/>
            <a:ext cx="6553200" cy="2956331"/>
          </a:xfrm>
          <a:prstGeom prst="rect">
            <a:avLst/>
          </a:prstGeom>
        </p:spPr>
      </p:pic>
    </p:spTree>
    <p:extLst>
      <p:ext uri="{BB962C8B-B14F-4D97-AF65-F5344CB8AC3E}">
        <p14:creationId xmlns:p14="http://schemas.microsoft.com/office/powerpoint/2010/main" val="130837040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B7F3AA-3634-9D4E-AB40-C7415094B143}"/>
              </a:ext>
            </a:extLst>
          </p:cNvPr>
          <p:cNvSpPr>
            <a:spLocks noGrp="1"/>
          </p:cNvSpPr>
          <p:nvPr>
            <p:ph type="title"/>
          </p:nvPr>
        </p:nvSpPr>
        <p:spPr/>
        <p:txBody>
          <a:bodyPr/>
          <a:lstStyle/>
          <a:p>
            <a:r>
              <a:rPr lang="en-US" dirty="0"/>
              <a:t>Turning dot product into a probability</a:t>
            </a:r>
          </a:p>
        </p:txBody>
      </p:sp>
      <p:pic>
        <p:nvPicPr>
          <p:cNvPr id="5" name="Picture 4">
            <a:extLst>
              <a:ext uri="{FF2B5EF4-FFF2-40B4-BE49-F238E27FC236}">
                <a16:creationId xmlns:a16="http://schemas.microsoft.com/office/drawing/2014/main" id="{534AB5DA-2BE0-D74A-A52C-3AE8D70142AF}"/>
              </a:ext>
            </a:extLst>
          </p:cNvPr>
          <p:cNvPicPr>
            <a:picLocks noChangeAspect="1"/>
          </p:cNvPicPr>
          <p:nvPr/>
        </p:nvPicPr>
        <p:blipFill>
          <a:blip r:embed="rId3"/>
          <a:stretch>
            <a:fillRect/>
          </a:stretch>
        </p:blipFill>
        <p:spPr>
          <a:xfrm>
            <a:off x="3001028" y="2300394"/>
            <a:ext cx="4866331" cy="1682750"/>
          </a:xfrm>
          <a:prstGeom prst="rect">
            <a:avLst/>
          </a:prstGeom>
        </p:spPr>
      </p:pic>
      <p:pic>
        <p:nvPicPr>
          <p:cNvPr id="6" name="Picture 5">
            <a:extLst>
              <a:ext uri="{FF2B5EF4-FFF2-40B4-BE49-F238E27FC236}">
                <a16:creationId xmlns:a16="http://schemas.microsoft.com/office/drawing/2014/main" id="{9ADAD43D-7A4A-284E-AD5B-4724F13D2EF7}"/>
              </a:ext>
            </a:extLst>
          </p:cNvPr>
          <p:cNvPicPr>
            <a:picLocks noChangeAspect="1"/>
          </p:cNvPicPr>
          <p:nvPr/>
        </p:nvPicPr>
        <p:blipFill>
          <a:blip r:embed="rId4"/>
          <a:stretch>
            <a:fillRect/>
          </a:stretch>
        </p:blipFill>
        <p:spPr>
          <a:xfrm>
            <a:off x="3059873" y="4437804"/>
            <a:ext cx="5238750" cy="1885950"/>
          </a:xfrm>
          <a:prstGeom prst="rect">
            <a:avLst/>
          </a:prstGeom>
        </p:spPr>
      </p:pic>
      <p:sp>
        <p:nvSpPr>
          <p:cNvPr id="3" name="Rectangle 2">
            <a:extLst>
              <a:ext uri="{FF2B5EF4-FFF2-40B4-BE49-F238E27FC236}">
                <a16:creationId xmlns:a16="http://schemas.microsoft.com/office/drawing/2014/main" id="{1C41CC3E-C7F0-C54E-8355-0C40E81B22FD}"/>
              </a:ext>
            </a:extLst>
          </p:cNvPr>
          <p:cNvSpPr/>
          <p:nvPr/>
        </p:nvSpPr>
        <p:spPr>
          <a:xfrm>
            <a:off x="3059874" y="3983144"/>
            <a:ext cx="5474527" cy="11222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818F0A18-6E85-0340-A21E-26D37EDA355C}"/>
              </a:ext>
            </a:extLst>
          </p:cNvPr>
          <p:cNvSpPr/>
          <p:nvPr/>
        </p:nvSpPr>
        <p:spPr>
          <a:xfrm>
            <a:off x="3133960" y="5104766"/>
            <a:ext cx="5474527" cy="11222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68144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B7F3AA-3634-9D4E-AB40-C7415094B143}"/>
              </a:ext>
            </a:extLst>
          </p:cNvPr>
          <p:cNvSpPr>
            <a:spLocks noGrp="1"/>
          </p:cNvSpPr>
          <p:nvPr>
            <p:ph type="title"/>
          </p:nvPr>
        </p:nvSpPr>
        <p:spPr/>
        <p:txBody>
          <a:bodyPr/>
          <a:lstStyle/>
          <a:p>
            <a:r>
              <a:rPr lang="en-US" dirty="0"/>
              <a:t>Turning dot product into a probability</a:t>
            </a:r>
          </a:p>
        </p:txBody>
      </p:sp>
      <p:pic>
        <p:nvPicPr>
          <p:cNvPr id="5" name="Picture 4">
            <a:extLst>
              <a:ext uri="{FF2B5EF4-FFF2-40B4-BE49-F238E27FC236}">
                <a16:creationId xmlns:a16="http://schemas.microsoft.com/office/drawing/2014/main" id="{534AB5DA-2BE0-D74A-A52C-3AE8D70142AF}"/>
              </a:ext>
            </a:extLst>
          </p:cNvPr>
          <p:cNvPicPr>
            <a:picLocks noChangeAspect="1"/>
          </p:cNvPicPr>
          <p:nvPr/>
        </p:nvPicPr>
        <p:blipFill>
          <a:blip r:embed="rId3"/>
          <a:stretch>
            <a:fillRect/>
          </a:stretch>
        </p:blipFill>
        <p:spPr>
          <a:xfrm>
            <a:off x="3001028" y="2300394"/>
            <a:ext cx="4866331" cy="1682750"/>
          </a:xfrm>
          <a:prstGeom prst="rect">
            <a:avLst/>
          </a:prstGeom>
        </p:spPr>
      </p:pic>
      <p:pic>
        <p:nvPicPr>
          <p:cNvPr id="6" name="Picture 5">
            <a:extLst>
              <a:ext uri="{FF2B5EF4-FFF2-40B4-BE49-F238E27FC236}">
                <a16:creationId xmlns:a16="http://schemas.microsoft.com/office/drawing/2014/main" id="{9ADAD43D-7A4A-284E-AD5B-4724F13D2EF7}"/>
              </a:ext>
            </a:extLst>
          </p:cNvPr>
          <p:cNvPicPr>
            <a:picLocks noChangeAspect="1"/>
          </p:cNvPicPr>
          <p:nvPr/>
        </p:nvPicPr>
        <p:blipFill>
          <a:blip r:embed="rId4"/>
          <a:stretch>
            <a:fillRect/>
          </a:stretch>
        </p:blipFill>
        <p:spPr>
          <a:xfrm>
            <a:off x="3059873" y="4437804"/>
            <a:ext cx="5238750" cy="1885950"/>
          </a:xfrm>
          <a:prstGeom prst="rect">
            <a:avLst/>
          </a:prstGeom>
        </p:spPr>
      </p:pic>
    </p:spTree>
    <p:extLst>
      <p:ext uri="{BB962C8B-B14F-4D97-AF65-F5344CB8AC3E}">
        <p14:creationId xmlns:p14="http://schemas.microsoft.com/office/powerpoint/2010/main" val="329728143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AEC9F-BB6E-5C4D-8208-07A09CD058AE}"/>
              </a:ext>
            </a:extLst>
          </p:cNvPr>
          <p:cNvSpPr>
            <a:spLocks noGrp="1"/>
          </p:cNvSpPr>
          <p:nvPr>
            <p:ph type="title"/>
          </p:nvPr>
        </p:nvSpPr>
        <p:spPr/>
        <p:txBody>
          <a:bodyPr/>
          <a:lstStyle/>
          <a:p>
            <a:r>
              <a:rPr lang="en-US" dirty="0"/>
              <a:t>For all the context words:</a:t>
            </a:r>
          </a:p>
        </p:txBody>
      </p:sp>
      <p:sp>
        <p:nvSpPr>
          <p:cNvPr id="3" name="Content Placeholder 2">
            <a:extLst>
              <a:ext uri="{FF2B5EF4-FFF2-40B4-BE49-F238E27FC236}">
                <a16:creationId xmlns:a16="http://schemas.microsoft.com/office/drawing/2014/main" id="{BEEBB1A2-5034-9247-A2E4-A73FA2FF4692}"/>
              </a:ext>
            </a:extLst>
          </p:cNvPr>
          <p:cNvSpPr>
            <a:spLocks noGrp="1"/>
          </p:cNvSpPr>
          <p:nvPr>
            <p:ph idx="1"/>
          </p:nvPr>
        </p:nvSpPr>
        <p:spPr/>
        <p:txBody>
          <a:bodyPr>
            <a:normAutofit/>
          </a:bodyPr>
          <a:lstStyle/>
          <a:p>
            <a:r>
              <a:rPr lang="en-US" sz="3600" dirty="0"/>
              <a:t>Assume all context words are independent</a:t>
            </a:r>
          </a:p>
        </p:txBody>
      </p:sp>
      <p:pic>
        <p:nvPicPr>
          <p:cNvPr id="4" name="Picture 3">
            <a:extLst>
              <a:ext uri="{FF2B5EF4-FFF2-40B4-BE49-F238E27FC236}">
                <a16:creationId xmlns:a16="http://schemas.microsoft.com/office/drawing/2014/main" id="{AEE76DFE-3BCA-2448-9659-6BD44C557ED0}"/>
              </a:ext>
            </a:extLst>
          </p:cNvPr>
          <p:cNvPicPr>
            <a:picLocks noChangeAspect="1"/>
          </p:cNvPicPr>
          <p:nvPr/>
        </p:nvPicPr>
        <p:blipFill>
          <a:blip r:embed="rId3"/>
          <a:stretch>
            <a:fillRect/>
          </a:stretch>
        </p:blipFill>
        <p:spPr>
          <a:xfrm>
            <a:off x="3060191" y="3429001"/>
            <a:ext cx="6838920" cy="2986617"/>
          </a:xfrm>
          <a:prstGeom prst="rect">
            <a:avLst/>
          </a:prstGeom>
        </p:spPr>
      </p:pic>
      <p:sp>
        <p:nvSpPr>
          <p:cNvPr id="5" name="Rectangle 4">
            <a:extLst>
              <a:ext uri="{FF2B5EF4-FFF2-40B4-BE49-F238E27FC236}">
                <a16:creationId xmlns:a16="http://schemas.microsoft.com/office/drawing/2014/main" id="{8C0B29E8-AC87-E147-8551-60025B88E31A}"/>
              </a:ext>
            </a:extLst>
          </p:cNvPr>
          <p:cNvSpPr/>
          <p:nvPr/>
        </p:nvSpPr>
        <p:spPr>
          <a:xfrm>
            <a:off x="2971801" y="4876800"/>
            <a:ext cx="6927311" cy="14022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81054123"/>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AEC9F-BB6E-5C4D-8208-07A09CD058AE}"/>
              </a:ext>
            </a:extLst>
          </p:cNvPr>
          <p:cNvSpPr>
            <a:spLocks noGrp="1"/>
          </p:cNvSpPr>
          <p:nvPr>
            <p:ph type="title"/>
          </p:nvPr>
        </p:nvSpPr>
        <p:spPr/>
        <p:txBody>
          <a:bodyPr/>
          <a:lstStyle/>
          <a:p>
            <a:r>
              <a:rPr lang="en-US" dirty="0"/>
              <a:t>For all the context words:</a:t>
            </a:r>
          </a:p>
        </p:txBody>
      </p:sp>
      <p:sp>
        <p:nvSpPr>
          <p:cNvPr id="3" name="Content Placeholder 2">
            <a:extLst>
              <a:ext uri="{FF2B5EF4-FFF2-40B4-BE49-F238E27FC236}">
                <a16:creationId xmlns:a16="http://schemas.microsoft.com/office/drawing/2014/main" id="{BEEBB1A2-5034-9247-A2E4-A73FA2FF4692}"/>
              </a:ext>
            </a:extLst>
          </p:cNvPr>
          <p:cNvSpPr>
            <a:spLocks noGrp="1"/>
          </p:cNvSpPr>
          <p:nvPr>
            <p:ph idx="1"/>
          </p:nvPr>
        </p:nvSpPr>
        <p:spPr/>
        <p:txBody>
          <a:bodyPr>
            <a:normAutofit/>
          </a:bodyPr>
          <a:lstStyle/>
          <a:p>
            <a:r>
              <a:rPr lang="en-US" sz="3600" dirty="0"/>
              <a:t>Assume all context words are independent</a:t>
            </a:r>
          </a:p>
        </p:txBody>
      </p:sp>
      <p:pic>
        <p:nvPicPr>
          <p:cNvPr id="4" name="Picture 3">
            <a:extLst>
              <a:ext uri="{FF2B5EF4-FFF2-40B4-BE49-F238E27FC236}">
                <a16:creationId xmlns:a16="http://schemas.microsoft.com/office/drawing/2014/main" id="{AEE76DFE-3BCA-2448-9659-6BD44C557ED0}"/>
              </a:ext>
            </a:extLst>
          </p:cNvPr>
          <p:cNvPicPr>
            <a:picLocks noChangeAspect="1"/>
          </p:cNvPicPr>
          <p:nvPr/>
        </p:nvPicPr>
        <p:blipFill>
          <a:blip r:embed="rId3"/>
          <a:stretch>
            <a:fillRect/>
          </a:stretch>
        </p:blipFill>
        <p:spPr>
          <a:xfrm>
            <a:off x="2676540" y="2522836"/>
            <a:ext cx="6838920" cy="2986617"/>
          </a:xfrm>
          <a:prstGeom prst="rect">
            <a:avLst/>
          </a:prstGeom>
        </p:spPr>
      </p:pic>
    </p:spTree>
    <p:extLst>
      <p:ext uri="{BB962C8B-B14F-4D97-AF65-F5344CB8AC3E}">
        <p14:creationId xmlns:p14="http://schemas.microsoft.com/office/powerpoint/2010/main" val="34129407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Computation Graphs</a:t>
            </a:r>
          </a:p>
        </p:txBody>
      </p:sp>
      <p:sp>
        <p:nvSpPr>
          <p:cNvPr id="3" name="Content Placeholder 2"/>
          <p:cNvSpPr>
            <a:spLocks noGrp="1"/>
          </p:cNvSpPr>
          <p:nvPr>
            <p:ph idx="1"/>
          </p:nvPr>
        </p:nvSpPr>
        <p:spPr/>
        <p:txBody>
          <a:bodyPr/>
          <a:lstStyle/>
          <a:p>
            <a:r>
              <a:rPr lang="en-US" dirty="0"/>
              <a:t>Although backpropagation was invented for neural nets, it is related to general procedure called </a:t>
            </a:r>
            <a:r>
              <a:rPr lang="en-US" b="1" dirty="0"/>
              <a:t>backward differentiation</a:t>
            </a:r>
            <a:r>
              <a:rPr lang="en-US" dirty="0"/>
              <a:t>, which depends on the notion of </a:t>
            </a:r>
            <a:r>
              <a:rPr lang="en-US" b="1" dirty="0"/>
              <a:t>computation graphs</a:t>
            </a:r>
            <a:r>
              <a:rPr lang="en-US" dirty="0"/>
              <a:t>. </a:t>
            </a:r>
          </a:p>
          <a:p>
            <a:r>
              <a:rPr lang="en-US" dirty="0"/>
              <a:t>A computation graph represents the process of computing a mathematical expression.  The computation is broken down into separate operations.  Each operation is a node in a graph. </a:t>
            </a:r>
          </a:p>
          <a:p>
            <a:endParaRPr lang="en-US" dirty="0"/>
          </a:p>
        </p:txBody>
      </p:sp>
      <p:sp>
        <p:nvSpPr>
          <p:cNvPr id="6" name="Rectangle 5"/>
          <p:cNvSpPr/>
          <p:nvPr/>
        </p:nvSpPr>
        <p:spPr>
          <a:xfrm>
            <a:off x="2971801" y="4343400"/>
            <a:ext cx="2064989" cy="369332"/>
          </a:xfrm>
          <a:prstGeom prst="rect">
            <a:avLst/>
          </a:prstGeom>
        </p:spPr>
        <p:txBody>
          <a:bodyPr wrap="none">
            <a:spAutoFit/>
          </a:bodyPr>
          <a:lstStyle/>
          <a:p>
            <a:r>
              <a:rPr lang="is-IS" i="1" dirty="0">
                <a:latin typeface="NimbusRomNo9L" charset="0"/>
              </a:rPr>
              <a:t>L</a:t>
            </a:r>
            <a:r>
              <a:rPr lang="is-IS" dirty="0">
                <a:latin typeface="CMR10" charset="0"/>
              </a:rPr>
              <a:t>(</a:t>
            </a:r>
            <a:r>
              <a:rPr lang="is-IS" i="1" dirty="0">
                <a:latin typeface="NimbusRomNo9L" charset="0"/>
              </a:rPr>
              <a:t>a</a:t>
            </a:r>
            <a:r>
              <a:rPr lang="is-IS" dirty="0">
                <a:latin typeface="CMMI10" charset="0"/>
              </a:rPr>
              <a:t>, </a:t>
            </a:r>
            <a:r>
              <a:rPr lang="is-IS" i="1" dirty="0">
                <a:latin typeface="NimbusRomNo9L" charset="0"/>
              </a:rPr>
              <a:t>b</a:t>
            </a:r>
            <a:r>
              <a:rPr lang="is-IS" dirty="0">
                <a:latin typeface="CMMI10" charset="0"/>
              </a:rPr>
              <a:t>, </a:t>
            </a:r>
            <a:r>
              <a:rPr lang="is-IS" i="1" dirty="0">
                <a:latin typeface="NimbusRomNo9L" charset="0"/>
              </a:rPr>
              <a:t>c</a:t>
            </a:r>
            <a:r>
              <a:rPr lang="is-IS" dirty="0">
                <a:latin typeface="CMR10" charset="0"/>
              </a:rPr>
              <a:t>) = </a:t>
            </a:r>
            <a:r>
              <a:rPr lang="is-IS" i="1" dirty="0">
                <a:latin typeface="NimbusRomNo9L" charset="0"/>
              </a:rPr>
              <a:t>c</a:t>
            </a:r>
            <a:r>
              <a:rPr lang="is-IS" dirty="0">
                <a:latin typeface="CMR10" charset="0"/>
              </a:rPr>
              <a:t>(</a:t>
            </a:r>
            <a:r>
              <a:rPr lang="is-IS" i="1" dirty="0">
                <a:latin typeface="NimbusRomNo9L" charset="0"/>
              </a:rPr>
              <a:t>a </a:t>
            </a:r>
            <a:r>
              <a:rPr lang="is-IS" dirty="0">
                <a:latin typeface="CMR10" charset="0"/>
              </a:rPr>
              <a:t>+ </a:t>
            </a:r>
            <a:r>
              <a:rPr lang="is-IS" dirty="0">
                <a:latin typeface="NimbusRomNo9L" charset="0"/>
              </a:rPr>
              <a:t>2</a:t>
            </a:r>
            <a:r>
              <a:rPr lang="is-IS" i="1" dirty="0">
                <a:latin typeface="NimbusRomNo9L" charset="0"/>
              </a:rPr>
              <a:t>b</a:t>
            </a:r>
            <a:r>
              <a:rPr lang="is-IS" dirty="0">
                <a:latin typeface="CMR10" charset="0"/>
              </a:rPr>
              <a:t>) </a:t>
            </a:r>
            <a:endParaRPr lang="is-IS" dirty="0">
              <a:latin typeface="NimbusRomNo9L" charset="0"/>
            </a:endParaRPr>
          </a:p>
        </p:txBody>
      </p:sp>
      <p:sp>
        <p:nvSpPr>
          <p:cNvPr id="7" name="Rectangle 6"/>
          <p:cNvSpPr/>
          <p:nvPr/>
        </p:nvSpPr>
        <p:spPr>
          <a:xfrm>
            <a:off x="6781800" y="4343400"/>
            <a:ext cx="1524000" cy="923330"/>
          </a:xfrm>
          <a:prstGeom prst="rect">
            <a:avLst/>
          </a:prstGeom>
        </p:spPr>
        <p:txBody>
          <a:bodyPr wrap="square">
            <a:spAutoFit/>
          </a:bodyPr>
          <a:lstStyle/>
          <a:p>
            <a:r>
              <a:rPr lang="it-IT" i="1" dirty="0">
                <a:latin typeface="NimbusRomNo9L" charset="0"/>
              </a:rPr>
              <a:t>d </a:t>
            </a:r>
            <a:r>
              <a:rPr lang="it-IT" dirty="0">
                <a:latin typeface="CMR10" charset="0"/>
              </a:rPr>
              <a:t>= </a:t>
            </a:r>
            <a:r>
              <a:rPr lang="it-IT" dirty="0">
                <a:latin typeface="NimbusRomNo9L" charset="0"/>
              </a:rPr>
              <a:t>2</a:t>
            </a:r>
            <a:r>
              <a:rPr lang="it-IT" dirty="0">
                <a:latin typeface="CMSY10" charset="0"/>
              </a:rPr>
              <a:t>∗</a:t>
            </a:r>
            <a:r>
              <a:rPr lang="it-IT" i="1" dirty="0">
                <a:latin typeface="NimbusRomNo9L" charset="0"/>
              </a:rPr>
              <a:t>b </a:t>
            </a:r>
          </a:p>
          <a:p>
            <a:r>
              <a:rPr lang="it-IT" i="1" dirty="0">
                <a:latin typeface="NimbusRomNo9L" charset="0"/>
              </a:rPr>
              <a:t>e </a:t>
            </a:r>
            <a:r>
              <a:rPr lang="it-IT" dirty="0">
                <a:latin typeface="CMR10" charset="0"/>
              </a:rPr>
              <a:t>= </a:t>
            </a:r>
            <a:r>
              <a:rPr lang="it-IT" i="1" dirty="0" err="1">
                <a:latin typeface="NimbusRomNo9L" charset="0"/>
              </a:rPr>
              <a:t>a</a:t>
            </a:r>
            <a:r>
              <a:rPr lang="it-IT" dirty="0" err="1">
                <a:latin typeface="CMR10" charset="0"/>
              </a:rPr>
              <a:t>+</a:t>
            </a:r>
            <a:r>
              <a:rPr lang="it-IT" i="1" dirty="0" err="1">
                <a:latin typeface="NimbusRomNo9L" charset="0"/>
              </a:rPr>
              <a:t>d</a:t>
            </a:r>
            <a:r>
              <a:rPr lang="it-IT" i="1" dirty="0">
                <a:latin typeface="NimbusRomNo9L" charset="0"/>
              </a:rPr>
              <a:t> </a:t>
            </a:r>
            <a:endParaRPr lang="it-IT" dirty="0"/>
          </a:p>
          <a:p>
            <a:r>
              <a:rPr lang="it-IT" i="1" dirty="0">
                <a:latin typeface="NimbusRomNo9L" charset="0"/>
              </a:rPr>
              <a:t>L </a:t>
            </a:r>
            <a:r>
              <a:rPr lang="it-IT" dirty="0">
                <a:latin typeface="CMR10" charset="0"/>
              </a:rPr>
              <a:t>= </a:t>
            </a:r>
            <a:r>
              <a:rPr lang="it-IT" i="1" dirty="0" err="1">
                <a:latin typeface="NimbusRomNo9L" charset="0"/>
              </a:rPr>
              <a:t>c</a:t>
            </a:r>
            <a:r>
              <a:rPr lang="it-IT" dirty="0" err="1">
                <a:latin typeface="CMSY10" charset="0"/>
              </a:rPr>
              <a:t>∗</a:t>
            </a:r>
            <a:r>
              <a:rPr lang="it-IT" i="1" dirty="0" err="1">
                <a:latin typeface="NimbusRomNo9L" charset="0"/>
              </a:rPr>
              <a:t>e</a:t>
            </a:r>
            <a:r>
              <a:rPr lang="it-IT" i="1" dirty="0">
                <a:latin typeface="NimbusRomNo9L" charset="0"/>
              </a:rPr>
              <a:t> </a:t>
            </a:r>
            <a:endParaRPr lang="it-IT" dirty="0"/>
          </a:p>
        </p:txBody>
      </p:sp>
    </p:spTree>
    <p:extLst>
      <p:ext uri="{BB962C8B-B14F-4D97-AF65-F5344CB8AC3E}">
        <p14:creationId xmlns:p14="http://schemas.microsoft.com/office/powerpoint/2010/main" val="3716513837"/>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9673" y="365125"/>
            <a:ext cx="10954127" cy="772052"/>
          </a:xfrm>
        </p:spPr>
        <p:txBody>
          <a:bodyPr anchor="ctr">
            <a:normAutofit/>
          </a:bodyPr>
          <a:lstStyle/>
          <a:p>
            <a:r>
              <a:rPr lang="en-US"/>
              <a:t>Popping back up</a:t>
            </a:r>
          </a:p>
        </p:txBody>
      </p:sp>
      <p:sp>
        <p:nvSpPr>
          <p:cNvPr id="3" name="Content Placeholder 2"/>
          <p:cNvSpPr>
            <a:spLocks noGrp="1"/>
          </p:cNvSpPr>
          <p:nvPr>
            <p:ph type="body" idx="1"/>
          </p:nvPr>
        </p:nvSpPr>
        <p:spPr>
          <a:xfrm>
            <a:off x="1190627" y="1946672"/>
            <a:ext cx="9810751" cy="4018360"/>
          </a:xfrm>
        </p:spPr>
        <p:txBody>
          <a:bodyPr>
            <a:normAutofit/>
          </a:bodyPr>
          <a:lstStyle/>
          <a:p>
            <a:r>
              <a:rPr lang="en-US" sz="2200" dirty="0"/>
              <a:t>Now we have a way of computing the probability of p(+|</a:t>
            </a:r>
            <a:r>
              <a:rPr lang="en-US" sz="2200" dirty="0" err="1"/>
              <a:t>t,c</a:t>
            </a:r>
            <a:r>
              <a:rPr lang="en-US" sz="2200" dirty="0"/>
              <a:t>), which is the probability that c is a real context word for t.  </a:t>
            </a:r>
          </a:p>
          <a:p>
            <a:r>
              <a:rPr lang="en-US" sz="2200" b="1" dirty="0"/>
              <a:t>But, </a:t>
            </a:r>
            <a:r>
              <a:rPr lang="en-US" sz="2200" dirty="0"/>
              <a:t>we need embeddings for </a:t>
            </a:r>
            <a:r>
              <a:rPr lang="en-US" sz="2200" b="1" dirty="0"/>
              <a:t>t</a:t>
            </a:r>
            <a:r>
              <a:rPr lang="en-US" sz="2200" dirty="0"/>
              <a:t> and </a:t>
            </a:r>
            <a:r>
              <a:rPr lang="en-US" sz="2200" b="1" dirty="0"/>
              <a:t>c</a:t>
            </a:r>
            <a:r>
              <a:rPr lang="en-US" sz="2200" dirty="0"/>
              <a:t> to do it.</a:t>
            </a:r>
          </a:p>
          <a:p>
            <a:r>
              <a:rPr lang="en-US" sz="2200" dirty="0"/>
              <a:t>Where do we get those embeddings?</a:t>
            </a:r>
          </a:p>
          <a:p>
            <a:r>
              <a:rPr lang="en-US" sz="2200" dirty="0"/>
              <a:t>Word2vec learns them automatically!  </a:t>
            </a:r>
          </a:p>
          <a:p>
            <a:r>
              <a:rPr lang="en-US" sz="2200" dirty="0"/>
              <a:t>It starts with an initial set of embedding vectors and then iteratively shifts the embedding of each word </a:t>
            </a:r>
            <a:r>
              <a:rPr lang="en-US" sz="2200" i="1" dirty="0"/>
              <a:t>w </a:t>
            </a:r>
            <a:r>
              <a:rPr lang="en-US" sz="2200" dirty="0"/>
              <a:t>to be more like the embeddings of words that occur nearby in texts, and less like the embeddings of words that don’t occur nearby. </a:t>
            </a:r>
          </a:p>
        </p:txBody>
      </p:sp>
    </p:spTree>
    <p:extLst>
      <p:ext uri="{BB962C8B-B14F-4D97-AF65-F5344CB8AC3E}">
        <p14:creationId xmlns:p14="http://schemas.microsoft.com/office/powerpoint/2010/main" val="979831369"/>
      </p:ext>
    </p:extLst>
  </p:cSld>
  <p:clrMapOvr>
    <a:masterClrMapping/>
  </p:clrMapOvr>
  <p:transition spd="med"/>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Skip-Gram Training Data</a:t>
            </a:r>
          </a:p>
        </p:txBody>
      </p:sp>
      <p:sp>
        <p:nvSpPr>
          <p:cNvPr id="3" name="Content Placeholder 2"/>
          <p:cNvSpPr>
            <a:spLocks noGrp="1"/>
          </p:cNvSpPr>
          <p:nvPr>
            <p:ph idx="1"/>
          </p:nvPr>
        </p:nvSpPr>
        <p:spPr/>
        <p:txBody>
          <a:bodyPr>
            <a:normAutofit/>
          </a:bodyPr>
          <a:lstStyle/>
          <a:p>
            <a:r>
              <a:rPr lang="en-US" sz="3200" dirty="0"/>
              <a:t>Training sentence:</a:t>
            </a:r>
          </a:p>
          <a:p>
            <a:r>
              <a:rPr lang="en-US" sz="2800" dirty="0">
                <a:solidFill>
                  <a:schemeClr val="bg1">
                    <a:lumMod val="65000"/>
                  </a:schemeClr>
                </a:solidFill>
              </a:rPr>
              <a:t>... lemon, a </a:t>
            </a:r>
            <a:r>
              <a:rPr lang="en-US" sz="2800" dirty="0">
                <a:solidFill>
                  <a:srgbClr val="0000FF"/>
                </a:solidFill>
              </a:rPr>
              <a:t>tablespoon of </a:t>
            </a:r>
            <a:r>
              <a:rPr lang="en-US" sz="2800" b="1" dirty="0">
                <a:solidFill>
                  <a:srgbClr val="FF0066"/>
                </a:solidFill>
              </a:rPr>
              <a:t>apricot</a:t>
            </a:r>
            <a:r>
              <a:rPr lang="en-US" sz="2800" dirty="0">
                <a:solidFill>
                  <a:srgbClr val="0000FF"/>
                </a:solidFill>
              </a:rPr>
              <a:t> jam   a</a:t>
            </a:r>
            <a:r>
              <a:rPr lang="en-US" sz="2800" dirty="0"/>
              <a:t>   </a:t>
            </a:r>
            <a:r>
              <a:rPr lang="en-US" sz="2800" dirty="0">
                <a:solidFill>
                  <a:schemeClr val="bg1">
                    <a:lumMod val="65000"/>
                  </a:schemeClr>
                </a:solidFill>
              </a:rPr>
              <a:t>pinch ... </a:t>
            </a:r>
          </a:p>
          <a:p>
            <a:r>
              <a:rPr lang="en-US" sz="2800" dirty="0">
                <a:solidFill>
                  <a:schemeClr val="bg1">
                    <a:lumMod val="65000"/>
                  </a:schemeClr>
                </a:solidFill>
              </a:rPr>
              <a:t>                         </a:t>
            </a:r>
            <a:r>
              <a:rPr lang="en-US" sz="2800" dirty="0">
                <a:solidFill>
                  <a:srgbClr val="0000FF"/>
                </a:solidFill>
              </a:rPr>
              <a:t>c1              c2     </a:t>
            </a:r>
            <a:r>
              <a:rPr lang="en-US" sz="2800" dirty="0">
                <a:solidFill>
                  <a:srgbClr val="C00000"/>
                </a:solidFill>
              </a:rPr>
              <a:t>t</a:t>
            </a:r>
            <a:r>
              <a:rPr lang="en-US" sz="2800" dirty="0">
                <a:solidFill>
                  <a:schemeClr val="bg1">
                    <a:lumMod val="65000"/>
                  </a:schemeClr>
                </a:solidFill>
              </a:rPr>
              <a:t>        </a:t>
            </a:r>
            <a:r>
              <a:rPr lang="en-US" sz="2800" dirty="0">
                <a:solidFill>
                  <a:srgbClr val="0000FF"/>
                </a:solidFill>
              </a:rPr>
              <a:t>c3    c4</a:t>
            </a:r>
          </a:p>
          <a:p>
            <a:endParaRPr lang="en-US" sz="3200" dirty="0"/>
          </a:p>
          <a:p>
            <a:r>
              <a:rPr lang="en-US" sz="3200" dirty="0"/>
              <a:t>Training data: input/output pairs centering on </a:t>
            </a:r>
            <a:r>
              <a:rPr lang="en-US" sz="3200" i="1" dirty="0">
                <a:solidFill>
                  <a:srgbClr val="009900"/>
                </a:solidFill>
              </a:rPr>
              <a:t>apricot</a:t>
            </a:r>
            <a:r>
              <a:rPr lang="en-US" sz="3200" i="1" dirty="0"/>
              <a:t> </a:t>
            </a:r>
          </a:p>
          <a:p>
            <a:r>
              <a:rPr lang="en-US" sz="3200" dirty="0"/>
              <a:t>Assume a +/- 2 word window</a:t>
            </a:r>
          </a:p>
        </p:txBody>
      </p:sp>
      <p:sp>
        <p:nvSpPr>
          <p:cNvPr id="4" name="Date Placeholder 3"/>
          <p:cNvSpPr>
            <a:spLocks noGrp="1"/>
          </p:cNvSpPr>
          <p:nvPr>
            <p:ph type="dt" sz="half" idx="10"/>
          </p:nvPr>
        </p:nvSpPr>
        <p:spPr>
          <a:xfrm>
            <a:off x="822961" y="6459786"/>
            <a:ext cx="1854203" cy="365125"/>
          </a:xfrm>
          <a:prstGeom prst="rect">
            <a:avLst/>
          </a:prstGeom>
        </p:spPr>
        <p:txBody>
          <a:bodyPr vert="horz" lIns="91440" tIns="45720" rIns="91440" bIns="45720" rtlCol="0" anchor="ctr"/>
          <a:lstStyle>
            <a:defPPr>
              <a:defRPr lang="en-US"/>
            </a:defPPr>
            <a:lvl1pPr marL="0" algn="l" defTabSz="914400" rtl="0" eaLnBrk="1" latinLnBrk="0" hangingPunct="1">
              <a:defRPr sz="900" kern="120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240CDC23-E565-C848-9AF6-12BD09C53D91}" type="datetimeFigureOut">
              <a:rPr lang="en-US" smtClean="0"/>
              <a:pPr>
                <a:defRPr/>
              </a:pPr>
              <a:t>12/7/21</a:t>
            </a:fld>
            <a:endParaRPr lang="en-US"/>
          </a:p>
        </p:txBody>
      </p:sp>
      <p:sp>
        <p:nvSpPr>
          <p:cNvPr id="6" name="Slide Number Placeholder 5"/>
          <p:cNvSpPr>
            <a:spLocks noGrp="1"/>
          </p:cNvSpPr>
          <p:nvPr>
            <p:ph type="sldNum" sz="quarter" idx="12"/>
          </p:nvPr>
        </p:nvSpPr>
        <p:spPr>
          <a:prstGeom prst="rect">
            <a:avLst/>
          </a:prstGeom>
        </p:spPr>
        <p:txBody>
          <a:bodyPr/>
          <a:lstStyle/>
          <a:p>
            <a:pPr>
              <a:defRPr/>
            </a:pPr>
            <a:fld id="{713DD8BE-556E-3440-9013-11CC5588178D}" type="slidenum">
              <a:rPr lang="en-US" smtClean="0"/>
              <a:pPr>
                <a:defRPr/>
              </a:pPr>
              <a:t>131</a:t>
            </a:fld>
            <a:endParaRPr lang="en-US"/>
          </a:p>
        </p:txBody>
      </p:sp>
    </p:spTree>
    <p:extLst>
      <p:ext uri="{BB962C8B-B14F-4D97-AF65-F5344CB8AC3E}">
        <p14:creationId xmlns:p14="http://schemas.microsoft.com/office/powerpoint/2010/main" val="3421393980"/>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Skip-Gram Training</a:t>
            </a:r>
          </a:p>
        </p:txBody>
      </p:sp>
      <p:sp>
        <p:nvSpPr>
          <p:cNvPr id="3" name="Content Placeholder 2"/>
          <p:cNvSpPr>
            <a:spLocks noGrp="1"/>
          </p:cNvSpPr>
          <p:nvPr>
            <p:ph idx="1"/>
          </p:nvPr>
        </p:nvSpPr>
        <p:spPr/>
        <p:txBody>
          <a:bodyPr>
            <a:normAutofit/>
          </a:bodyPr>
          <a:lstStyle/>
          <a:p>
            <a:r>
              <a:rPr lang="en-US" sz="3200" dirty="0"/>
              <a:t>Training sentence:</a:t>
            </a:r>
          </a:p>
          <a:p>
            <a:r>
              <a:rPr lang="en-US" sz="2800" dirty="0">
                <a:solidFill>
                  <a:schemeClr val="bg1">
                    <a:lumMod val="65000"/>
                  </a:schemeClr>
                </a:solidFill>
              </a:rPr>
              <a:t>... lemon, a </a:t>
            </a:r>
            <a:r>
              <a:rPr lang="en-US" sz="2800" dirty="0">
                <a:solidFill>
                  <a:srgbClr val="0000FF"/>
                </a:solidFill>
              </a:rPr>
              <a:t>tablespoon of </a:t>
            </a:r>
            <a:r>
              <a:rPr lang="en-US" sz="2800" b="1" dirty="0">
                <a:solidFill>
                  <a:srgbClr val="FF0066"/>
                </a:solidFill>
              </a:rPr>
              <a:t>apricot</a:t>
            </a:r>
            <a:r>
              <a:rPr lang="en-US" sz="2800" dirty="0">
                <a:solidFill>
                  <a:srgbClr val="0000FF"/>
                </a:solidFill>
              </a:rPr>
              <a:t> jam   a</a:t>
            </a:r>
            <a:r>
              <a:rPr lang="en-US" sz="2800" dirty="0"/>
              <a:t>   </a:t>
            </a:r>
            <a:r>
              <a:rPr lang="en-US" sz="2800" dirty="0">
                <a:solidFill>
                  <a:schemeClr val="bg1">
                    <a:lumMod val="65000"/>
                  </a:schemeClr>
                </a:solidFill>
              </a:rPr>
              <a:t>pinch ... </a:t>
            </a:r>
          </a:p>
          <a:p>
            <a:r>
              <a:rPr lang="en-US" sz="2800" dirty="0">
                <a:solidFill>
                  <a:schemeClr val="bg1">
                    <a:lumMod val="65000"/>
                  </a:schemeClr>
                </a:solidFill>
              </a:rPr>
              <a:t>                         </a:t>
            </a:r>
            <a:r>
              <a:rPr lang="en-US" sz="2800" dirty="0">
                <a:solidFill>
                  <a:srgbClr val="0000FF"/>
                </a:solidFill>
              </a:rPr>
              <a:t>c1              c2     </a:t>
            </a:r>
            <a:r>
              <a:rPr lang="en-US" sz="2800" dirty="0">
                <a:solidFill>
                  <a:srgbClr val="C00000"/>
                </a:solidFill>
              </a:rPr>
              <a:t>t</a:t>
            </a:r>
            <a:r>
              <a:rPr lang="en-US" sz="2800" dirty="0">
                <a:solidFill>
                  <a:schemeClr val="bg1">
                    <a:lumMod val="65000"/>
                  </a:schemeClr>
                </a:solidFill>
              </a:rPr>
              <a:t>        </a:t>
            </a:r>
            <a:r>
              <a:rPr lang="en-US" sz="2800" dirty="0">
                <a:solidFill>
                  <a:srgbClr val="0000FF"/>
                </a:solidFill>
              </a:rPr>
              <a:t>c3    c4</a:t>
            </a:r>
          </a:p>
        </p:txBody>
      </p:sp>
      <p:sp>
        <p:nvSpPr>
          <p:cNvPr id="4" name="Date Placeholder 3"/>
          <p:cNvSpPr>
            <a:spLocks noGrp="1"/>
          </p:cNvSpPr>
          <p:nvPr>
            <p:ph type="dt" sz="half" idx="10"/>
          </p:nvPr>
        </p:nvSpPr>
        <p:spPr>
          <a:xfrm>
            <a:off x="822961" y="6459786"/>
            <a:ext cx="1854203" cy="365125"/>
          </a:xfrm>
          <a:prstGeom prst="rect">
            <a:avLst/>
          </a:prstGeom>
        </p:spPr>
        <p:txBody>
          <a:bodyPr vert="horz" lIns="91440" tIns="45720" rIns="91440" bIns="45720" rtlCol="0" anchor="ctr"/>
          <a:lstStyle>
            <a:defPPr>
              <a:defRPr lang="en-US"/>
            </a:defPPr>
            <a:lvl1pPr marL="0" algn="l" defTabSz="914400" rtl="0" eaLnBrk="1" latinLnBrk="0" hangingPunct="1">
              <a:defRPr sz="900" kern="120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240CDC23-E565-C848-9AF6-12BD09C53D91}" type="datetimeFigureOut">
              <a:rPr lang="en-US" smtClean="0"/>
              <a:pPr>
                <a:defRPr/>
              </a:pPr>
              <a:t>12/7/21</a:t>
            </a:fld>
            <a:endParaRPr lang="en-US"/>
          </a:p>
        </p:txBody>
      </p:sp>
      <p:sp>
        <p:nvSpPr>
          <p:cNvPr id="6" name="Slide Number Placeholder 5"/>
          <p:cNvSpPr>
            <a:spLocks noGrp="1"/>
          </p:cNvSpPr>
          <p:nvPr>
            <p:ph type="sldNum" sz="quarter" idx="12"/>
          </p:nvPr>
        </p:nvSpPr>
        <p:spPr>
          <a:prstGeom prst="rect">
            <a:avLst/>
          </a:prstGeom>
        </p:spPr>
        <p:txBody>
          <a:bodyPr/>
          <a:lstStyle/>
          <a:p>
            <a:pPr>
              <a:defRPr/>
            </a:pPr>
            <a:fld id="{713DD8BE-556E-3440-9013-11CC5588178D}" type="slidenum">
              <a:rPr lang="en-US" smtClean="0"/>
              <a:pPr>
                <a:defRPr/>
              </a:pPr>
              <a:t>132</a:t>
            </a:fld>
            <a:endParaRPr lang="en-US"/>
          </a:p>
        </p:txBody>
      </p:sp>
      <p:pic>
        <p:nvPicPr>
          <p:cNvPr id="5" name="Picture 4">
            <a:extLst>
              <a:ext uri="{FF2B5EF4-FFF2-40B4-BE49-F238E27FC236}">
                <a16:creationId xmlns:a16="http://schemas.microsoft.com/office/drawing/2014/main" id="{E7A3BE19-49A1-6941-8FD0-DC7760DB8006}"/>
              </a:ext>
            </a:extLst>
          </p:cNvPr>
          <p:cNvPicPr>
            <a:picLocks noChangeAspect="1"/>
          </p:cNvPicPr>
          <p:nvPr/>
        </p:nvPicPr>
        <p:blipFill>
          <a:blip r:embed="rId2"/>
          <a:stretch>
            <a:fillRect/>
          </a:stretch>
        </p:blipFill>
        <p:spPr>
          <a:xfrm>
            <a:off x="2742335" y="3966659"/>
            <a:ext cx="2917658" cy="2463800"/>
          </a:xfrm>
          <a:prstGeom prst="rect">
            <a:avLst/>
          </a:prstGeom>
        </p:spPr>
      </p:pic>
      <p:sp>
        <p:nvSpPr>
          <p:cNvPr id="8" name="TextBox 7">
            <a:extLst>
              <a:ext uri="{FF2B5EF4-FFF2-40B4-BE49-F238E27FC236}">
                <a16:creationId xmlns:a16="http://schemas.microsoft.com/office/drawing/2014/main" id="{BB9DAFE1-71BD-6648-84D9-27905691965A}"/>
              </a:ext>
            </a:extLst>
          </p:cNvPr>
          <p:cNvSpPr txBox="1"/>
          <p:nvPr/>
        </p:nvSpPr>
        <p:spPr>
          <a:xfrm>
            <a:off x="6096000" y="3794817"/>
            <a:ext cx="4536431" cy="2954655"/>
          </a:xfrm>
          <a:prstGeom prst="rect">
            <a:avLst/>
          </a:prstGeom>
          <a:noFill/>
        </p:spPr>
        <p:txBody>
          <a:bodyPr wrap="square" rtlCol="0">
            <a:spAutoFit/>
          </a:bodyPr>
          <a:lstStyle/>
          <a:p>
            <a:pPr marL="61913"/>
            <a:r>
              <a:rPr lang="en-US" sz="2800" dirty="0"/>
              <a:t>For each positive example, we'll create </a:t>
            </a:r>
            <a:r>
              <a:rPr lang="en-US" sz="2800" i="1" dirty="0"/>
              <a:t>k</a:t>
            </a:r>
            <a:r>
              <a:rPr lang="en-US" sz="2800" dirty="0"/>
              <a:t> negative examples.</a:t>
            </a:r>
          </a:p>
          <a:p>
            <a:pPr marL="61913"/>
            <a:r>
              <a:rPr lang="en-US" sz="2800" dirty="0"/>
              <a:t>Using </a:t>
            </a:r>
            <a:r>
              <a:rPr lang="en-US" sz="2800" i="1" dirty="0"/>
              <a:t>noise</a:t>
            </a:r>
            <a:r>
              <a:rPr lang="en-US" sz="2800" dirty="0"/>
              <a:t> words</a:t>
            </a:r>
          </a:p>
          <a:p>
            <a:pPr marL="61913" lvl="1"/>
            <a:r>
              <a:rPr lang="en-US" sz="2800" dirty="0"/>
              <a:t>Any random word that isn't</a:t>
            </a:r>
            <a:r>
              <a:rPr lang="en-US" sz="2800" i="1" dirty="0"/>
              <a:t> t</a:t>
            </a:r>
          </a:p>
          <a:p>
            <a:endParaRPr lang="en-US" dirty="0"/>
          </a:p>
        </p:txBody>
      </p:sp>
    </p:spTree>
    <p:extLst>
      <p:ext uri="{BB962C8B-B14F-4D97-AF65-F5344CB8AC3E}">
        <p14:creationId xmlns:p14="http://schemas.microsoft.com/office/powerpoint/2010/main" val="793004877"/>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many noise words?</a:t>
            </a:r>
          </a:p>
        </p:txBody>
      </p:sp>
      <p:sp>
        <p:nvSpPr>
          <p:cNvPr id="3" name="Content Placeholder 2"/>
          <p:cNvSpPr>
            <a:spLocks noGrp="1"/>
          </p:cNvSpPr>
          <p:nvPr>
            <p:ph idx="1"/>
          </p:nvPr>
        </p:nvSpPr>
        <p:spPr/>
        <p:txBody>
          <a:bodyPr>
            <a:normAutofit/>
          </a:bodyPr>
          <a:lstStyle/>
          <a:p>
            <a:r>
              <a:rPr lang="en-US" sz="3200" dirty="0"/>
              <a:t>Training sentence:</a:t>
            </a:r>
          </a:p>
          <a:p>
            <a:r>
              <a:rPr lang="en-US" sz="2800" dirty="0">
                <a:solidFill>
                  <a:schemeClr val="bg1">
                    <a:lumMod val="65000"/>
                  </a:schemeClr>
                </a:solidFill>
              </a:rPr>
              <a:t>... lemon, a </a:t>
            </a:r>
            <a:r>
              <a:rPr lang="en-US" sz="2800" dirty="0">
                <a:solidFill>
                  <a:srgbClr val="0000FF"/>
                </a:solidFill>
              </a:rPr>
              <a:t>tablespoon of </a:t>
            </a:r>
            <a:r>
              <a:rPr lang="en-US" sz="2800" b="1" dirty="0">
                <a:solidFill>
                  <a:srgbClr val="FF0066"/>
                </a:solidFill>
              </a:rPr>
              <a:t>apricot</a:t>
            </a:r>
            <a:r>
              <a:rPr lang="en-US" sz="2800" dirty="0">
                <a:solidFill>
                  <a:srgbClr val="0000FF"/>
                </a:solidFill>
              </a:rPr>
              <a:t> jam   a</a:t>
            </a:r>
            <a:r>
              <a:rPr lang="en-US" sz="2800" dirty="0"/>
              <a:t>   </a:t>
            </a:r>
            <a:r>
              <a:rPr lang="en-US" sz="2800" dirty="0">
                <a:solidFill>
                  <a:schemeClr val="bg1">
                    <a:lumMod val="65000"/>
                  </a:schemeClr>
                </a:solidFill>
              </a:rPr>
              <a:t>pinch ... </a:t>
            </a:r>
          </a:p>
          <a:p>
            <a:r>
              <a:rPr lang="en-US" sz="2800" dirty="0">
                <a:solidFill>
                  <a:schemeClr val="bg1">
                    <a:lumMod val="65000"/>
                  </a:schemeClr>
                </a:solidFill>
              </a:rPr>
              <a:t>                         </a:t>
            </a:r>
            <a:r>
              <a:rPr lang="en-US" sz="2800" dirty="0">
                <a:solidFill>
                  <a:srgbClr val="0000FF"/>
                </a:solidFill>
              </a:rPr>
              <a:t>c1              c2     </a:t>
            </a:r>
            <a:r>
              <a:rPr lang="en-US" sz="2800" dirty="0">
                <a:solidFill>
                  <a:srgbClr val="C00000"/>
                </a:solidFill>
              </a:rPr>
              <a:t>t</a:t>
            </a:r>
            <a:r>
              <a:rPr lang="en-US" sz="2800" dirty="0">
                <a:solidFill>
                  <a:schemeClr val="bg1">
                    <a:lumMod val="65000"/>
                  </a:schemeClr>
                </a:solidFill>
              </a:rPr>
              <a:t>        </a:t>
            </a:r>
            <a:r>
              <a:rPr lang="en-US" sz="2800" dirty="0">
                <a:solidFill>
                  <a:srgbClr val="0000FF"/>
                </a:solidFill>
              </a:rPr>
              <a:t>c3    c4</a:t>
            </a:r>
          </a:p>
        </p:txBody>
      </p:sp>
      <p:sp>
        <p:nvSpPr>
          <p:cNvPr id="4" name="Date Placeholder 3"/>
          <p:cNvSpPr>
            <a:spLocks noGrp="1"/>
          </p:cNvSpPr>
          <p:nvPr>
            <p:ph type="dt" sz="half" idx="10"/>
          </p:nvPr>
        </p:nvSpPr>
        <p:spPr>
          <a:xfrm>
            <a:off x="822961" y="6459786"/>
            <a:ext cx="1854203" cy="365125"/>
          </a:xfrm>
          <a:prstGeom prst="rect">
            <a:avLst/>
          </a:prstGeom>
        </p:spPr>
        <p:txBody>
          <a:bodyPr vert="horz" lIns="91440" tIns="45720" rIns="91440" bIns="45720" rtlCol="0" anchor="ctr"/>
          <a:lstStyle>
            <a:defPPr>
              <a:defRPr lang="en-US"/>
            </a:defPPr>
            <a:lvl1pPr marL="0" algn="l" defTabSz="914400" rtl="0" eaLnBrk="1" latinLnBrk="0" hangingPunct="1">
              <a:defRPr sz="900" kern="120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240CDC23-E565-C848-9AF6-12BD09C53D91}" type="datetimeFigureOut">
              <a:rPr lang="en-US" smtClean="0"/>
              <a:pPr>
                <a:defRPr/>
              </a:pPr>
              <a:t>12/7/21</a:t>
            </a:fld>
            <a:endParaRPr lang="en-US"/>
          </a:p>
        </p:txBody>
      </p:sp>
      <p:sp>
        <p:nvSpPr>
          <p:cNvPr id="6" name="Slide Number Placeholder 5"/>
          <p:cNvSpPr>
            <a:spLocks noGrp="1"/>
          </p:cNvSpPr>
          <p:nvPr>
            <p:ph type="sldNum" sz="quarter" idx="12"/>
          </p:nvPr>
        </p:nvSpPr>
        <p:spPr>
          <a:prstGeom prst="rect">
            <a:avLst/>
          </a:prstGeom>
        </p:spPr>
        <p:txBody>
          <a:bodyPr/>
          <a:lstStyle/>
          <a:p>
            <a:pPr>
              <a:defRPr/>
            </a:pPr>
            <a:fld id="{713DD8BE-556E-3440-9013-11CC5588178D}" type="slidenum">
              <a:rPr lang="en-US" smtClean="0"/>
              <a:pPr>
                <a:defRPr/>
              </a:pPr>
              <a:t>133</a:t>
            </a:fld>
            <a:endParaRPr lang="en-US"/>
          </a:p>
        </p:txBody>
      </p:sp>
      <p:pic>
        <p:nvPicPr>
          <p:cNvPr id="5" name="Picture 4">
            <a:extLst>
              <a:ext uri="{FF2B5EF4-FFF2-40B4-BE49-F238E27FC236}">
                <a16:creationId xmlns:a16="http://schemas.microsoft.com/office/drawing/2014/main" id="{E7A3BE19-49A1-6941-8FD0-DC7760DB8006}"/>
              </a:ext>
            </a:extLst>
          </p:cNvPr>
          <p:cNvPicPr>
            <a:picLocks noChangeAspect="1"/>
          </p:cNvPicPr>
          <p:nvPr/>
        </p:nvPicPr>
        <p:blipFill>
          <a:blip r:embed="rId3"/>
          <a:stretch>
            <a:fillRect/>
          </a:stretch>
        </p:blipFill>
        <p:spPr>
          <a:xfrm>
            <a:off x="2742335" y="3966659"/>
            <a:ext cx="2917658" cy="2463800"/>
          </a:xfrm>
          <a:prstGeom prst="rect">
            <a:avLst/>
          </a:prstGeom>
        </p:spPr>
      </p:pic>
      <p:pic>
        <p:nvPicPr>
          <p:cNvPr id="7" name="Picture 6">
            <a:extLst>
              <a:ext uri="{FF2B5EF4-FFF2-40B4-BE49-F238E27FC236}">
                <a16:creationId xmlns:a16="http://schemas.microsoft.com/office/drawing/2014/main" id="{6D07A3C9-AE98-1E41-8F56-6A11C1C561C7}"/>
              </a:ext>
            </a:extLst>
          </p:cNvPr>
          <p:cNvPicPr>
            <a:picLocks noChangeAspect="1"/>
          </p:cNvPicPr>
          <p:nvPr/>
        </p:nvPicPr>
        <p:blipFill>
          <a:blip r:embed="rId4"/>
          <a:stretch>
            <a:fillRect/>
          </a:stretch>
        </p:blipFill>
        <p:spPr>
          <a:xfrm>
            <a:off x="6050150" y="3966660"/>
            <a:ext cx="4495800" cy="2342881"/>
          </a:xfrm>
          <a:prstGeom prst="rect">
            <a:avLst/>
          </a:prstGeom>
        </p:spPr>
      </p:pic>
      <p:sp>
        <p:nvSpPr>
          <p:cNvPr id="9" name="TextBox 8">
            <a:extLst>
              <a:ext uri="{FF2B5EF4-FFF2-40B4-BE49-F238E27FC236}">
                <a16:creationId xmlns:a16="http://schemas.microsoft.com/office/drawing/2014/main" id="{A342C8FA-10B3-AD44-9B6B-9D75978EB7D2}"/>
              </a:ext>
            </a:extLst>
          </p:cNvPr>
          <p:cNvSpPr txBox="1"/>
          <p:nvPr/>
        </p:nvSpPr>
        <p:spPr>
          <a:xfrm>
            <a:off x="9803705" y="3820438"/>
            <a:ext cx="569387" cy="369332"/>
          </a:xfrm>
          <a:prstGeom prst="rect">
            <a:avLst/>
          </a:prstGeom>
          <a:noFill/>
        </p:spPr>
        <p:txBody>
          <a:bodyPr wrap="none" rtlCol="0">
            <a:spAutoFit/>
          </a:bodyPr>
          <a:lstStyle/>
          <a:p>
            <a:r>
              <a:rPr lang="en-US" dirty="0"/>
              <a:t>k=2</a:t>
            </a:r>
          </a:p>
        </p:txBody>
      </p:sp>
    </p:spTree>
    <p:extLst>
      <p:ext uri="{BB962C8B-B14F-4D97-AF65-F5344CB8AC3E}">
        <p14:creationId xmlns:p14="http://schemas.microsoft.com/office/powerpoint/2010/main" val="4123969812"/>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85BD92-E14C-CD40-B489-9A25858FF31B}"/>
              </a:ext>
            </a:extLst>
          </p:cNvPr>
          <p:cNvSpPr>
            <a:spLocks noGrp="1"/>
          </p:cNvSpPr>
          <p:nvPr>
            <p:ph type="title"/>
          </p:nvPr>
        </p:nvSpPr>
        <p:spPr/>
        <p:txBody>
          <a:bodyPr/>
          <a:lstStyle/>
          <a:p>
            <a:r>
              <a:rPr lang="en-US" dirty="0"/>
              <a:t>Choosing noise words</a:t>
            </a:r>
          </a:p>
        </p:txBody>
      </p:sp>
      <p:sp>
        <p:nvSpPr>
          <p:cNvPr id="3" name="Content Placeholder 2">
            <a:extLst>
              <a:ext uri="{FF2B5EF4-FFF2-40B4-BE49-F238E27FC236}">
                <a16:creationId xmlns:a16="http://schemas.microsoft.com/office/drawing/2014/main" id="{90B28E31-57AF-2B4F-8897-1D61143347A1}"/>
              </a:ext>
            </a:extLst>
          </p:cNvPr>
          <p:cNvSpPr>
            <a:spLocks noGrp="1"/>
          </p:cNvSpPr>
          <p:nvPr>
            <p:ph idx="1"/>
          </p:nvPr>
        </p:nvSpPr>
        <p:spPr/>
        <p:txBody>
          <a:bodyPr/>
          <a:lstStyle/>
          <a:p>
            <a:r>
              <a:rPr lang="en-US" dirty="0"/>
              <a:t>Could pick w according to their unigram frequency P(w)</a:t>
            </a:r>
          </a:p>
          <a:p>
            <a:r>
              <a:rPr lang="en-US" dirty="0"/>
              <a:t>More common to chosen then according to p</a:t>
            </a:r>
            <a:r>
              <a:rPr lang="en-US" baseline="-25000" dirty="0"/>
              <a:t>α</a:t>
            </a:r>
            <a:r>
              <a:rPr lang="en-US" dirty="0"/>
              <a:t>(w)</a:t>
            </a:r>
          </a:p>
          <a:p>
            <a:endParaRPr lang="en-US" dirty="0"/>
          </a:p>
          <a:p>
            <a:endParaRPr lang="en-US" dirty="0"/>
          </a:p>
          <a:p>
            <a:endParaRPr lang="en-US" dirty="0"/>
          </a:p>
          <a:p>
            <a:r>
              <a:rPr lang="en-US" dirty="0"/>
              <a:t>α= ¾ works well because it gives rare noise words slightly higher probability</a:t>
            </a:r>
          </a:p>
          <a:p>
            <a:r>
              <a:rPr lang="en-US" dirty="0"/>
              <a:t>To show this, imagine two events p(a)=.99 and p(b) = .01:</a:t>
            </a:r>
          </a:p>
        </p:txBody>
      </p:sp>
      <p:pic>
        <p:nvPicPr>
          <p:cNvPr id="4" name="Picture 3">
            <a:extLst>
              <a:ext uri="{FF2B5EF4-FFF2-40B4-BE49-F238E27FC236}">
                <a16:creationId xmlns:a16="http://schemas.microsoft.com/office/drawing/2014/main" id="{81C81F38-C70B-9541-B5D3-1BA59515CED4}"/>
              </a:ext>
            </a:extLst>
          </p:cNvPr>
          <p:cNvPicPr>
            <a:picLocks noChangeAspect="1"/>
          </p:cNvPicPr>
          <p:nvPr/>
        </p:nvPicPr>
        <p:blipFill>
          <a:blip r:embed="rId3"/>
          <a:stretch>
            <a:fillRect/>
          </a:stretch>
        </p:blipFill>
        <p:spPr>
          <a:xfrm>
            <a:off x="4088095" y="2203450"/>
            <a:ext cx="3577281" cy="1225550"/>
          </a:xfrm>
          <a:prstGeom prst="rect">
            <a:avLst/>
          </a:prstGeom>
        </p:spPr>
      </p:pic>
      <p:pic>
        <p:nvPicPr>
          <p:cNvPr id="5" name="Picture 4">
            <a:extLst>
              <a:ext uri="{FF2B5EF4-FFF2-40B4-BE49-F238E27FC236}">
                <a16:creationId xmlns:a16="http://schemas.microsoft.com/office/drawing/2014/main" id="{39A72408-2FDF-8D40-8538-17DDC9CFB7E5}"/>
              </a:ext>
            </a:extLst>
          </p:cNvPr>
          <p:cNvPicPr>
            <a:picLocks noChangeAspect="1"/>
          </p:cNvPicPr>
          <p:nvPr/>
        </p:nvPicPr>
        <p:blipFill>
          <a:blip r:embed="rId4"/>
          <a:stretch>
            <a:fillRect/>
          </a:stretch>
        </p:blipFill>
        <p:spPr>
          <a:xfrm>
            <a:off x="4389613" y="4549941"/>
            <a:ext cx="3412773" cy="1462617"/>
          </a:xfrm>
          <a:prstGeom prst="rect">
            <a:avLst/>
          </a:prstGeom>
        </p:spPr>
      </p:pic>
    </p:spTree>
    <p:extLst>
      <p:ext uri="{BB962C8B-B14F-4D97-AF65-F5344CB8AC3E}">
        <p14:creationId xmlns:p14="http://schemas.microsoft.com/office/powerpoint/2010/main" val="537947612"/>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Learning the classifier</a:t>
            </a:r>
          </a:p>
        </p:txBody>
      </p:sp>
      <p:sp>
        <p:nvSpPr>
          <p:cNvPr id="3" name="Content Placeholder 2"/>
          <p:cNvSpPr>
            <a:spLocks noGrp="1"/>
          </p:cNvSpPr>
          <p:nvPr>
            <p:ph idx="1"/>
          </p:nvPr>
        </p:nvSpPr>
        <p:spPr/>
        <p:txBody>
          <a:bodyPr>
            <a:normAutofit/>
          </a:bodyPr>
          <a:lstStyle/>
          <a:p>
            <a:r>
              <a:rPr lang="en-US" sz="3200" dirty="0"/>
              <a:t>Iterative process.</a:t>
            </a:r>
          </a:p>
          <a:p>
            <a:r>
              <a:rPr lang="en-US" sz="3200" dirty="0"/>
              <a:t>We’ll start with 0 or random weights</a:t>
            </a:r>
          </a:p>
          <a:p>
            <a:r>
              <a:rPr lang="en-US" sz="3200" dirty="0"/>
              <a:t>Then adjust the word weights to</a:t>
            </a:r>
          </a:p>
          <a:p>
            <a:pPr lvl="1"/>
            <a:r>
              <a:rPr lang="en-US" sz="2800" dirty="0"/>
              <a:t>make the positive pairs more likely </a:t>
            </a:r>
          </a:p>
          <a:p>
            <a:pPr lvl="1"/>
            <a:r>
              <a:rPr lang="en-US" sz="2800" dirty="0"/>
              <a:t>and the negative pairs less likely</a:t>
            </a:r>
          </a:p>
          <a:p>
            <a:r>
              <a:rPr lang="en-US" sz="3000" dirty="0"/>
              <a:t>over the entire training set:</a:t>
            </a:r>
          </a:p>
          <a:p>
            <a:endParaRPr lang="en-US" dirty="0"/>
          </a:p>
        </p:txBody>
      </p:sp>
    </p:spTree>
    <p:extLst>
      <p:ext uri="{BB962C8B-B14F-4D97-AF65-F5344CB8AC3E}">
        <p14:creationId xmlns:p14="http://schemas.microsoft.com/office/powerpoint/2010/main" val="2045152078"/>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Setup</a:t>
            </a:r>
          </a:p>
        </p:txBody>
      </p:sp>
      <p:sp>
        <p:nvSpPr>
          <p:cNvPr id="3" name="Content Placeholder 2"/>
          <p:cNvSpPr>
            <a:spLocks noGrp="1"/>
          </p:cNvSpPr>
          <p:nvPr>
            <p:ph idx="1"/>
          </p:nvPr>
        </p:nvSpPr>
        <p:spPr/>
        <p:txBody>
          <a:bodyPr>
            <a:normAutofit/>
          </a:bodyPr>
          <a:lstStyle/>
          <a:p>
            <a:r>
              <a:rPr lang="en-US" sz="2800" dirty="0"/>
              <a:t>Let's represent words as vectors of some length (say 300), randomly initialized. </a:t>
            </a:r>
          </a:p>
          <a:p>
            <a:r>
              <a:rPr lang="en-US" sz="2800" dirty="0"/>
              <a:t>So we start with 300 * V random parameters</a:t>
            </a:r>
          </a:p>
          <a:p>
            <a:r>
              <a:rPr lang="en-US" sz="2800" dirty="0"/>
              <a:t>Over the entire training set, we’d like to adjust those word vectors such that we</a:t>
            </a:r>
          </a:p>
          <a:p>
            <a:pPr lvl="1"/>
            <a:r>
              <a:rPr lang="en-US" sz="2800" dirty="0"/>
              <a:t>Maximize the similarity of the </a:t>
            </a:r>
            <a:r>
              <a:rPr lang="en-US" sz="2800" dirty="0">
                <a:solidFill>
                  <a:srgbClr val="009900"/>
                </a:solidFill>
              </a:rPr>
              <a:t>target word</a:t>
            </a:r>
            <a:r>
              <a:rPr lang="en-US" sz="2800" dirty="0"/>
              <a:t>, </a:t>
            </a:r>
            <a:r>
              <a:rPr lang="en-US" sz="2800" dirty="0">
                <a:solidFill>
                  <a:srgbClr val="009900"/>
                </a:solidFill>
              </a:rPr>
              <a:t>context word</a:t>
            </a:r>
            <a:r>
              <a:rPr lang="en-US" sz="2800" dirty="0"/>
              <a:t> pairs (</a:t>
            </a:r>
            <a:r>
              <a:rPr lang="en-US" sz="2800" dirty="0" err="1"/>
              <a:t>t,c</a:t>
            </a:r>
            <a:r>
              <a:rPr lang="en-US" sz="2800" dirty="0"/>
              <a:t>) drawn from the positive data</a:t>
            </a:r>
          </a:p>
          <a:p>
            <a:pPr lvl="1"/>
            <a:r>
              <a:rPr lang="en-US" sz="2800" dirty="0"/>
              <a:t>Minimize the similarity of the (</a:t>
            </a:r>
            <a:r>
              <a:rPr lang="en-US" sz="2800" dirty="0" err="1"/>
              <a:t>t,c</a:t>
            </a:r>
            <a:r>
              <a:rPr lang="en-US" sz="2800" dirty="0"/>
              <a:t>) pairs drawn from the negative data</a:t>
            </a:r>
            <a:r>
              <a:rPr lang="en-US" dirty="0"/>
              <a:t>. </a:t>
            </a:r>
          </a:p>
          <a:p>
            <a:pPr lvl="1"/>
            <a:endParaRPr lang="en-US" dirty="0"/>
          </a:p>
        </p:txBody>
      </p:sp>
      <p:sp>
        <p:nvSpPr>
          <p:cNvPr id="4" name="Date Placeholder 3"/>
          <p:cNvSpPr>
            <a:spLocks noGrp="1"/>
          </p:cNvSpPr>
          <p:nvPr>
            <p:ph type="dt" sz="half" idx="10"/>
          </p:nvPr>
        </p:nvSpPr>
        <p:spPr>
          <a:xfrm>
            <a:off x="822961" y="6459786"/>
            <a:ext cx="1854203" cy="365125"/>
          </a:xfrm>
          <a:prstGeom prst="rect">
            <a:avLst/>
          </a:prstGeom>
        </p:spPr>
        <p:txBody>
          <a:bodyPr vert="horz" lIns="91440" tIns="45720" rIns="91440" bIns="45720" rtlCol="0" anchor="ctr"/>
          <a:lstStyle>
            <a:defPPr>
              <a:defRPr lang="en-US"/>
            </a:defPPr>
            <a:lvl1pPr marL="0" algn="l" defTabSz="914400" rtl="0" eaLnBrk="1" latinLnBrk="0" hangingPunct="1">
              <a:defRPr sz="900" kern="120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240CDC23-E565-C848-9AF6-12BD09C53D91}" type="datetimeFigureOut">
              <a:rPr lang="en-US" smtClean="0"/>
              <a:pPr>
                <a:defRPr/>
              </a:pPr>
              <a:t>12/7/21</a:t>
            </a:fld>
            <a:endParaRPr lang="en-US"/>
          </a:p>
        </p:txBody>
      </p:sp>
      <p:sp>
        <p:nvSpPr>
          <p:cNvPr id="6" name="Slide Number Placeholder 5"/>
          <p:cNvSpPr>
            <a:spLocks noGrp="1"/>
          </p:cNvSpPr>
          <p:nvPr>
            <p:ph type="sldNum" sz="quarter" idx="12"/>
          </p:nvPr>
        </p:nvSpPr>
        <p:spPr>
          <a:prstGeom prst="rect">
            <a:avLst/>
          </a:prstGeom>
        </p:spPr>
        <p:txBody>
          <a:bodyPr/>
          <a:lstStyle/>
          <a:p>
            <a:pPr>
              <a:defRPr/>
            </a:pPr>
            <a:fld id="{713DD8BE-556E-3440-9013-11CC5588178D}" type="slidenum">
              <a:rPr lang="en-US" smtClean="0"/>
              <a:pPr>
                <a:defRPr/>
              </a:pPr>
              <a:t>136</a:t>
            </a:fld>
            <a:endParaRPr lang="en-US"/>
          </a:p>
        </p:txBody>
      </p:sp>
    </p:spTree>
    <p:extLst>
      <p:ext uri="{BB962C8B-B14F-4D97-AF65-F5344CB8AC3E}">
        <p14:creationId xmlns:p14="http://schemas.microsoft.com/office/powerpoint/2010/main" val="288850815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Objective Criteria</a:t>
            </a:r>
          </a:p>
        </p:txBody>
      </p:sp>
      <p:sp>
        <p:nvSpPr>
          <p:cNvPr id="3" name="Content Placeholder 2"/>
          <p:cNvSpPr>
            <a:spLocks noGrp="1"/>
          </p:cNvSpPr>
          <p:nvPr>
            <p:ph idx="1"/>
          </p:nvPr>
        </p:nvSpPr>
        <p:spPr>
          <a:xfrm>
            <a:off x="2346960" y="1845734"/>
            <a:ext cx="7543801" cy="4326466"/>
          </a:xfrm>
        </p:spPr>
        <p:txBody>
          <a:bodyPr>
            <a:normAutofit/>
          </a:bodyPr>
          <a:lstStyle/>
          <a:p>
            <a:r>
              <a:rPr lang="en-US" sz="2800" dirty="0"/>
              <a:t>We want to maximize</a:t>
            </a:r>
            <a:r>
              <a:rPr lang="mr-IN" sz="2800" dirty="0"/>
              <a:t>…</a:t>
            </a:r>
            <a:endParaRPr lang="en-US" sz="2800" dirty="0"/>
          </a:p>
          <a:p>
            <a:endParaRPr lang="en-US" sz="2800" dirty="0"/>
          </a:p>
          <a:p>
            <a:endParaRPr lang="en-US" sz="2800" dirty="0"/>
          </a:p>
          <a:p>
            <a:r>
              <a:rPr lang="en-US" sz="2800" dirty="0"/>
              <a:t>Maximize the + label for the pairs from the positive training data, and the </a:t>
            </a:r>
            <a:r>
              <a:rPr lang="mr-IN" sz="2800" dirty="0"/>
              <a:t>–</a:t>
            </a:r>
            <a:r>
              <a:rPr lang="en-US" sz="2800" dirty="0"/>
              <a:t> label for the pairs sample from the negative data.</a:t>
            </a:r>
          </a:p>
          <a:p>
            <a:endParaRPr lang="en-US" sz="2800" dirty="0"/>
          </a:p>
        </p:txBody>
      </p:sp>
      <p:sp>
        <p:nvSpPr>
          <p:cNvPr id="4" name="Date Placeholder 3"/>
          <p:cNvSpPr>
            <a:spLocks noGrp="1"/>
          </p:cNvSpPr>
          <p:nvPr>
            <p:ph type="dt" sz="half" idx="10"/>
          </p:nvPr>
        </p:nvSpPr>
        <p:spPr>
          <a:xfrm>
            <a:off x="822961" y="6459786"/>
            <a:ext cx="1854203" cy="365125"/>
          </a:xfrm>
          <a:prstGeom prst="rect">
            <a:avLst/>
          </a:prstGeom>
        </p:spPr>
        <p:txBody>
          <a:bodyPr vert="horz" lIns="91440" tIns="45720" rIns="91440" bIns="45720" rtlCol="0" anchor="ctr"/>
          <a:lstStyle>
            <a:defPPr>
              <a:defRPr lang="en-US"/>
            </a:defPPr>
            <a:lvl1pPr marL="0" algn="l" defTabSz="914400" rtl="0" eaLnBrk="1" latinLnBrk="0" hangingPunct="1">
              <a:defRPr sz="900" kern="120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240CDC23-E565-C848-9AF6-12BD09C53D91}" type="datetimeFigureOut">
              <a:rPr lang="en-US" smtClean="0"/>
              <a:pPr>
                <a:defRPr/>
              </a:pPr>
              <a:t>12/7/21</a:t>
            </a:fld>
            <a:endParaRPr lang="en-US"/>
          </a:p>
        </p:txBody>
      </p:sp>
      <p:sp>
        <p:nvSpPr>
          <p:cNvPr id="6" name="Slide Number Placeholder 5"/>
          <p:cNvSpPr>
            <a:spLocks noGrp="1"/>
          </p:cNvSpPr>
          <p:nvPr>
            <p:ph type="sldNum" sz="quarter" idx="4294967295"/>
          </p:nvPr>
        </p:nvSpPr>
        <p:spPr>
          <a:xfrm>
            <a:off x="10210800" y="5772150"/>
            <a:ext cx="457200" cy="228600"/>
          </a:xfrm>
          <a:prstGeom prst="rect">
            <a:avLst/>
          </a:prstGeom>
        </p:spPr>
        <p:txBody>
          <a:bodyPr/>
          <a:lstStyle/>
          <a:p>
            <a:pPr>
              <a:defRPr/>
            </a:pPr>
            <a:fld id="{713DD8BE-556E-3440-9013-11CC5588178D}" type="slidenum">
              <a:rPr lang="en-US" smtClean="0"/>
              <a:pPr>
                <a:defRPr/>
              </a:pPr>
              <a:t>137</a:t>
            </a:fld>
            <a:endParaRPr lang="en-US"/>
          </a:p>
        </p:txBody>
      </p:sp>
      <p:pic>
        <p:nvPicPr>
          <p:cNvPr id="7" name="Picture 6"/>
          <p:cNvPicPr>
            <a:picLocks noChangeAspect="1"/>
          </p:cNvPicPr>
          <p:nvPr/>
        </p:nvPicPr>
        <p:blipFill>
          <a:blip r:embed="rId3"/>
          <a:stretch>
            <a:fillRect/>
          </a:stretch>
        </p:blipFill>
        <p:spPr>
          <a:xfrm>
            <a:off x="2743200" y="2466744"/>
            <a:ext cx="6026150" cy="845431"/>
          </a:xfrm>
          <a:prstGeom prst="rect">
            <a:avLst/>
          </a:prstGeom>
        </p:spPr>
      </p:pic>
    </p:spTree>
    <p:extLst>
      <p:ext uri="{BB962C8B-B14F-4D97-AF65-F5344CB8AC3E}">
        <p14:creationId xmlns:p14="http://schemas.microsoft.com/office/powerpoint/2010/main" val="2822359563"/>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5205BA-0E29-0C4F-9164-9FEF62A409CA}"/>
              </a:ext>
            </a:extLst>
          </p:cNvPr>
          <p:cNvSpPr>
            <a:spLocks noGrp="1"/>
          </p:cNvSpPr>
          <p:nvPr>
            <p:ph type="title"/>
          </p:nvPr>
        </p:nvSpPr>
        <p:spPr/>
        <p:txBody>
          <a:bodyPr/>
          <a:lstStyle/>
          <a:p>
            <a:r>
              <a:rPr lang="en-US" dirty="0"/>
              <a:t>Focusing on one target word t:</a:t>
            </a:r>
          </a:p>
        </p:txBody>
      </p:sp>
      <p:pic>
        <p:nvPicPr>
          <p:cNvPr id="5" name="Picture 4">
            <a:extLst>
              <a:ext uri="{FF2B5EF4-FFF2-40B4-BE49-F238E27FC236}">
                <a16:creationId xmlns:a16="http://schemas.microsoft.com/office/drawing/2014/main" id="{42A7FC01-3955-1442-AE36-7E486BF9BFE0}"/>
              </a:ext>
            </a:extLst>
          </p:cNvPr>
          <p:cNvPicPr>
            <a:picLocks noChangeAspect="1"/>
          </p:cNvPicPr>
          <p:nvPr/>
        </p:nvPicPr>
        <p:blipFill>
          <a:blip r:embed="rId3"/>
          <a:stretch>
            <a:fillRect/>
          </a:stretch>
        </p:blipFill>
        <p:spPr>
          <a:xfrm>
            <a:off x="3124200" y="2438400"/>
            <a:ext cx="6376126" cy="3638550"/>
          </a:xfrm>
          <a:prstGeom prst="rect">
            <a:avLst/>
          </a:prstGeom>
        </p:spPr>
      </p:pic>
    </p:spTree>
    <p:extLst>
      <p:ext uri="{BB962C8B-B14F-4D97-AF65-F5344CB8AC3E}">
        <p14:creationId xmlns:p14="http://schemas.microsoft.com/office/powerpoint/2010/main" val="3720844563"/>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0" y="1316038"/>
            <a:ext cx="11626850" cy="4784725"/>
          </a:xfrm>
        </p:spPr>
      </p:pic>
      <p:sp>
        <p:nvSpPr>
          <p:cNvPr id="5" name="Rectangle 4"/>
          <p:cNvSpPr/>
          <p:nvPr/>
        </p:nvSpPr>
        <p:spPr>
          <a:xfrm>
            <a:off x="1838794" y="4901785"/>
            <a:ext cx="1169233" cy="3447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654085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Forward pass</a:t>
            </a:r>
          </a:p>
        </p:txBody>
      </p:sp>
      <p:pic>
        <p:nvPicPr>
          <p:cNvPr id="4" name="Content Placeholder 3"/>
          <p:cNvPicPr>
            <a:picLocks noGrp="1" noChangeAspect="1"/>
          </p:cNvPicPr>
          <p:nvPr>
            <p:ph idx="1"/>
          </p:nvPr>
        </p:nvPicPr>
        <p:blipFill>
          <a:blip r:embed="rId3"/>
          <a:stretch>
            <a:fillRect/>
          </a:stretch>
        </p:blipFill>
        <p:spPr>
          <a:xfrm>
            <a:off x="3352800" y="2286000"/>
            <a:ext cx="5867400" cy="2535296"/>
          </a:xfrm>
          <a:prstGeom prst="rect">
            <a:avLst/>
          </a:prstGeom>
        </p:spPr>
      </p:pic>
      <p:sp>
        <p:nvSpPr>
          <p:cNvPr id="7" name="Rectangle 6"/>
          <p:cNvSpPr/>
          <p:nvPr/>
        </p:nvSpPr>
        <p:spPr>
          <a:xfrm>
            <a:off x="3048001" y="5369935"/>
            <a:ext cx="2064989" cy="369332"/>
          </a:xfrm>
          <a:prstGeom prst="rect">
            <a:avLst/>
          </a:prstGeom>
        </p:spPr>
        <p:txBody>
          <a:bodyPr wrap="none">
            <a:spAutoFit/>
          </a:bodyPr>
          <a:lstStyle/>
          <a:p>
            <a:r>
              <a:rPr lang="is-IS" i="1" dirty="0">
                <a:latin typeface="NimbusRomNo9L" charset="0"/>
              </a:rPr>
              <a:t>L</a:t>
            </a:r>
            <a:r>
              <a:rPr lang="is-IS" dirty="0">
                <a:latin typeface="CMR10" charset="0"/>
              </a:rPr>
              <a:t>(</a:t>
            </a:r>
            <a:r>
              <a:rPr lang="is-IS" i="1" dirty="0">
                <a:latin typeface="NimbusRomNo9L" charset="0"/>
              </a:rPr>
              <a:t>a</a:t>
            </a:r>
            <a:r>
              <a:rPr lang="is-IS" dirty="0">
                <a:latin typeface="CMMI10" charset="0"/>
              </a:rPr>
              <a:t>, </a:t>
            </a:r>
            <a:r>
              <a:rPr lang="is-IS" i="1" dirty="0">
                <a:latin typeface="NimbusRomNo9L" charset="0"/>
              </a:rPr>
              <a:t>b</a:t>
            </a:r>
            <a:r>
              <a:rPr lang="is-IS" dirty="0">
                <a:latin typeface="CMMI10" charset="0"/>
              </a:rPr>
              <a:t>, </a:t>
            </a:r>
            <a:r>
              <a:rPr lang="is-IS" i="1" dirty="0">
                <a:latin typeface="NimbusRomNo9L" charset="0"/>
              </a:rPr>
              <a:t>c</a:t>
            </a:r>
            <a:r>
              <a:rPr lang="is-IS" dirty="0">
                <a:latin typeface="CMR10" charset="0"/>
              </a:rPr>
              <a:t>) = </a:t>
            </a:r>
            <a:r>
              <a:rPr lang="is-IS" i="1" dirty="0">
                <a:latin typeface="NimbusRomNo9L" charset="0"/>
              </a:rPr>
              <a:t>c</a:t>
            </a:r>
            <a:r>
              <a:rPr lang="is-IS" dirty="0">
                <a:latin typeface="CMR10" charset="0"/>
              </a:rPr>
              <a:t>(</a:t>
            </a:r>
            <a:r>
              <a:rPr lang="is-IS" i="1" dirty="0">
                <a:latin typeface="NimbusRomNo9L" charset="0"/>
              </a:rPr>
              <a:t>a </a:t>
            </a:r>
            <a:r>
              <a:rPr lang="is-IS" dirty="0">
                <a:latin typeface="CMR10" charset="0"/>
              </a:rPr>
              <a:t>+ </a:t>
            </a:r>
            <a:r>
              <a:rPr lang="is-IS" dirty="0">
                <a:latin typeface="NimbusRomNo9L" charset="0"/>
              </a:rPr>
              <a:t>2</a:t>
            </a:r>
            <a:r>
              <a:rPr lang="is-IS" i="1" dirty="0">
                <a:latin typeface="NimbusRomNo9L" charset="0"/>
              </a:rPr>
              <a:t>b</a:t>
            </a:r>
            <a:r>
              <a:rPr lang="is-IS" dirty="0">
                <a:latin typeface="CMR10" charset="0"/>
              </a:rPr>
              <a:t>) </a:t>
            </a:r>
            <a:endParaRPr lang="is-IS" dirty="0">
              <a:latin typeface="NimbusRomNo9L" charset="0"/>
            </a:endParaRPr>
          </a:p>
        </p:txBody>
      </p:sp>
      <p:sp>
        <p:nvSpPr>
          <p:cNvPr id="8" name="Rectangle 7"/>
          <p:cNvSpPr/>
          <p:nvPr/>
        </p:nvSpPr>
        <p:spPr>
          <a:xfrm>
            <a:off x="6858000" y="5369935"/>
            <a:ext cx="1524000" cy="923330"/>
          </a:xfrm>
          <a:prstGeom prst="rect">
            <a:avLst/>
          </a:prstGeom>
        </p:spPr>
        <p:txBody>
          <a:bodyPr wrap="square">
            <a:spAutoFit/>
          </a:bodyPr>
          <a:lstStyle/>
          <a:p>
            <a:r>
              <a:rPr lang="it-IT" i="1" dirty="0">
                <a:latin typeface="NimbusRomNo9L" charset="0"/>
              </a:rPr>
              <a:t>d </a:t>
            </a:r>
            <a:r>
              <a:rPr lang="it-IT" dirty="0">
                <a:latin typeface="CMR10" charset="0"/>
              </a:rPr>
              <a:t>= </a:t>
            </a:r>
            <a:r>
              <a:rPr lang="it-IT" dirty="0">
                <a:latin typeface="NimbusRomNo9L" charset="0"/>
              </a:rPr>
              <a:t>2</a:t>
            </a:r>
            <a:r>
              <a:rPr lang="it-IT" dirty="0">
                <a:latin typeface="CMSY10" charset="0"/>
              </a:rPr>
              <a:t>∗</a:t>
            </a:r>
            <a:r>
              <a:rPr lang="it-IT" i="1" dirty="0">
                <a:latin typeface="NimbusRomNo9L" charset="0"/>
              </a:rPr>
              <a:t>b </a:t>
            </a:r>
          </a:p>
          <a:p>
            <a:r>
              <a:rPr lang="it-IT" i="1" dirty="0">
                <a:latin typeface="NimbusRomNo9L" charset="0"/>
              </a:rPr>
              <a:t>e </a:t>
            </a:r>
            <a:r>
              <a:rPr lang="it-IT" dirty="0">
                <a:latin typeface="CMR10" charset="0"/>
              </a:rPr>
              <a:t>= </a:t>
            </a:r>
            <a:r>
              <a:rPr lang="it-IT" i="1" dirty="0" err="1">
                <a:latin typeface="NimbusRomNo9L" charset="0"/>
              </a:rPr>
              <a:t>a</a:t>
            </a:r>
            <a:r>
              <a:rPr lang="it-IT" dirty="0" err="1">
                <a:latin typeface="CMR10" charset="0"/>
              </a:rPr>
              <a:t>+</a:t>
            </a:r>
            <a:r>
              <a:rPr lang="it-IT" i="1" dirty="0" err="1">
                <a:latin typeface="NimbusRomNo9L" charset="0"/>
              </a:rPr>
              <a:t>d</a:t>
            </a:r>
            <a:r>
              <a:rPr lang="it-IT" i="1" dirty="0">
                <a:latin typeface="NimbusRomNo9L" charset="0"/>
              </a:rPr>
              <a:t> </a:t>
            </a:r>
            <a:endParaRPr lang="it-IT" dirty="0"/>
          </a:p>
          <a:p>
            <a:r>
              <a:rPr lang="it-IT" i="1" dirty="0">
                <a:latin typeface="NimbusRomNo9L" charset="0"/>
              </a:rPr>
              <a:t>L </a:t>
            </a:r>
            <a:r>
              <a:rPr lang="it-IT" dirty="0">
                <a:latin typeface="CMR10" charset="0"/>
              </a:rPr>
              <a:t>= </a:t>
            </a:r>
            <a:r>
              <a:rPr lang="it-IT" i="1" dirty="0" err="1">
                <a:latin typeface="NimbusRomNo9L" charset="0"/>
              </a:rPr>
              <a:t>c</a:t>
            </a:r>
            <a:r>
              <a:rPr lang="it-IT" dirty="0" err="1">
                <a:latin typeface="CMSY10" charset="0"/>
              </a:rPr>
              <a:t>∗</a:t>
            </a:r>
            <a:r>
              <a:rPr lang="it-IT" i="1" dirty="0" err="1">
                <a:latin typeface="NimbusRomNo9L" charset="0"/>
              </a:rPr>
              <a:t>e</a:t>
            </a:r>
            <a:r>
              <a:rPr lang="it-IT" i="1" dirty="0">
                <a:latin typeface="NimbusRomNo9L" charset="0"/>
              </a:rPr>
              <a:t> </a:t>
            </a:r>
            <a:endParaRPr lang="it-IT" dirty="0"/>
          </a:p>
        </p:txBody>
      </p:sp>
      <p:sp>
        <p:nvSpPr>
          <p:cNvPr id="9" name="Rectangle 8"/>
          <p:cNvSpPr/>
          <p:nvPr/>
        </p:nvSpPr>
        <p:spPr>
          <a:xfrm>
            <a:off x="2789917" y="6103240"/>
            <a:ext cx="2698175" cy="369332"/>
          </a:xfrm>
          <a:prstGeom prst="rect">
            <a:avLst/>
          </a:prstGeom>
        </p:spPr>
        <p:txBody>
          <a:bodyPr wrap="none">
            <a:spAutoFit/>
          </a:bodyPr>
          <a:lstStyle/>
          <a:p>
            <a:r>
              <a:rPr lang="en-US" dirty="0">
                <a:latin typeface="NimbusRomNo9L" charset="0"/>
              </a:rPr>
              <a:t>inputs </a:t>
            </a:r>
            <a:r>
              <a:rPr lang="en-US" i="1" dirty="0">
                <a:latin typeface="NimbusRomNo9L" charset="0"/>
              </a:rPr>
              <a:t>a </a:t>
            </a:r>
            <a:r>
              <a:rPr lang="en-US" dirty="0">
                <a:latin typeface="CMR10" charset="0"/>
              </a:rPr>
              <a:t>= </a:t>
            </a:r>
            <a:r>
              <a:rPr lang="en-US" dirty="0">
                <a:latin typeface="NimbusRomNo9L" charset="0"/>
              </a:rPr>
              <a:t>3, </a:t>
            </a:r>
            <a:r>
              <a:rPr lang="en-US" i="1" dirty="0">
                <a:latin typeface="NimbusRomNo9L" charset="0"/>
              </a:rPr>
              <a:t>b </a:t>
            </a:r>
            <a:r>
              <a:rPr lang="en-US" dirty="0">
                <a:latin typeface="CMR10" charset="0"/>
              </a:rPr>
              <a:t>= </a:t>
            </a:r>
            <a:r>
              <a:rPr lang="en-US" dirty="0">
                <a:latin typeface="NimbusRomNo9L" charset="0"/>
              </a:rPr>
              <a:t>1, </a:t>
            </a:r>
            <a:r>
              <a:rPr lang="en-US" i="1" dirty="0">
                <a:latin typeface="NimbusRomNo9L" charset="0"/>
              </a:rPr>
              <a:t>c </a:t>
            </a:r>
            <a:r>
              <a:rPr lang="en-US" dirty="0">
                <a:latin typeface="CMR10" charset="0"/>
              </a:rPr>
              <a:t>= </a:t>
            </a:r>
            <a:r>
              <a:rPr lang="en-US" dirty="0">
                <a:latin typeface="CMSY10" charset="0"/>
              </a:rPr>
              <a:t>−</a:t>
            </a:r>
            <a:r>
              <a:rPr lang="en-US" dirty="0">
                <a:latin typeface="NimbusRomNo9L" charset="0"/>
              </a:rPr>
              <a:t>2, </a:t>
            </a:r>
            <a:endParaRPr lang="en-US" dirty="0"/>
          </a:p>
        </p:txBody>
      </p:sp>
    </p:spTree>
    <p:extLst>
      <p:ext uri="{BB962C8B-B14F-4D97-AF65-F5344CB8AC3E}">
        <p14:creationId xmlns:p14="http://schemas.microsoft.com/office/powerpoint/2010/main" val="3746082571"/>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BF1B21-9E8C-9540-A7C9-616266578999}"/>
              </a:ext>
            </a:extLst>
          </p:cNvPr>
          <p:cNvSpPr>
            <a:spLocks noGrp="1"/>
          </p:cNvSpPr>
          <p:nvPr>
            <p:ph type="title"/>
          </p:nvPr>
        </p:nvSpPr>
        <p:spPr/>
        <p:txBody>
          <a:bodyPr/>
          <a:lstStyle/>
          <a:p>
            <a:r>
              <a:rPr lang="en-US" dirty="0"/>
              <a:t>Train using gradient descent</a:t>
            </a:r>
          </a:p>
        </p:txBody>
      </p:sp>
      <p:sp>
        <p:nvSpPr>
          <p:cNvPr id="3" name="Content Placeholder 2">
            <a:extLst>
              <a:ext uri="{FF2B5EF4-FFF2-40B4-BE49-F238E27FC236}">
                <a16:creationId xmlns:a16="http://schemas.microsoft.com/office/drawing/2014/main" id="{2FD25EA6-7E13-914B-AD14-E10ED2BA616D}"/>
              </a:ext>
            </a:extLst>
          </p:cNvPr>
          <p:cNvSpPr>
            <a:spLocks noGrp="1"/>
          </p:cNvSpPr>
          <p:nvPr>
            <p:ph idx="1"/>
          </p:nvPr>
        </p:nvSpPr>
        <p:spPr/>
        <p:txBody>
          <a:bodyPr/>
          <a:lstStyle/>
          <a:p>
            <a:r>
              <a:rPr lang="en-US" dirty="0"/>
              <a:t>Actually learns two separate embedding matrices W and C</a:t>
            </a:r>
          </a:p>
          <a:p>
            <a:r>
              <a:rPr lang="en-US" dirty="0"/>
              <a:t>Can use W and throw away C, or merge them somehow</a:t>
            </a:r>
          </a:p>
        </p:txBody>
      </p:sp>
    </p:spTree>
    <p:extLst>
      <p:ext uri="{BB962C8B-B14F-4D97-AF65-F5344CB8AC3E}">
        <p14:creationId xmlns:p14="http://schemas.microsoft.com/office/powerpoint/2010/main" val="3266616553"/>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Summary: How to learn word2vec (skip-gram) </a:t>
            </a:r>
            <a:r>
              <a:rPr lang="en-US" dirty="0" err="1"/>
              <a:t>embeddings</a:t>
            </a:r>
            <a:endParaRPr lang="en-US" dirty="0"/>
          </a:p>
        </p:txBody>
      </p:sp>
      <p:sp>
        <p:nvSpPr>
          <p:cNvPr id="3" name="Content Placeholder 2"/>
          <p:cNvSpPr>
            <a:spLocks noGrp="1"/>
          </p:cNvSpPr>
          <p:nvPr>
            <p:ph idx="1"/>
          </p:nvPr>
        </p:nvSpPr>
        <p:spPr/>
        <p:txBody>
          <a:bodyPr>
            <a:noAutofit/>
          </a:bodyPr>
          <a:lstStyle/>
          <a:p>
            <a:r>
              <a:rPr lang="en-US" sz="2800" dirty="0"/>
              <a:t>Start with V random 300-dimensional vectors as initial </a:t>
            </a:r>
            <a:r>
              <a:rPr lang="en-US" sz="2800" dirty="0" err="1"/>
              <a:t>embeddings</a:t>
            </a:r>
            <a:endParaRPr lang="en-US" sz="2800" dirty="0"/>
          </a:p>
          <a:p>
            <a:r>
              <a:rPr lang="en-US" sz="2800" dirty="0"/>
              <a:t>Use logistic regression</a:t>
            </a:r>
          </a:p>
          <a:p>
            <a:pPr lvl="1"/>
            <a:r>
              <a:rPr lang="en-US" sz="2400" dirty="0"/>
              <a:t>Take a corpus and take pairs of words that co-occur as positive examples</a:t>
            </a:r>
          </a:p>
          <a:p>
            <a:pPr lvl="1"/>
            <a:r>
              <a:rPr lang="en-US" sz="2400" dirty="0"/>
              <a:t>Take pairs of words that don't co-occur as negative examples</a:t>
            </a:r>
          </a:p>
          <a:p>
            <a:pPr lvl="1"/>
            <a:r>
              <a:rPr lang="en-US" sz="2400" dirty="0"/>
              <a:t>Train the classifier to distinguish these by slowly adjusting all the </a:t>
            </a:r>
            <a:r>
              <a:rPr lang="en-US" sz="2400" dirty="0" err="1"/>
              <a:t>embeddings</a:t>
            </a:r>
            <a:r>
              <a:rPr lang="en-US" sz="2400" dirty="0"/>
              <a:t> to improve the classifier performance</a:t>
            </a:r>
          </a:p>
          <a:p>
            <a:pPr lvl="1"/>
            <a:r>
              <a:rPr lang="en-US" sz="2400" dirty="0"/>
              <a:t>Throw away the classifier code and keep the </a:t>
            </a:r>
            <a:r>
              <a:rPr lang="en-US" sz="2400" dirty="0" err="1"/>
              <a:t>embeddings</a:t>
            </a:r>
            <a:r>
              <a:rPr lang="en-US" sz="2400" dirty="0"/>
              <a:t>.</a:t>
            </a:r>
          </a:p>
        </p:txBody>
      </p:sp>
    </p:spTree>
    <p:extLst>
      <p:ext uri="{BB962C8B-B14F-4D97-AF65-F5344CB8AC3E}">
        <p14:creationId xmlns:p14="http://schemas.microsoft.com/office/powerpoint/2010/main" val="4090010603"/>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7EC931-C4D3-6543-803C-212CE025F88F}"/>
              </a:ext>
            </a:extLst>
          </p:cNvPr>
          <p:cNvSpPr>
            <a:spLocks noGrp="1"/>
          </p:cNvSpPr>
          <p:nvPr>
            <p:ph type="title"/>
          </p:nvPr>
        </p:nvSpPr>
        <p:spPr/>
        <p:txBody>
          <a:bodyPr/>
          <a:lstStyle/>
          <a:p>
            <a:r>
              <a:rPr lang="en-US" dirty="0"/>
              <a:t>Evaluating embeddings</a:t>
            </a:r>
          </a:p>
        </p:txBody>
      </p:sp>
      <p:sp>
        <p:nvSpPr>
          <p:cNvPr id="3" name="Content Placeholder 2">
            <a:extLst>
              <a:ext uri="{FF2B5EF4-FFF2-40B4-BE49-F238E27FC236}">
                <a16:creationId xmlns:a16="http://schemas.microsoft.com/office/drawing/2014/main" id="{60E1B482-CFE4-6341-8AD4-AC9F3BDD320B}"/>
              </a:ext>
            </a:extLst>
          </p:cNvPr>
          <p:cNvSpPr>
            <a:spLocks noGrp="1"/>
          </p:cNvSpPr>
          <p:nvPr>
            <p:ph idx="1"/>
          </p:nvPr>
        </p:nvSpPr>
        <p:spPr/>
        <p:txBody>
          <a:bodyPr/>
          <a:lstStyle/>
          <a:p>
            <a:r>
              <a:rPr lang="en-US" sz="3200" dirty="0"/>
              <a:t>Compare to human scores on word similarity-type tasks:</a:t>
            </a:r>
          </a:p>
          <a:p>
            <a:pPr marL="285750" indent="-223838">
              <a:buFont typeface="Arial" panose="020B0604020202020204" pitchFamily="34" charset="0"/>
              <a:buChar char="•"/>
            </a:pPr>
            <a:r>
              <a:rPr lang="en-US" sz="2400" dirty="0"/>
              <a:t>WordSim-353 (Finkelstein et al., 2002)</a:t>
            </a:r>
          </a:p>
          <a:p>
            <a:pPr marL="285750" indent="-223838">
              <a:buFont typeface="Arial" panose="020B0604020202020204" pitchFamily="34" charset="0"/>
              <a:buChar char="•"/>
            </a:pPr>
            <a:r>
              <a:rPr lang="en-US" sz="2400" dirty="0"/>
              <a:t>SimLex-999 (Hill et al., 2015)</a:t>
            </a:r>
          </a:p>
          <a:p>
            <a:pPr marL="285750" indent="-223838">
              <a:buFont typeface="Arial" panose="020B0604020202020204" pitchFamily="34" charset="0"/>
              <a:buChar char="•"/>
            </a:pPr>
            <a:r>
              <a:rPr lang="en-US" sz="2400" dirty="0"/>
              <a:t>Stanford Contextual Word Similarity (SCWS) dataset (Huang et al., 2012) </a:t>
            </a:r>
          </a:p>
          <a:p>
            <a:pPr marL="285750" indent="-223838">
              <a:buFont typeface="Arial" panose="020B0604020202020204" pitchFamily="34" charset="0"/>
              <a:buChar char="•"/>
            </a:pPr>
            <a:r>
              <a:rPr lang="en-US" sz="2400" dirty="0"/>
              <a:t>TOEFL dataset: “</a:t>
            </a:r>
            <a:r>
              <a:rPr lang="en-US" sz="2400" i="1" dirty="0"/>
              <a:t>levied” is closest in meaning to: </a:t>
            </a:r>
            <a:br>
              <a:rPr lang="en-US" sz="2400" i="1" dirty="0"/>
            </a:br>
            <a:r>
              <a:rPr lang="en-US" sz="2400" i="1" dirty="0"/>
              <a:t>	(a) imposed, (b) believed, (c) requested, (d) correlated </a:t>
            </a:r>
            <a:endParaRPr lang="en-US" sz="2400" dirty="0"/>
          </a:p>
          <a:p>
            <a:endParaRPr lang="en-US" dirty="0"/>
          </a:p>
        </p:txBody>
      </p:sp>
    </p:spTree>
    <p:extLst>
      <p:ext uri="{BB962C8B-B14F-4D97-AF65-F5344CB8AC3E}">
        <p14:creationId xmlns:p14="http://schemas.microsoft.com/office/powerpoint/2010/main" val="1302035637"/>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403508" y="1676400"/>
            <a:ext cx="9264493" cy="3905936"/>
          </a:xfrm>
          <a:prstGeom prst="rect">
            <a:avLst/>
          </a:prstGeom>
        </p:spPr>
      </p:pic>
      <p:sp>
        <p:nvSpPr>
          <p:cNvPr id="6" name="Title 1">
            <a:extLst>
              <a:ext uri="{FF2B5EF4-FFF2-40B4-BE49-F238E27FC236}">
                <a16:creationId xmlns:a16="http://schemas.microsoft.com/office/drawing/2014/main" id="{E37EC931-C4D3-6543-803C-212CE025F88F}"/>
              </a:ext>
            </a:extLst>
          </p:cNvPr>
          <p:cNvSpPr>
            <a:spLocks noGrp="1"/>
          </p:cNvSpPr>
          <p:nvPr>
            <p:ph type="title"/>
          </p:nvPr>
        </p:nvSpPr>
        <p:spPr>
          <a:xfrm>
            <a:off x="2346960" y="286605"/>
            <a:ext cx="7543800" cy="1450757"/>
          </a:xfrm>
        </p:spPr>
        <p:txBody>
          <a:bodyPr/>
          <a:lstStyle/>
          <a:p>
            <a:r>
              <a:rPr lang="en-US" dirty="0"/>
              <a:t>Intrinsic evaluation</a:t>
            </a:r>
          </a:p>
        </p:txBody>
      </p:sp>
    </p:spTree>
    <p:extLst>
      <p:ext uri="{BB962C8B-B14F-4D97-AF65-F5344CB8AC3E}">
        <p14:creationId xmlns:p14="http://schemas.microsoft.com/office/powerpoint/2010/main" val="3343375113"/>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E37EC931-C4D3-6543-803C-212CE025F88F}"/>
              </a:ext>
            </a:extLst>
          </p:cNvPr>
          <p:cNvSpPr>
            <a:spLocks noGrp="1"/>
          </p:cNvSpPr>
          <p:nvPr>
            <p:ph type="title"/>
          </p:nvPr>
        </p:nvSpPr>
        <p:spPr>
          <a:xfrm>
            <a:off x="2346960" y="286605"/>
            <a:ext cx="7543800" cy="1450757"/>
          </a:xfrm>
        </p:spPr>
        <p:txBody>
          <a:bodyPr/>
          <a:lstStyle/>
          <a:p>
            <a:r>
              <a:rPr lang="en-US" dirty="0"/>
              <a:t>Compute correlation</a:t>
            </a:r>
          </a:p>
        </p:txBody>
      </p:sp>
      <p:pic>
        <p:nvPicPr>
          <p:cNvPr id="2" name="Picture 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346960" y="1313154"/>
            <a:ext cx="7924800" cy="5081551"/>
          </a:xfrm>
          <a:prstGeom prst="rect">
            <a:avLst/>
          </a:prstGeom>
        </p:spPr>
      </p:pic>
    </p:spTree>
    <p:extLst>
      <p:ext uri="{BB962C8B-B14F-4D97-AF65-F5344CB8AC3E}">
        <p14:creationId xmlns:p14="http://schemas.microsoft.com/office/powerpoint/2010/main" val="3308416292"/>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Properties of </a:t>
            </a:r>
            <a:r>
              <a:rPr lang="en-US" dirty="0" err="1"/>
              <a:t>embeddings</a:t>
            </a:r>
            <a:endParaRPr lang="en-US" dirty="0"/>
          </a:p>
        </p:txBody>
      </p:sp>
      <p:sp>
        <p:nvSpPr>
          <p:cNvPr id="6" name="Content Placeholder 5"/>
          <p:cNvSpPr>
            <a:spLocks noGrp="1"/>
          </p:cNvSpPr>
          <p:nvPr>
            <p:ph idx="1"/>
          </p:nvPr>
        </p:nvSpPr>
        <p:spPr/>
        <p:txBody>
          <a:bodyPr>
            <a:normAutofit/>
          </a:bodyPr>
          <a:lstStyle/>
          <a:p>
            <a:r>
              <a:rPr lang="en-US" sz="3200" dirty="0"/>
              <a:t>Similarity depends on window size C</a:t>
            </a:r>
          </a:p>
          <a:p>
            <a:endParaRPr lang="en-US" sz="3200" dirty="0"/>
          </a:p>
          <a:p>
            <a:r>
              <a:rPr lang="en-US" sz="3200" dirty="0"/>
              <a:t>C = ±2 The nearest words to </a:t>
            </a:r>
            <a:r>
              <a:rPr lang="en-US" sz="3200" i="1" dirty="0"/>
              <a:t>Hogwarts:</a:t>
            </a:r>
          </a:p>
          <a:p>
            <a:pPr lvl="1"/>
            <a:r>
              <a:rPr lang="en-US" sz="2800" i="1" dirty="0"/>
              <a:t>Sunnydale</a:t>
            </a:r>
          </a:p>
          <a:p>
            <a:pPr lvl="1"/>
            <a:r>
              <a:rPr lang="en-US" sz="2800" i="1" dirty="0" err="1"/>
              <a:t>Evernight</a:t>
            </a:r>
            <a:endParaRPr lang="en-US" sz="2800" i="1" dirty="0"/>
          </a:p>
          <a:p>
            <a:r>
              <a:rPr lang="en-US" sz="3200" dirty="0"/>
              <a:t>C = ±5 The nearest words to </a:t>
            </a:r>
            <a:r>
              <a:rPr lang="en-US" sz="3200" i="1" dirty="0"/>
              <a:t>Hogwarts:</a:t>
            </a:r>
          </a:p>
          <a:p>
            <a:pPr lvl="1"/>
            <a:r>
              <a:rPr lang="en-US" sz="2800" i="1" dirty="0"/>
              <a:t>Dumbledore</a:t>
            </a:r>
          </a:p>
          <a:p>
            <a:pPr lvl="1"/>
            <a:r>
              <a:rPr lang="en-US" sz="2800" i="1" dirty="0"/>
              <a:t>Malfoy</a:t>
            </a:r>
          </a:p>
          <a:p>
            <a:pPr lvl="1"/>
            <a:r>
              <a:rPr lang="en-US" sz="2800" i="1" dirty="0" err="1"/>
              <a:t>halfblood</a:t>
            </a:r>
            <a:endParaRPr lang="en-US" sz="2800" i="1" dirty="0"/>
          </a:p>
          <a:p>
            <a:pPr lvl="1"/>
            <a:endParaRPr lang="en-US" sz="2200" i="1" dirty="0"/>
          </a:p>
        </p:txBody>
      </p:sp>
      <p:sp>
        <p:nvSpPr>
          <p:cNvPr id="4" name="Slide Number Placeholder 3"/>
          <p:cNvSpPr>
            <a:spLocks noGrp="1"/>
          </p:cNvSpPr>
          <p:nvPr>
            <p:ph type="sldNum" sz="quarter" idx="12"/>
          </p:nvPr>
        </p:nvSpPr>
        <p:spPr>
          <a:prstGeom prst="rect">
            <a:avLst/>
          </a:prstGeom>
        </p:spPr>
        <p:txBody>
          <a:bodyPr/>
          <a:lstStyle/>
          <a:p>
            <a:fld id="{10F35DC5-7E65-8247-99AB-4E984F8A921E}" type="slidenum">
              <a:rPr lang="en-US" smtClean="0"/>
              <a:pPr/>
              <a:t>145</a:t>
            </a:fld>
            <a:endParaRPr lang="en-US"/>
          </a:p>
        </p:txBody>
      </p:sp>
    </p:spTree>
    <p:extLst>
      <p:ext uri="{BB962C8B-B14F-4D97-AF65-F5344CB8AC3E}">
        <p14:creationId xmlns:p14="http://schemas.microsoft.com/office/powerpoint/2010/main" val="666903064"/>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does context window change word </a:t>
            </a:r>
            <a:r>
              <a:rPr lang="en-US" dirty="0" err="1"/>
              <a:t>emeddings</a:t>
            </a:r>
            <a:r>
              <a:rPr lang="en-US" dirty="0"/>
              <a:t>?</a:t>
            </a:r>
          </a:p>
        </p:txBody>
      </p:sp>
      <p:grpSp>
        <p:nvGrpSpPr>
          <p:cNvPr id="6" name="Group 5"/>
          <p:cNvGrpSpPr/>
          <p:nvPr/>
        </p:nvGrpSpPr>
        <p:grpSpPr>
          <a:xfrm>
            <a:off x="1336841" y="930728"/>
            <a:ext cx="9518317" cy="7356922"/>
            <a:chOff x="3124200" y="2800350"/>
            <a:chExt cx="2935635" cy="2360360"/>
          </a:xfrm>
        </p:grpSpPr>
        <p:pic>
          <p:nvPicPr>
            <p:cNvPr id="3" name="Picture 2"/>
            <p:cNvPicPr>
              <a:picLocks noChangeAspect="1"/>
            </p:cNvPicPr>
            <p:nvPr/>
          </p:nvPicPr>
          <p:blipFill>
            <a:blip r:embed="rId2"/>
            <a:stretch>
              <a:fillRect/>
            </a:stretch>
          </p:blipFill>
          <p:spPr>
            <a:xfrm>
              <a:off x="3124200" y="2800350"/>
              <a:ext cx="2895600" cy="1257300"/>
            </a:xfrm>
            <a:prstGeom prst="rect">
              <a:avLst/>
            </a:prstGeom>
          </p:spPr>
        </p:pic>
        <p:pic>
          <p:nvPicPr>
            <p:cNvPr id="5" name="Picture 4"/>
            <p:cNvPicPr>
              <a:picLocks noChangeAspect="1"/>
            </p:cNvPicPr>
            <p:nvPr/>
          </p:nvPicPr>
          <p:blipFill>
            <a:blip r:embed="rId3"/>
            <a:stretch>
              <a:fillRect/>
            </a:stretch>
          </p:blipFill>
          <p:spPr>
            <a:xfrm>
              <a:off x="3151535" y="4030410"/>
              <a:ext cx="2908300" cy="1130300"/>
            </a:xfrm>
            <a:prstGeom prst="rect">
              <a:avLst/>
            </a:prstGeom>
          </p:spPr>
        </p:pic>
      </p:grpSp>
    </p:spTree>
    <p:extLst>
      <p:ext uri="{BB962C8B-B14F-4D97-AF65-F5344CB8AC3E}">
        <p14:creationId xmlns:p14="http://schemas.microsoft.com/office/powerpoint/2010/main" val="3712768582"/>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Solving analogies with </a:t>
            </a:r>
            <a:r>
              <a:rPr lang="en-US" dirty="0" err="1"/>
              <a:t>embeddings</a:t>
            </a:r>
            <a:endParaRPr lang="en-US" dirty="0"/>
          </a:p>
        </p:txBody>
      </p:sp>
      <p:sp>
        <p:nvSpPr>
          <p:cNvPr id="3" name="Content Placeholder 2"/>
          <p:cNvSpPr>
            <a:spLocks noGrp="1"/>
          </p:cNvSpPr>
          <p:nvPr>
            <p:ph idx="1"/>
          </p:nvPr>
        </p:nvSpPr>
        <p:spPr/>
        <p:txBody>
          <a:bodyPr/>
          <a:lstStyle/>
          <a:p>
            <a:r>
              <a:rPr lang="en-US" sz="2400" dirty="0"/>
              <a:t>In a word-analogy task we are given two pairs of words that share a relation (e.g. “</a:t>
            </a:r>
            <a:r>
              <a:rPr lang="en-US" sz="2400" dirty="0" err="1"/>
              <a:t>man:woman</a:t>
            </a:r>
            <a:r>
              <a:rPr lang="en-US" sz="2400" dirty="0"/>
              <a:t>”, “</a:t>
            </a:r>
            <a:r>
              <a:rPr lang="en-US" sz="2400" dirty="0" err="1"/>
              <a:t>king:queen</a:t>
            </a:r>
            <a:r>
              <a:rPr lang="en-US" sz="2400" dirty="0"/>
              <a:t>”). </a:t>
            </a:r>
          </a:p>
          <a:p>
            <a:r>
              <a:rPr lang="en-US" sz="2400" dirty="0"/>
              <a:t>The identity of the fourth word (“queen”) is hidden, and we need to infer it based on the other three by answering</a:t>
            </a:r>
          </a:p>
          <a:p>
            <a:r>
              <a:rPr lang="en-US" sz="2400" dirty="0"/>
              <a:t>“</a:t>
            </a:r>
            <a:r>
              <a:rPr lang="en-US" sz="2400" i="1" dirty="0"/>
              <a:t>man </a:t>
            </a:r>
            <a:r>
              <a:rPr lang="en-US" sz="2400" dirty="0"/>
              <a:t>is to </a:t>
            </a:r>
            <a:r>
              <a:rPr lang="en-US" sz="2400" i="1" dirty="0"/>
              <a:t>woman </a:t>
            </a:r>
            <a:r>
              <a:rPr lang="en-US" sz="2400" dirty="0"/>
              <a:t>as </a:t>
            </a:r>
            <a:r>
              <a:rPr lang="en-US" sz="2400" i="1" dirty="0"/>
              <a:t>king </a:t>
            </a:r>
            <a:r>
              <a:rPr lang="en-US" sz="2400" dirty="0"/>
              <a:t>is to — ?” </a:t>
            </a:r>
          </a:p>
          <a:p>
            <a:r>
              <a:rPr lang="en-US" sz="2400" dirty="0"/>
              <a:t>More generally, we will say </a:t>
            </a:r>
            <a:r>
              <a:rPr lang="es-ES_tradnl" sz="2400" b="1" dirty="0" err="1"/>
              <a:t>a:a</a:t>
            </a:r>
            <a:r>
              <a:rPr lang="es-ES_tradnl" sz="2400" b="1" dirty="0"/>
              <a:t>∗</a:t>
            </a:r>
            <a:r>
              <a:rPr lang="es-ES_tradnl" sz="2400" dirty="0"/>
              <a:t> as </a:t>
            </a:r>
            <a:r>
              <a:rPr lang="es-ES_tradnl" sz="2400" b="1" dirty="0" err="1"/>
              <a:t>b:b</a:t>
            </a:r>
            <a:r>
              <a:rPr lang="es-ES_tradnl" sz="2400" b="1" dirty="0"/>
              <a:t>∗.</a:t>
            </a:r>
          </a:p>
          <a:p>
            <a:r>
              <a:rPr lang="es-ES_tradnl" sz="2400" b="1" dirty="0"/>
              <a:t>Can </a:t>
            </a:r>
            <a:r>
              <a:rPr lang="es-ES_tradnl" sz="2400" b="1" dirty="0" err="1"/>
              <a:t>we</a:t>
            </a:r>
            <a:r>
              <a:rPr lang="es-ES_tradnl" sz="2400" b="1" dirty="0"/>
              <a:t> </a:t>
            </a:r>
            <a:r>
              <a:rPr lang="es-ES_tradnl" sz="2400" b="1" dirty="0" err="1"/>
              <a:t>solve</a:t>
            </a:r>
            <a:r>
              <a:rPr lang="es-ES_tradnl" sz="2400" b="1" dirty="0"/>
              <a:t> </a:t>
            </a:r>
            <a:r>
              <a:rPr lang="es-ES_tradnl" sz="2400" b="1" dirty="0" err="1"/>
              <a:t>these</a:t>
            </a:r>
            <a:r>
              <a:rPr lang="es-ES_tradnl" sz="2400" b="1" dirty="0"/>
              <a:t> </a:t>
            </a:r>
            <a:r>
              <a:rPr lang="es-ES_tradnl" sz="2400" b="1" dirty="0" err="1"/>
              <a:t>with</a:t>
            </a:r>
            <a:r>
              <a:rPr lang="es-ES_tradnl" sz="2400" b="1" dirty="0"/>
              <a:t> </a:t>
            </a:r>
            <a:r>
              <a:rPr lang="es-ES_tradnl" sz="2400" b="1" dirty="0" err="1"/>
              <a:t>word</a:t>
            </a:r>
            <a:r>
              <a:rPr lang="es-ES_tradnl" sz="2400" b="1" dirty="0"/>
              <a:t> </a:t>
            </a:r>
            <a:r>
              <a:rPr lang="es-ES_tradnl" sz="2400" b="1" dirty="0" err="1"/>
              <a:t>vectors</a:t>
            </a:r>
            <a:r>
              <a:rPr lang="es-ES_tradnl" sz="2400" b="1" dirty="0"/>
              <a:t>? </a:t>
            </a:r>
          </a:p>
          <a:p>
            <a:endParaRPr lang="en-US" sz="2400" dirty="0"/>
          </a:p>
        </p:txBody>
      </p:sp>
    </p:spTree>
    <p:extLst>
      <p:ext uri="{BB962C8B-B14F-4D97-AF65-F5344CB8AC3E}">
        <p14:creationId xmlns:p14="http://schemas.microsoft.com/office/powerpoint/2010/main" val="3019533353"/>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Vector Arithmetic </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828800" y="2209800"/>
                <a:ext cx="8686800" cy="1219200"/>
              </a:xfrm>
            </p:spPr>
            <p:txBody>
              <a:bodyPr>
                <a:normAutofit/>
              </a:bodyPr>
              <a:lstStyle/>
              <a:p>
                <a:r>
                  <a:rPr lang="es-ES_tradnl" b="1" dirty="0"/>
                  <a:t>a:a∗</a:t>
                </a:r>
                <a:r>
                  <a:rPr lang="es-ES_tradnl" dirty="0"/>
                  <a:t> as </a:t>
                </a:r>
                <a:r>
                  <a:rPr lang="es-ES_tradnl" b="1" dirty="0" err="1"/>
                  <a:t>b:b</a:t>
                </a:r>
                <a:r>
                  <a:rPr lang="es-ES_tradnl" b="1" dirty="0"/>
                  <a:t>∗.  b∗ </a:t>
                </a:r>
                <a:r>
                  <a:rPr lang="es-ES_tradnl" dirty="0" err="1"/>
                  <a:t>is</a:t>
                </a:r>
                <a:r>
                  <a:rPr lang="es-ES_tradnl" dirty="0"/>
                  <a:t> a </a:t>
                </a:r>
                <a:r>
                  <a:rPr lang="es-ES_tradnl" dirty="0" err="1"/>
                  <a:t>hidden</a:t>
                </a:r>
                <a:r>
                  <a:rPr lang="es-ES_tradnl" dirty="0"/>
                  <a:t> vector.   </a:t>
                </a:r>
              </a:p>
              <a:p>
                <a:r>
                  <a:rPr lang="es-ES_tradnl" dirty="0"/>
                  <a:t>b∗ </a:t>
                </a:r>
                <a:r>
                  <a:rPr lang="es-ES_tradnl" dirty="0" err="1"/>
                  <a:t>should</a:t>
                </a:r>
                <a:r>
                  <a:rPr lang="es-ES_tradnl" dirty="0"/>
                  <a:t> be similar to </a:t>
                </a:r>
                <a:r>
                  <a:rPr lang="es-ES_tradnl" dirty="0" err="1"/>
                  <a:t>the</a:t>
                </a:r>
                <a:r>
                  <a:rPr lang="es-ES_tradnl" dirty="0"/>
                  <a:t> vector </a:t>
                </a:r>
                <a:r>
                  <a:rPr lang="mr-IN" dirty="0" err="1"/>
                  <a:t>b</a:t>
                </a:r>
                <a:r>
                  <a:rPr lang="mr-IN" dirty="0"/>
                  <a:t> − </a:t>
                </a:r>
                <a:r>
                  <a:rPr lang="mr-IN" dirty="0" err="1"/>
                  <a:t>a</a:t>
                </a:r>
                <a:r>
                  <a:rPr lang="mr-IN" dirty="0"/>
                  <a:t> + </a:t>
                </a:r>
                <a:r>
                  <a:rPr lang="mr-IN" dirty="0" err="1"/>
                  <a:t>a</a:t>
                </a:r>
                <a:r>
                  <a:rPr lang="mr-IN" dirty="0"/>
                  <a:t>∗ </a:t>
                </a:r>
                <a:endParaRPr lang="en-US" dirty="0"/>
              </a:p>
              <a:p>
                <a:r>
                  <a:rPr lang="en-US" dirty="0"/>
                  <a:t>vector(</a:t>
                </a:r>
                <a:r>
                  <a:rPr lang="en-US" i="1" dirty="0"/>
                  <a:t>‘king’</a:t>
                </a:r>
                <a:r>
                  <a:rPr lang="en-US" dirty="0"/>
                  <a:t>) - vector(</a:t>
                </a:r>
                <a:r>
                  <a:rPr lang="en-US" i="1" dirty="0"/>
                  <a:t>‘man’</a:t>
                </a:r>
                <a:r>
                  <a:rPr lang="en-US" dirty="0"/>
                  <a:t>) + vector(</a:t>
                </a:r>
                <a:r>
                  <a:rPr lang="en-US" i="1" dirty="0"/>
                  <a:t>‘woman’</a:t>
                </a:r>
                <a:r>
                  <a:rPr lang="en-US" dirty="0"/>
                  <a:t>) </a:t>
                </a:r>
                <a14:m>
                  <m:oMath xmlns:m="http://schemas.openxmlformats.org/officeDocument/2006/math">
                    <m:r>
                      <a:rPr lang="en-US" i="1" dirty="0">
                        <a:latin typeface="Cambria Math" charset="0"/>
                        <a:ea typeface="Cambria Math" charset="0"/>
                        <a:cs typeface="Cambria Math" charset="0"/>
                      </a:rPr>
                      <m:t>≈ </m:t>
                    </m:r>
                  </m:oMath>
                </a14:m>
                <a:r>
                  <a:rPr lang="en-US" dirty="0"/>
                  <a:t>vector(‘queen’)</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828800" y="2209800"/>
                <a:ext cx="8686800" cy="1219200"/>
              </a:xfrm>
              <a:blipFill>
                <a:blip r:embed="rId3"/>
                <a:stretch>
                  <a:fillRect l="-730" t="-6186" b="-5155"/>
                </a:stretch>
              </a:blipFill>
            </p:spPr>
            <p:txBody>
              <a:bodyPr/>
              <a:lstStyle/>
              <a:p>
                <a:r>
                  <a:rPr lang="en-US">
                    <a:noFill/>
                  </a:rPr>
                  <a:t> </a:t>
                </a:r>
              </a:p>
            </p:txBody>
          </p:sp>
        </mc:Fallback>
      </mc:AlternateContent>
      <p:sp>
        <p:nvSpPr>
          <p:cNvPr id="4" name="Slide Number Placeholder 3"/>
          <p:cNvSpPr>
            <a:spLocks noGrp="1"/>
          </p:cNvSpPr>
          <p:nvPr>
            <p:ph type="sldNum" sz="quarter" idx="4294967295"/>
          </p:nvPr>
        </p:nvSpPr>
        <p:spPr>
          <a:xfrm>
            <a:off x="1794832" y="5516225"/>
            <a:ext cx="1981200" cy="342900"/>
          </a:xfrm>
          <a:prstGeom prst="rect">
            <a:avLst/>
          </a:prstGeom>
        </p:spPr>
        <p:txBody>
          <a:bodyPr/>
          <a:lstStyle/>
          <a:p>
            <a:fld id="{10F35DC5-7E65-8247-99AB-4E984F8A921E}" type="slidenum">
              <a:rPr lang="en-US" smtClean="0"/>
              <a:pPr/>
              <a:t>148</a:t>
            </a:fld>
            <a:endParaRPr lang="en-US"/>
          </a:p>
        </p:txBody>
      </p:sp>
      <p:sp>
        <p:nvSpPr>
          <p:cNvPr id="8" name="TextBox 7">
            <a:extLst>
              <a:ext uri="{FF2B5EF4-FFF2-40B4-BE49-F238E27FC236}">
                <a16:creationId xmlns:a16="http://schemas.microsoft.com/office/drawing/2014/main" id="{1DFF9B33-4128-4B4D-A964-0CC1003EC16F}"/>
              </a:ext>
            </a:extLst>
          </p:cNvPr>
          <p:cNvSpPr txBox="1"/>
          <p:nvPr/>
        </p:nvSpPr>
        <p:spPr>
          <a:xfrm>
            <a:off x="4423507" y="4891441"/>
            <a:ext cx="668773" cy="369332"/>
          </a:xfrm>
          <a:prstGeom prst="rect">
            <a:avLst/>
          </a:prstGeom>
          <a:noFill/>
        </p:spPr>
        <p:txBody>
          <a:bodyPr wrap="none" rtlCol="0">
            <a:spAutoFit/>
          </a:bodyPr>
          <a:lstStyle/>
          <a:p>
            <a:r>
              <a:rPr lang="en-US" dirty="0"/>
              <a:t>man</a:t>
            </a:r>
          </a:p>
        </p:txBody>
      </p:sp>
      <p:sp>
        <p:nvSpPr>
          <p:cNvPr id="9" name="TextBox 8">
            <a:extLst>
              <a:ext uri="{FF2B5EF4-FFF2-40B4-BE49-F238E27FC236}">
                <a16:creationId xmlns:a16="http://schemas.microsoft.com/office/drawing/2014/main" id="{30CBE74D-BA90-AA4A-B2EE-D07962FE7E17}"/>
              </a:ext>
            </a:extLst>
          </p:cNvPr>
          <p:cNvSpPr txBox="1"/>
          <p:nvPr/>
        </p:nvSpPr>
        <p:spPr>
          <a:xfrm>
            <a:off x="5980157" y="5289146"/>
            <a:ext cx="987771" cy="369332"/>
          </a:xfrm>
          <a:prstGeom prst="rect">
            <a:avLst/>
          </a:prstGeom>
          <a:noFill/>
        </p:spPr>
        <p:txBody>
          <a:bodyPr wrap="none" rtlCol="0">
            <a:spAutoFit/>
          </a:bodyPr>
          <a:lstStyle/>
          <a:p>
            <a:r>
              <a:rPr lang="en-US" dirty="0"/>
              <a:t>woman</a:t>
            </a:r>
          </a:p>
        </p:txBody>
      </p:sp>
      <p:sp>
        <p:nvSpPr>
          <p:cNvPr id="10" name="TextBox 9">
            <a:extLst>
              <a:ext uri="{FF2B5EF4-FFF2-40B4-BE49-F238E27FC236}">
                <a16:creationId xmlns:a16="http://schemas.microsoft.com/office/drawing/2014/main" id="{F14510E7-3039-2D4D-9CA5-07E28E414772}"/>
              </a:ext>
            </a:extLst>
          </p:cNvPr>
          <p:cNvSpPr txBox="1"/>
          <p:nvPr/>
        </p:nvSpPr>
        <p:spPr>
          <a:xfrm>
            <a:off x="4992908" y="3569134"/>
            <a:ext cx="631904" cy="369332"/>
          </a:xfrm>
          <a:prstGeom prst="rect">
            <a:avLst/>
          </a:prstGeom>
          <a:noFill/>
        </p:spPr>
        <p:txBody>
          <a:bodyPr wrap="none" rtlCol="0">
            <a:spAutoFit/>
          </a:bodyPr>
          <a:lstStyle/>
          <a:p>
            <a:r>
              <a:rPr lang="en-US" dirty="0"/>
              <a:t>king</a:t>
            </a:r>
          </a:p>
        </p:txBody>
      </p:sp>
      <p:sp>
        <p:nvSpPr>
          <p:cNvPr id="11" name="TextBox 10">
            <a:extLst>
              <a:ext uri="{FF2B5EF4-FFF2-40B4-BE49-F238E27FC236}">
                <a16:creationId xmlns:a16="http://schemas.microsoft.com/office/drawing/2014/main" id="{452DE49E-721E-4440-AC63-ADE75DB35B2F}"/>
              </a:ext>
            </a:extLst>
          </p:cNvPr>
          <p:cNvSpPr txBox="1"/>
          <p:nvPr/>
        </p:nvSpPr>
        <p:spPr>
          <a:xfrm>
            <a:off x="6700308" y="4001966"/>
            <a:ext cx="867545" cy="369332"/>
          </a:xfrm>
          <a:prstGeom prst="rect">
            <a:avLst/>
          </a:prstGeom>
          <a:noFill/>
        </p:spPr>
        <p:txBody>
          <a:bodyPr wrap="none" rtlCol="0">
            <a:spAutoFit/>
          </a:bodyPr>
          <a:lstStyle/>
          <a:p>
            <a:r>
              <a:rPr lang="en-US" dirty="0"/>
              <a:t>queen</a:t>
            </a:r>
          </a:p>
        </p:txBody>
      </p:sp>
      <p:cxnSp>
        <p:nvCxnSpPr>
          <p:cNvPr id="14" name="Straight Arrow Connector 13">
            <a:extLst>
              <a:ext uri="{FF2B5EF4-FFF2-40B4-BE49-F238E27FC236}">
                <a16:creationId xmlns:a16="http://schemas.microsoft.com/office/drawing/2014/main" id="{9B6A9FDA-26E6-EA4D-81EA-6631AB22EF7C}"/>
              </a:ext>
            </a:extLst>
          </p:cNvPr>
          <p:cNvCxnSpPr>
            <a:cxnSpLocks/>
          </p:cNvCxnSpPr>
          <p:nvPr/>
        </p:nvCxnSpPr>
        <p:spPr>
          <a:xfrm flipV="1">
            <a:off x="3124201" y="3901440"/>
            <a:ext cx="1913577" cy="1816059"/>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EE1789BB-5E31-7745-9DE8-BB6ED8FFF98D}"/>
              </a:ext>
            </a:extLst>
          </p:cNvPr>
          <p:cNvCxnSpPr>
            <a:cxnSpLocks/>
            <a:endCxn id="8" idx="2"/>
          </p:cNvCxnSpPr>
          <p:nvPr/>
        </p:nvCxnSpPr>
        <p:spPr>
          <a:xfrm flipV="1">
            <a:off x="3160757" y="5260773"/>
            <a:ext cx="1597137" cy="473278"/>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16382644-EBB0-F446-A8E3-BBE20A0BDA64}"/>
              </a:ext>
            </a:extLst>
          </p:cNvPr>
          <p:cNvCxnSpPr>
            <a:cxnSpLocks/>
            <a:endCxn id="9" idx="2"/>
          </p:cNvCxnSpPr>
          <p:nvPr/>
        </p:nvCxnSpPr>
        <p:spPr>
          <a:xfrm flipV="1">
            <a:off x="3160756" y="5658478"/>
            <a:ext cx="3313286" cy="75574"/>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13932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par>
                                <p:cTn id="8" presetID="22" presetClass="entr" presetSubtype="8" fill="hold"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wipe(left)">
                                      <p:cBhvr>
                                        <p:cTn id="10" dur="500"/>
                                        <p:tgtEl>
                                          <p:spTgt spid="19"/>
                                        </p:tgtEl>
                                      </p:cBhvr>
                                    </p:animEffect>
                                  </p:childTnLst>
                                </p:cTn>
                              </p:par>
                              <p:par>
                                <p:cTn id="11" presetID="22" presetClass="entr" presetSubtype="8"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wipe(left)">
                                      <p:cBhvr>
                                        <p:cTn id="13"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Vector Arithmetic </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828800" y="2209800"/>
                <a:ext cx="8686800" cy="1219200"/>
              </a:xfrm>
            </p:spPr>
            <p:txBody>
              <a:bodyPr>
                <a:normAutofit/>
              </a:bodyPr>
              <a:lstStyle/>
              <a:p>
                <a:r>
                  <a:rPr lang="es-ES_tradnl" b="1" dirty="0"/>
                  <a:t>a:a∗</a:t>
                </a:r>
                <a:r>
                  <a:rPr lang="es-ES_tradnl" dirty="0"/>
                  <a:t> as </a:t>
                </a:r>
                <a:r>
                  <a:rPr lang="es-ES_tradnl" b="1" dirty="0" err="1"/>
                  <a:t>b:b</a:t>
                </a:r>
                <a:r>
                  <a:rPr lang="es-ES_tradnl" b="1" dirty="0"/>
                  <a:t>∗.  b∗ </a:t>
                </a:r>
                <a:r>
                  <a:rPr lang="es-ES_tradnl" dirty="0" err="1"/>
                  <a:t>is</a:t>
                </a:r>
                <a:r>
                  <a:rPr lang="es-ES_tradnl" dirty="0"/>
                  <a:t> a </a:t>
                </a:r>
                <a:r>
                  <a:rPr lang="es-ES_tradnl" dirty="0" err="1"/>
                  <a:t>hidden</a:t>
                </a:r>
                <a:r>
                  <a:rPr lang="es-ES_tradnl" dirty="0"/>
                  <a:t> vector.   </a:t>
                </a:r>
              </a:p>
              <a:p>
                <a:r>
                  <a:rPr lang="es-ES_tradnl" dirty="0"/>
                  <a:t>b∗ </a:t>
                </a:r>
                <a:r>
                  <a:rPr lang="es-ES_tradnl" dirty="0" err="1"/>
                  <a:t>should</a:t>
                </a:r>
                <a:r>
                  <a:rPr lang="es-ES_tradnl" dirty="0"/>
                  <a:t> be similar to </a:t>
                </a:r>
                <a:r>
                  <a:rPr lang="es-ES_tradnl" dirty="0" err="1"/>
                  <a:t>the</a:t>
                </a:r>
                <a:r>
                  <a:rPr lang="es-ES_tradnl" dirty="0"/>
                  <a:t> vector </a:t>
                </a:r>
                <a:r>
                  <a:rPr lang="mr-IN" dirty="0" err="1"/>
                  <a:t>b</a:t>
                </a:r>
                <a:r>
                  <a:rPr lang="mr-IN" dirty="0"/>
                  <a:t> − </a:t>
                </a:r>
                <a:r>
                  <a:rPr lang="mr-IN" dirty="0" err="1"/>
                  <a:t>a</a:t>
                </a:r>
                <a:r>
                  <a:rPr lang="mr-IN" dirty="0"/>
                  <a:t> + </a:t>
                </a:r>
                <a:r>
                  <a:rPr lang="mr-IN" dirty="0" err="1"/>
                  <a:t>a</a:t>
                </a:r>
                <a:r>
                  <a:rPr lang="mr-IN" dirty="0"/>
                  <a:t>∗ </a:t>
                </a:r>
                <a:endParaRPr lang="en-US" dirty="0"/>
              </a:p>
              <a:p>
                <a:r>
                  <a:rPr lang="en-US" dirty="0"/>
                  <a:t>vector(</a:t>
                </a:r>
                <a:r>
                  <a:rPr lang="en-US" i="1" dirty="0"/>
                  <a:t>‘king’</a:t>
                </a:r>
                <a:r>
                  <a:rPr lang="en-US" dirty="0"/>
                  <a:t>) - vector(</a:t>
                </a:r>
                <a:r>
                  <a:rPr lang="en-US" i="1" dirty="0"/>
                  <a:t>‘man’</a:t>
                </a:r>
                <a:r>
                  <a:rPr lang="en-US" dirty="0"/>
                  <a:t>) + vector(</a:t>
                </a:r>
                <a:r>
                  <a:rPr lang="en-US" i="1" dirty="0"/>
                  <a:t>‘woman’</a:t>
                </a:r>
                <a:r>
                  <a:rPr lang="en-US" dirty="0"/>
                  <a:t>) </a:t>
                </a:r>
                <a14:m>
                  <m:oMath xmlns:m="http://schemas.openxmlformats.org/officeDocument/2006/math">
                    <m:r>
                      <a:rPr lang="en-US" i="1" dirty="0">
                        <a:latin typeface="Cambria Math" charset="0"/>
                        <a:ea typeface="Cambria Math" charset="0"/>
                        <a:cs typeface="Cambria Math" charset="0"/>
                      </a:rPr>
                      <m:t>≈ </m:t>
                    </m:r>
                  </m:oMath>
                </a14:m>
                <a:r>
                  <a:rPr lang="en-US" dirty="0"/>
                  <a:t>vector(‘queen’)</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828800" y="2209800"/>
                <a:ext cx="8686800" cy="1219200"/>
              </a:xfrm>
              <a:blipFill>
                <a:blip r:embed="rId3"/>
                <a:stretch>
                  <a:fillRect l="-730" t="-6186" b="-5155"/>
                </a:stretch>
              </a:blipFill>
            </p:spPr>
            <p:txBody>
              <a:bodyPr/>
              <a:lstStyle/>
              <a:p>
                <a:r>
                  <a:rPr lang="en-US">
                    <a:noFill/>
                  </a:rPr>
                  <a:t> </a:t>
                </a:r>
              </a:p>
            </p:txBody>
          </p:sp>
        </mc:Fallback>
      </mc:AlternateContent>
      <p:sp>
        <p:nvSpPr>
          <p:cNvPr id="4" name="Slide Number Placeholder 3"/>
          <p:cNvSpPr>
            <a:spLocks noGrp="1"/>
          </p:cNvSpPr>
          <p:nvPr>
            <p:ph type="sldNum" sz="quarter" idx="4294967295"/>
          </p:nvPr>
        </p:nvSpPr>
        <p:spPr>
          <a:xfrm>
            <a:off x="1794832" y="5516225"/>
            <a:ext cx="1981200" cy="342900"/>
          </a:xfrm>
          <a:prstGeom prst="rect">
            <a:avLst/>
          </a:prstGeom>
        </p:spPr>
        <p:txBody>
          <a:bodyPr/>
          <a:lstStyle/>
          <a:p>
            <a:fld id="{10F35DC5-7E65-8247-99AB-4E984F8A921E}" type="slidenum">
              <a:rPr lang="en-US" smtClean="0"/>
              <a:pPr/>
              <a:t>149</a:t>
            </a:fld>
            <a:endParaRPr lang="en-US"/>
          </a:p>
        </p:txBody>
      </p:sp>
      <p:sp>
        <p:nvSpPr>
          <p:cNvPr id="8" name="TextBox 7">
            <a:extLst>
              <a:ext uri="{FF2B5EF4-FFF2-40B4-BE49-F238E27FC236}">
                <a16:creationId xmlns:a16="http://schemas.microsoft.com/office/drawing/2014/main" id="{1DFF9B33-4128-4B4D-A964-0CC1003EC16F}"/>
              </a:ext>
            </a:extLst>
          </p:cNvPr>
          <p:cNvSpPr txBox="1"/>
          <p:nvPr/>
        </p:nvSpPr>
        <p:spPr>
          <a:xfrm>
            <a:off x="4423507" y="4891441"/>
            <a:ext cx="668773" cy="369332"/>
          </a:xfrm>
          <a:prstGeom prst="rect">
            <a:avLst/>
          </a:prstGeom>
          <a:noFill/>
        </p:spPr>
        <p:txBody>
          <a:bodyPr wrap="none" rtlCol="0">
            <a:spAutoFit/>
          </a:bodyPr>
          <a:lstStyle/>
          <a:p>
            <a:r>
              <a:rPr lang="en-US" dirty="0"/>
              <a:t>man</a:t>
            </a:r>
          </a:p>
        </p:txBody>
      </p:sp>
      <p:sp>
        <p:nvSpPr>
          <p:cNvPr id="9" name="TextBox 8">
            <a:extLst>
              <a:ext uri="{FF2B5EF4-FFF2-40B4-BE49-F238E27FC236}">
                <a16:creationId xmlns:a16="http://schemas.microsoft.com/office/drawing/2014/main" id="{30CBE74D-BA90-AA4A-B2EE-D07962FE7E17}"/>
              </a:ext>
            </a:extLst>
          </p:cNvPr>
          <p:cNvSpPr txBox="1"/>
          <p:nvPr/>
        </p:nvSpPr>
        <p:spPr>
          <a:xfrm>
            <a:off x="5980157" y="5289146"/>
            <a:ext cx="987771" cy="369332"/>
          </a:xfrm>
          <a:prstGeom prst="rect">
            <a:avLst/>
          </a:prstGeom>
          <a:noFill/>
        </p:spPr>
        <p:txBody>
          <a:bodyPr wrap="none" rtlCol="0">
            <a:spAutoFit/>
          </a:bodyPr>
          <a:lstStyle/>
          <a:p>
            <a:r>
              <a:rPr lang="en-US" dirty="0"/>
              <a:t>woman</a:t>
            </a:r>
          </a:p>
        </p:txBody>
      </p:sp>
      <p:sp>
        <p:nvSpPr>
          <p:cNvPr id="10" name="TextBox 9">
            <a:extLst>
              <a:ext uri="{FF2B5EF4-FFF2-40B4-BE49-F238E27FC236}">
                <a16:creationId xmlns:a16="http://schemas.microsoft.com/office/drawing/2014/main" id="{F14510E7-3039-2D4D-9CA5-07E28E414772}"/>
              </a:ext>
            </a:extLst>
          </p:cNvPr>
          <p:cNvSpPr txBox="1"/>
          <p:nvPr/>
        </p:nvSpPr>
        <p:spPr>
          <a:xfrm>
            <a:off x="4992908" y="3569134"/>
            <a:ext cx="631904" cy="369332"/>
          </a:xfrm>
          <a:prstGeom prst="rect">
            <a:avLst/>
          </a:prstGeom>
          <a:noFill/>
        </p:spPr>
        <p:txBody>
          <a:bodyPr wrap="none" rtlCol="0">
            <a:spAutoFit/>
          </a:bodyPr>
          <a:lstStyle/>
          <a:p>
            <a:r>
              <a:rPr lang="en-US" dirty="0"/>
              <a:t>king</a:t>
            </a:r>
          </a:p>
        </p:txBody>
      </p:sp>
      <p:sp>
        <p:nvSpPr>
          <p:cNvPr id="11" name="TextBox 10">
            <a:extLst>
              <a:ext uri="{FF2B5EF4-FFF2-40B4-BE49-F238E27FC236}">
                <a16:creationId xmlns:a16="http://schemas.microsoft.com/office/drawing/2014/main" id="{452DE49E-721E-4440-AC63-ADE75DB35B2F}"/>
              </a:ext>
            </a:extLst>
          </p:cNvPr>
          <p:cNvSpPr txBox="1"/>
          <p:nvPr/>
        </p:nvSpPr>
        <p:spPr>
          <a:xfrm>
            <a:off x="6700308" y="4001966"/>
            <a:ext cx="867545" cy="369332"/>
          </a:xfrm>
          <a:prstGeom prst="rect">
            <a:avLst/>
          </a:prstGeom>
          <a:noFill/>
        </p:spPr>
        <p:txBody>
          <a:bodyPr wrap="none" rtlCol="0">
            <a:spAutoFit/>
          </a:bodyPr>
          <a:lstStyle/>
          <a:p>
            <a:r>
              <a:rPr lang="en-US" dirty="0"/>
              <a:t>queen</a:t>
            </a:r>
          </a:p>
        </p:txBody>
      </p:sp>
      <p:cxnSp>
        <p:nvCxnSpPr>
          <p:cNvPr id="14" name="Straight Arrow Connector 13">
            <a:extLst>
              <a:ext uri="{FF2B5EF4-FFF2-40B4-BE49-F238E27FC236}">
                <a16:creationId xmlns:a16="http://schemas.microsoft.com/office/drawing/2014/main" id="{9B6A9FDA-26E6-EA4D-81EA-6631AB22EF7C}"/>
              </a:ext>
            </a:extLst>
          </p:cNvPr>
          <p:cNvCxnSpPr>
            <a:cxnSpLocks/>
          </p:cNvCxnSpPr>
          <p:nvPr/>
        </p:nvCxnSpPr>
        <p:spPr>
          <a:xfrm flipV="1">
            <a:off x="3124201" y="3901440"/>
            <a:ext cx="1913577" cy="1816059"/>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EE1789BB-5E31-7745-9DE8-BB6ED8FFF98D}"/>
              </a:ext>
            </a:extLst>
          </p:cNvPr>
          <p:cNvCxnSpPr>
            <a:cxnSpLocks/>
            <a:endCxn id="8" idx="2"/>
          </p:cNvCxnSpPr>
          <p:nvPr/>
        </p:nvCxnSpPr>
        <p:spPr>
          <a:xfrm flipV="1">
            <a:off x="3160757" y="5260773"/>
            <a:ext cx="1597137" cy="473278"/>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16382644-EBB0-F446-A8E3-BBE20A0BDA64}"/>
              </a:ext>
            </a:extLst>
          </p:cNvPr>
          <p:cNvCxnSpPr>
            <a:cxnSpLocks/>
            <a:endCxn id="9" idx="2"/>
          </p:cNvCxnSpPr>
          <p:nvPr/>
        </p:nvCxnSpPr>
        <p:spPr>
          <a:xfrm flipV="1">
            <a:off x="3160756" y="5658478"/>
            <a:ext cx="3313286" cy="75574"/>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58645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Backward differentiation</a:t>
            </a:r>
          </a:p>
        </p:txBody>
      </p:sp>
      <p:sp>
        <p:nvSpPr>
          <p:cNvPr id="3" name="Content Placeholder 2"/>
          <p:cNvSpPr>
            <a:spLocks noGrp="1"/>
          </p:cNvSpPr>
          <p:nvPr>
            <p:ph idx="1"/>
          </p:nvPr>
        </p:nvSpPr>
        <p:spPr/>
        <p:txBody>
          <a:bodyPr/>
          <a:lstStyle/>
          <a:p>
            <a:r>
              <a:rPr lang="en-US" dirty="0"/>
              <a:t>The importance of the computation graph comes from the backward pass, which is used to compute the derivatives that we’ll need for the weight update. </a:t>
            </a:r>
          </a:p>
          <a:p>
            <a:r>
              <a:rPr lang="en-US" dirty="0"/>
              <a:t>How do we compute the derivative of our output function L with respect to the input variables a, b, and c?</a:t>
            </a:r>
          </a:p>
          <a:p>
            <a:endParaRPr lang="en-US" dirty="0"/>
          </a:p>
          <a:p>
            <a:endParaRPr lang="en-US" dirty="0"/>
          </a:p>
          <a:p>
            <a:r>
              <a:rPr lang="en-US" dirty="0"/>
              <a:t>Backwards differentiation uses the </a:t>
            </a:r>
            <a:r>
              <a:rPr lang="en-US" b="1" dirty="0"/>
              <a:t>chain rule </a:t>
            </a:r>
            <a:r>
              <a:rPr lang="en-US" dirty="0"/>
              <a:t>from calculus.  </a:t>
            </a:r>
          </a:p>
          <a:p>
            <a:endParaRPr lang="en-US"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29C30DF-3C7C-544B-86EA-18D4916F2B91}"/>
                  </a:ext>
                </a:extLst>
              </p:cNvPr>
              <p:cNvSpPr txBox="1"/>
              <p:nvPr/>
            </p:nvSpPr>
            <p:spPr>
              <a:xfrm>
                <a:off x="5230586" y="4386944"/>
                <a:ext cx="2549710" cy="497829"/>
              </a:xfrm>
              <a:prstGeom prst="rect">
                <a:avLst/>
              </a:prstGeom>
              <a:noFill/>
            </p:spPr>
            <p:txBody>
              <a:bodyPr wrap="square" lIns="0" tIns="0" rIns="0" bIns="0" rtlCol="0">
                <a:spAutoFit/>
              </a:bodyPr>
              <a:lstStyle/>
              <a:p>
                <a14:m>
                  <m:oMath xmlns:m="http://schemas.openxmlformats.org/officeDocument/2006/math">
                    <m:f>
                      <m:fPr>
                        <m:ctrlPr>
                          <a:rPr lang="en-US" sz="2200" i="1">
                            <a:latin typeface="Cambria Math" panose="02040503050406030204" pitchFamily="18" charset="0"/>
                          </a:rPr>
                        </m:ctrlPr>
                      </m:fPr>
                      <m:num>
                        <m:r>
                          <a:rPr lang="en-US" sz="2200" i="1">
                            <a:latin typeface="Cambria Math" panose="02040503050406030204" pitchFamily="18" charset="0"/>
                            <a:ea typeface="Cambria Math" panose="02040503050406030204" pitchFamily="18" charset="0"/>
                          </a:rPr>
                          <m:t>𝜕</m:t>
                        </m:r>
                        <m:r>
                          <a:rPr lang="en-US" sz="2200" i="1">
                            <a:latin typeface="Cambria Math" panose="02040503050406030204" pitchFamily="18" charset="0"/>
                            <a:ea typeface="Cambria Math" panose="02040503050406030204" pitchFamily="18" charset="0"/>
                          </a:rPr>
                          <m:t>𝐿</m:t>
                        </m:r>
                      </m:num>
                      <m:den>
                        <m:r>
                          <a:rPr lang="en-US" sz="2200" i="1">
                            <a:latin typeface="Cambria Math" panose="02040503050406030204" pitchFamily="18" charset="0"/>
                            <a:ea typeface="Cambria Math" panose="02040503050406030204" pitchFamily="18" charset="0"/>
                          </a:rPr>
                          <m:t>𝜕</m:t>
                        </m:r>
                        <m:r>
                          <a:rPr lang="en-US" sz="2200" i="1">
                            <a:latin typeface="Cambria Math" panose="02040503050406030204" pitchFamily="18" charset="0"/>
                            <a:ea typeface="Cambria Math" panose="02040503050406030204" pitchFamily="18" charset="0"/>
                          </a:rPr>
                          <m:t>𝑎</m:t>
                        </m:r>
                      </m:den>
                    </m:f>
                  </m:oMath>
                </a14:m>
                <a:r>
                  <a:rPr lang="en-US" sz="2200" dirty="0"/>
                  <a:t>, </a:t>
                </a:r>
                <a14:m>
                  <m:oMath xmlns:m="http://schemas.openxmlformats.org/officeDocument/2006/math">
                    <m:f>
                      <m:fPr>
                        <m:ctrlPr>
                          <a:rPr lang="en-US" sz="2200" i="1">
                            <a:latin typeface="Cambria Math" panose="02040503050406030204" pitchFamily="18" charset="0"/>
                          </a:rPr>
                        </m:ctrlPr>
                      </m:fPr>
                      <m:num>
                        <m:r>
                          <a:rPr lang="en-US" sz="2200" i="1">
                            <a:latin typeface="Cambria Math" panose="02040503050406030204" pitchFamily="18" charset="0"/>
                            <a:ea typeface="Cambria Math" panose="02040503050406030204" pitchFamily="18" charset="0"/>
                          </a:rPr>
                          <m:t>𝜕</m:t>
                        </m:r>
                        <m:r>
                          <a:rPr lang="en-US" sz="2200" i="1">
                            <a:latin typeface="Cambria Math" panose="02040503050406030204" pitchFamily="18" charset="0"/>
                            <a:ea typeface="Cambria Math" panose="02040503050406030204" pitchFamily="18" charset="0"/>
                          </a:rPr>
                          <m:t>𝐿</m:t>
                        </m:r>
                      </m:num>
                      <m:den>
                        <m:r>
                          <a:rPr lang="en-US" sz="2200" i="1">
                            <a:latin typeface="Cambria Math" panose="02040503050406030204" pitchFamily="18" charset="0"/>
                            <a:ea typeface="Cambria Math" panose="02040503050406030204" pitchFamily="18" charset="0"/>
                          </a:rPr>
                          <m:t> </m:t>
                        </m:r>
                        <m:r>
                          <a:rPr lang="en-US" sz="2200" i="1">
                            <a:latin typeface="Cambria Math" panose="02040503050406030204" pitchFamily="18" charset="0"/>
                            <a:ea typeface="Cambria Math" panose="02040503050406030204" pitchFamily="18" charset="0"/>
                          </a:rPr>
                          <m:t>𝜕</m:t>
                        </m:r>
                        <m:r>
                          <a:rPr lang="en-US" sz="2200" i="1">
                            <a:latin typeface="Cambria Math" panose="02040503050406030204" pitchFamily="18" charset="0"/>
                            <a:ea typeface="Cambria Math" panose="02040503050406030204" pitchFamily="18" charset="0"/>
                          </a:rPr>
                          <m:t>𝑏</m:t>
                        </m:r>
                      </m:den>
                    </m:f>
                  </m:oMath>
                </a14:m>
                <a:r>
                  <a:rPr lang="en-US" sz="2200" dirty="0"/>
                  <a:t>, and </a:t>
                </a:r>
                <a14:m>
                  <m:oMath xmlns:m="http://schemas.openxmlformats.org/officeDocument/2006/math">
                    <m:f>
                      <m:fPr>
                        <m:ctrlPr>
                          <a:rPr lang="en-US" sz="2200" i="1">
                            <a:latin typeface="Cambria Math" panose="02040503050406030204" pitchFamily="18" charset="0"/>
                          </a:rPr>
                        </m:ctrlPr>
                      </m:fPr>
                      <m:num>
                        <m:r>
                          <a:rPr lang="en-US" sz="2200" i="1">
                            <a:latin typeface="Cambria Math" panose="02040503050406030204" pitchFamily="18" charset="0"/>
                            <a:ea typeface="Cambria Math" panose="02040503050406030204" pitchFamily="18" charset="0"/>
                          </a:rPr>
                          <m:t>𝜕</m:t>
                        </m:r>
                        <m:r>
                          <a:rPr lang="en-US" sz="2200" i="1">
                            <a:latin typeface="Cambria Math" panose="02040503050406030204" pitchFamily="18" charset="0"/>
                            <a:ea typeface="Cambria Math" panose="02040503050406030204" pitchFamily="18" charset="0"/>
                          </a:rPr>
                          <m:t>𝐿</m:t>
                        </m:r>
                      </m:num>
                      <m:den>
                        <m:r>
                          <a:rPr lang="en-US" sz="2200" i="1">
                            <a:latin typeface="Cambria Math" panose="02040503050406030204" pitchFamily="18" charset="0"/>
                            <a:ea typeface="Cambria Math" panose="02040503050406030204" pitchFamily="18" charset="0"/>
                          </a:rPr>
                          <m:t>𝜕</m:t>
                        </m:r>
                        <m:r>
                          <a:rPr lang="en-US" sz="2200" i="1">
                            <a:latin typeface="Cambria Math" panose="02040503050406030204" pitchFamily="18" charset="0"/>
                            <a:ea typeface="Cambria Math" panose="02040503050406030204" pitchFamily="18" charset="0"/>
                          </a:rPr>
                          <m:t>𝑐</m:t>
                        </m:r>
                      </m:den>
                    </m:f>
                  </m:oMath>
                </a14:m>
                <a:endParaRPr lang="en-US" sz="2200" dirty="0"/>
              </a:p>
            </p:txBody>
          </p:sp>
        </mc:Choice>
        <mc:Fallback xmlns="">
          <p:sp>
            <p:nvSpPr>
              <p:cNvPr id="5" name="TextBox 4">
                <a:extLst>
                  <a:ext uri="{FF2B5EF4-FFF2-40B4-BE49-F238E27FC236}">
                    <a16:creationId xmlns:a16="http://schemas.microsoft.com/office/drawing/2014/main" id="{829C30DF-3C7C-544B-86EA-18D4916F2B91}"/>
                  </a:ext>
                </a:extLst>
              </p:cNvPr>
              <p:cNvSpPr txBox="1">
                <a:spLocks noRot="1" noChangeAspect="1" noMove="1" noResize="1" noEditPoints="1" noAdjustHandles="1" noChangeArrowheads="1" noChangeShapeType="1" noTextEdit="1"/>
              </p:cNvSpPr>
              <p:nvPr/>
            </p:nvSpPr>
            <p:spPr>
              <a:xfrm>
                <a:off x="5230586" y="4386944"/>
                <a:ext cx="2549710" cy="497829"/>
              </a:xfrm>
              <a:prstGeom prst="rect">
                <a:avLst/>
              </a:prstGeom>
              <a:blipFill>
                <a:blip r:embed="rId3"/>
                <a:stretch>
                  <a:fillRect l="-2970" b="-30000"/>
                </a:stretch>
              </a:blipFill>
            </p:spPr>
            <p:txBody>
              <a:bodyPr/>
              <a:lstStyle/>
              <a:p>
                <a:r>
                  <a:rPr lang="en-US">
                    <a:noFill/>
                  </a:rPr>
                  <a:t> </a:t>
                </a:r>
              </a:p>
            </p:txBody>
          </p:sp>
        </mc:Fallback>
      </mc:AlternateContent>
    </p:spTree>
    <p:extLst>
      <p:ext uri="{BB962C8B-B14F-4D97-AF65-F5344CB8AC3E}">
        <p14:creationId xmlns:p14="http://schemas.microsoft.com/office/powerpoint/2010/main" val="1818790171"/>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Analogy: Embeddings capture relational meaning!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828800" y="2209800"/>
                <a:ext cx="8686800" cy="1219200"/>
              </a:xfrm>
            </p:spPr>
            <p:txBody>
              <a:bodyPr>
                <a:normAutofit/>
              </a:bodyPr>
              <a:lstStyle/>
              <a:p>
                <a:r>
                  <a:rPr lang="es-ES_tradnl" b="1" dirty="0"/>
                  <a:t>a:a∗</a:t>
                </a:r>
                <a:r>
                  <a:rPr lang="es-ES_tradnl" dirty="0"/>
                  <a:t> as </a:t>
                </a:r>
                <a:r>
                  <a:rPr lang="es-ES_tradnl" b="1" dirty="0" err="1"/>
                  <a:t>b:b</a:t>
                </a:r>
                <a:r>
                  <a:rPr lang="es-ES_tradnl" b="1" dirty="0"/>
                  <a:t>∗.  b∗ </a:t>
                </a:r>
                <a:r>
                  <a:rPr lang="es-ES_tradnl" dirty="0" err="1"/>
                  <a:t>is</a:t>
                </a:r>
                <a:r>
                  <a:rPr lang="es-ES_tradnl" dirty="0"/>
                  <a:t> a </a:t>
                </a:r>
                <a:r>
                  <a:rPr lang="es-ES_tradnl" dirty="0" err="1"/>
                  <a:t>hidden</a:t>
                </a:r>
                <a:r>
                  <a:rPr lang="es-ES_tradnl" dirty="0"/>
                  <a:t> vector.   </a:t>
                </a:r>
              </a:p>
              <a:p>
                <a:r>
                  <a:rPr lang="es-ES_tradnl" dirty="0"/>
                  <a:t>b∗ </a:t>
                </a:r>
                <a:r>
                  <a:rPr lang="es-ES_tradnl" dirty="0" err="1"/>
                  <a:t>should</a:t>
                </a:r>
                <a:r>
                  <a:rPr lang="es-ES_tradnl" dirty="0"/>
                  <a:t> be similar to </a:t>
                </a:r>
                <a:r>
                  <a:rPr lang="es-ES_tradnl" dirty="0" err="1"/>
                  <a:t>the</a:t>
                </a:r>
                <a:r>
                  <a:rPr lang="es-ES_tradnl" dirty="0"/>
                  <a:t> vector </a:t>
                </a:r>
                <a:r>
                  <a:rPr lang="mr-IN" dirty="0" err="1"/>
                  <a:t>b</a:t>
                </a:r>
                <a:r>
                  <a:rPr lang="mr-IN" dirty="0"/>
                  <a:t> − </a:t>
                </a:r>
                <a:r>
                  <a:rPr lang="mr-IN" dirty="0" err="1"/>
                  <a:t>a</a:t>
                </a:r>
                <a:r>
                  <a:rPr lang="mr-IN" dirty="0"/>
                  <a:t> + </a:t>
                </a:r>
                <a:r>
                  <a:rPr lang="mr-IN" dirty="0" err="1"/>
                  <a:t>a</a:t>
                </a:r>
                <a:r>
                  <a:rPr lang="mr-IN" dirty="0"/>
                  <a:t>∗ </a:t>
                </a:r>
                <a:endParaRPr lang="en-US" dirty="0"/>
              </a:p>
              <a:p>
                <a:r>
                  <a:rPr lang="en-US" dirty="0"/>
                  <a:t>vector(</a:t>
                </a:r>
                <a:r>
                  <a:rPr lang="en-US" i="1" dirty="0"/>
                  <a:t>‘king’</a:t>
                </a:r>
                <a:r>
                  <a:rPr lang="en-US" dirty="0"/>
                  <a:t>) - vector(</a:t>
                </a:r>
                <a:r>
                  <a:rPr lang="en-US" i="1" dirty="0"/>
                  <a:t>‘man’</a:t>
                </a:r>
                <a:r>
                  <a:rPr lang="en-US" dirty="0"/>
                  <a:t>) + vector(</a:t>
                </a:r>
                <a:r>
                  <a:rPr lang="en-US" i="1" dirty="0"/>
                  <a:t>‘woman’</a:t>
                </a:r>
                <a:r>
                  <a:rPr lang="en-US" dirty="0"/>
                  <a:t>) </a:t>
                </a:r>
                <a14:m>
                  <m:oMath xmlns:m="http://schemas.openxmlformats.org/officeDocument/2006/math">
                    <m:r>
                      <a:rPr lang="en-US" i="1" dirty="0">
                        <a:latin typeface="Cambria Math" charset="0"/>
                        <a:ea typeface="Cambria Math" charset="0"/>
                        <a:cs typeface="Cambria Math" charset="0"/>
                      </a:rPr>
                      <m:t>≈ </m:t>
                    </m:r>
                  </m:oMath>
                </a14:m>
                <a:r>
                  <a:rPr lang="en-US" dirty="0"/>
                  <a:t>vector(‘queen’)</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828800" y="2209800"/>
                <a:ext cx="8686800" cy="1219200"/>
              </a:xfrm>
              <a:blipFill>
                <a:blip r:embed="rId3"/>
                <a:stretch>
                  <a:fillRect l="-730" t="-6186" b="-5155"/>
                </a:stretch>
              </a:blipFill>
            </p:spPr>
            <p:txBody>
              <a:bodyPr/>
              <a:lstStyle/>
              <a:p>
                <a:r>
                  <a:rPr lang="en-US">
                    <a:noFill/>
                  </a:rPr>
                  <a:t> </a:t>
                </a:r>
              </a:p>
            </p:txBody>
          </p:sp>
        </mc:Fallback>
      </mc:AlternateContent>
      <p:sp>
        <p:nvSpPr>
          <p:cNvPr id="4" name="Slide Number Placeholder 3"/>
          <p:cNvSpPr>
            <a:spLocks noGrp="1"/>
          </p:cNvSpPr>
          <p:nvPr>
            <p:ph type="sldNum" sz="quarter" idx="4294967295"/>
          </p:nvPr>
        </p:nvSpPr>
        <p:spPr>
          <a:xfrm>
            <a:off x="1794832" y="5516225"/>
            <a:ext cx="1981200" cy="342900"/>
          </a:xfrm>
          <a:prstGeom prst="rect">
            <a:avLst/>
          </a:prstGeom>
        </p:spPr>
        <p:txBody>
          <a:bodyPr/>
          <a:lstStyle/>
          <a:p>
            <a:fld id="{10F35DC5-7E65-8247-99AB-4E984F8A921E}" type="slidenum">
              <a:rPr lang="en-US" smtClean="0"/>
              <a:pPr/>
              <a:t>150</a:t>
            </a:fld>
            <a:endParaRPr lang="en-US"/>
          </a:p>
        </p:txBody>
      </p:sp>
      <p:sp>
        <p:nvSpPr>
          <p:cNvPr id="8" name="TextBox 7">
            <a:extLst>
              <a:ext uri="{FF2B5EF4-FFF2-40B4-BE49-F238E27FC236}">
                <a16:creationId xmlns:a16="http://schemas.microsoft.com/office/drawing/2014/main" id="{1DFF9B33-4128-4B4D-A964-0CC1003EC16F}"/>
              </a:ext>
            </a:extLst>
          </p:cNvPr>
          <p:cNvSpPr txBox="1"/>
          <p:nvPr/>
        </p:nvSpPr>
        <p:spPr>
          <a:xfrm>
            <a:off x="4423507" y="4891441"/>
            <a:ext cx="668773" cy="369332"/>
          </a:xfrm>
          <a:prstGeom prst="rect">
            <a:avLst/>
          </a:prstGeom>
          <a:noFill/>
        </p:spPr>
        <p:txBody>
          <a:bodyPr wrap="none" rtlCol="0">
            <a:spAutoFit/>
          </a:bodyPr>
          <a:lstStyle/>
          <a:p>
            <a:r>
              <a:rPr lang="en-US" dirty="0"/>
              <a:t>man</a:t>
            </a:r>
          </a:p>
        </p:txBody>
      </p:sp>
      <p:sp>
        <p:nvSpPr>
          <p:cNvPr id="9" name="TextBox 8">
            <a:extLst>
              <a:ext uri="{FF2B5EF4-FFF2-40B4-BE49-F238E27FC236}">
                <a16:creationId xmlns:a16="http://schemas.microsoft.com/office/drawing/2014/main" id="{30CBE74D-BA90-AA4A-B2EE-D07962FE7E17}"/>
              </a:ext>
            </a:extLst>
          </p:cNvPr>
          <p:cNvSpPr txBox="1"/>
          <p:nvPr/>
        </p:nvSpPr>
        <p:spPr>
          <a:xfrm>
            <a:off x="5980157" y="5289146"/>
            <a:ext cx="987771" cy="369332"/>
          </a:xfrm>
          <a:prstGeom prst="rect">
            <a:avLst/>
          </a:prstGeom>
          <a:noFill/>
        </p:spPr>
        <p:txBody>
          <a:bodyPr wrap="none" rtlCol="0">
            <a:spAutoFit/>
          </a:bodyPr>
          <a:lstStyle/>
          <a:p>
            <a:r>
              <a:rPr lang="en-US" dirty="0"/>
              <a:t>woman</a:t>
            </a:r>
          </a:p>
        </p:txBody>
      </p:sp>
      <p:sp>
        <p:nvSpPr>
          <p:cNvPr id="10" name="TextBox 9">
            <a:extLst>
              <a:ext uri="{FF2B5EF4-FFF2-40B4-BE49-F238E27FC236}">
                <a16:creationId xmlns:a16="http://schemas.microsoft.com/office/drawing/2014/main" id="{F14510E7-3039-2D4D-9CA5-07E28E414772}"/>
              </a:ext>
            </a:extLst>
          </p:cNvPr>
          <p:cNvSpPr txBox="1"/>
          <p:nvPr/>
        </p:nvSpPr>
        <p:spPr>
          <a:xfrm>
            <a:off x="4992908" y="3569134"/>
            <a:ext cx="631904" cy="369332"/>
          </a:xfrm>
          <a:prstGeom prst="rect">
            <a:avLst/>
          </a:prstGeom>
          <a:noFill/>
        </p:spPr>
        <p:txBody>
          <a:bodyPr wrap="none" rtlCol="0">
            <a:spAutoFit/>
          </a:bodyPr>
          <a:lstStyle/>
          <a:p>
            <a:r>
              <a:rPr lang="en-US" dirty="0"/>
              <a:t>king</a:t>
            </a:r>
          </a:p>
        </p:txBody>
      </p:sp>
      <p:sp>
        <p:nvSpPr>
          <p:cNvPr id="11" name="TextBox 10">
            <a:extLst>
              <a:ext uri="{FF2B5EF4-FFF2-40B4-BE49-F238E27FC236}">
                <a16:creationId xmlns:a16="http://schemas.microsoft.com/office/drawing/2014/main" id="{452DE49E-721E-4440-AC63-ADE75DB35B2F}"/>
              </a:ext>
            </a:extLst>
          </p:cNvPr>
          <p:cNvSpPr txBox="1"/>
          <p:nvPr/>
        </p:nvSpPr>
        <p:spPr>
          <a:xfrm>
            <a:off x="6700308" y="4001966"/>
            <a:ext cx="867545" cy="369332"/>
          </a:xfrm>
          <a:prstGeom prst="rect">
            <a:avLst/>
          </a:prstGeom>
          <a:noFill/>
        </p:spPr>
        <p:txBody>
          <a:bodyPr wrap="none" rtlCol="0">
            <a:spAutoFit/>
          </a:bodyPr>
          <a:lstStyle/>
          <a:p>
            <a:r>
              <a:rPr lang="en-US" dirty="0"/>
              <a:t>queen</a:t>
            </a:r>
          </a:p>
        </p:txBody>
      </p:sp>
      <p:cxnSp>
        <p:nvCxnSpPr>
          <p:cNvPr id="14" name="Straight Arrow Connector 13">
            <a:extLst>
              <a:ext uri="{FF2B5EF4-FFF2-40B4-BE49-F238E27FC236}">
                <a16:creationId xmlns:a16="http://schemas.microsoft.com/office/drawing/2014/main" id="{9B6A9FDA-26E6-EA4D-81EA-6631AB22EF7C}"/>
              </a:ext>
            </a:extLst>
          </p:cNvPr>
          <p:cNvCxnSpPr>
            <a:cxnSpLocks/>
          </p:cNvCxnSpPr>
          <p:nvPr/>
        </p:nvCxnSpPr>
        <p:spPr>
          <a:xfrm flipV="1">
            <a:off x="3124201" y="3901440"/>
            <a:ext cx="1913577" cy="1816059"/>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EE1789BB-5E31-7745-9DE8-BB6ED8FFF98D}"/>
              </a:ext>
            </a:extLst>
          </p:cNvPr>
          <p:cNvCxnSpPr>
            <a:cxnSpLocks/>
            <a:endCxn id="8" idx="2"/>
          </p:cNvCxnSpPr>
          <p:nvPr/>
        </p:nvCxnSpPr>
        <p:spPr>
          <a:xfrm flipV="1">
            <a:off x="3160757" y="5260773"/>
            <a:ext cx="1597137" cy="473278"/>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16382644-EBB0-F446-A8E3-BBE20A0BDA64}"/>
              </a:ext>
            </a:extLst>
          </p:cNvPr>
          <p:cNvCxnSpPr>
            <a:cxnSpLocks/>
            <a:endCxn id="9" idx="2"/>
          </p:cNvCxnSpPr>
          <p:nvPr/>
        </p:nvCxnSpPr>
        <p:spPr>
          <a:xfrm flipV="1">
            <a:off x="3160756" y="5658478"/>
            <a:ext cx="3313286" cy="75574"/>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50D313F2-8D25-1246-91C5-9E167B09EA62}"/>
              </a:ext>
            </a:extLst>
          </p:cNvPr>
          <p:cNvCxnSpPr>
            <a:cxnSpLocks/>
          </p:cNvCxnSpPr>
          <p:nvPr/>
        </p:nvCxnSpPr>
        <p:spPr>
          <a:xfrm flipV="1">
            <a:off x="3458043" y="3927957"/>
            <a:ext cx="1569886" cy="473278"/>
          </a:xfrm>
          <a:prstGeom prst="straightConnector1">
            <a:avLst/>
          </a:prstGeom>
          <a:ln w="63500">
            <a:prstDash val="sysDot"/>
            <a:headEnd type="triangle"/>
            <a:tailEnd type="non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F4D4E163-C53B-BF4A-BB79-E6A52EE83015}"/>
              </a:ext>
            </a:extLst>
          </p:cNvPr>
          <p:cNvSpPr txBox="1"/>
          <p:nvPr/>
        </p:nvSpPr>
        <p:spPr>
          <a:xfrm>
            <a:off x="3778169" y="3749591"/>
            <a:ext cx="742511" cy="369332"/>
          </a:xfrm>
          <a:prstGeom prst="rect">
            <a:avLst/>
          </a:prstGeom>
          <a:noFill/>
        </p:spPr>
        <p:txBody>
          <a:bodyPr wrap="none" rtlCol="0">
            <a:spAutoFit/>
          </a:bodyPr>
          <a:lstStyle/>
          <a:p>
            <a:r>
              <a:rPr lang="en-US" dirty="0"/>
              <a:t>-man</a:t>
            </a:r>
          </a:p>
        </p:txBody>
      </p:sp>
      <p:sp>
        <p:nvSpPr>
          <p:cNvPr id="17" name="TextBox 16">
            <a:extLst>
              <a:ext uri="{FF2B5EF4-FFF2-40B4-BE49-F238E27FC236}">
                <a16:creationId xmlns:a16="http://schemas.microsoft.com/office/drawing/2014/main" id="{C74E9E2D-8D53-E74E-B9AB-95A56B353685}"/>
              </a:ext>
            </a:extLst>
          </p:cNvPr>
          <p:cNvSpPr txBox="1"/>
          <p:nvPr/>
        </p:nvSpPr>
        <p:spPr>
          <a:xfrm>
            <a:off x="5421607" y="4004505"/>
            <a:ext cx="1119217" cy="369332"/>
          </a:xfrm>
          <a:prstGeom prst="rect">
            <a:avLst/>
          </a:prstGeom>
          <a:noFill/>
        </p:spPr>
        <p:txBody>
          <a:bodyPr wrap="none" rtlCol="0">
            <a:spAutoFit/>
          </a:bodyPr>
          <a:lstStyle/>
          <a:p>
            <a:r>
              <a:rPr lang="en-US" dirty="0"/>
              <a:t>+woman</a:t>
            </a:r>
          </a:p>
        </p:txBody>
      </p:sp>
      <p:cxnSp>
        <p:nvCxnSpPr>
          <p:cNvPr id="18" name="Straight Arrow Connector 17">
            <a:extLst>
              <a:ext uri="{FF2B5EF4-FFF2-40B4-BE49-F238E27FC236}">
                <a16:creationId xmlns:a16="http://schemas.microsoft.com/office/drawing/2014/main" id="{24892A42-6190-5D4B-B3AC-06846FD7789E}"/>
              </a:ext>
            </a:extLst>
          </p:cNvPr>
          <p:cNvCxnSpPr>
            <a:cxnSpLocks/>
          </p:cNvCxnSpPr>
          <p:nvPr/>
        </p:nvCxnSpPr>
        <p:spPr>
          <a:xfrm flipV="1">
            <a:off x="3458043" y="4363104"/>
            <a:ext cx="3262534" cy="75574"/>
          </a:xfrm>
          <a:prstGeom prst="straightConnector1">
            <a:avLst/>
          </a:prstGeom>
          <a:ln w="63500">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38403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right)">
                                      <p:cBhvr>
                                        <p:cTn id="7" dur="2000"/>
                                        <p:tgtEl>
                                          <p:spTgt spid="15"/>
                                        </p:tgtEl>
                                      </p:cBhvr>
                                    </p:animEffect>
                                  </p:childTnLst>
                                </p:cTn>
                              </p:par>
                              <p:par>
                                <p:cTn id="8" presetID="22" presetClass="entr" presetSubtype="2"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wipe(right)">
                                      <p:cBhvr>
                                        <p:cTn id="10" dur="20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wipe(left)">
                                      <p:cBhvr>
                                        <p:cTn id="15" dur="3000"/>
                                        <p:tgtEl>
                                          <p:spTgt spid="18"/>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wipe(left)">
                                      <p:cBhvr>
                                        <p:cTn id="18" dur="3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7" grpId="0"/>
    </p:bld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Vector Arithmetic </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828800" y="2209800"/>
                <a:ext cx="8686800" cy="1219200"/>
              </a:xfrm>
            </p:spPr>
            <p:txBody>
              <a:bodyPr>
                <a:normAutofit/>
              </a:bodyPr>
              <a:lstStyle/>
              <a:p>
                <a:r>
                  <a:rPr lang="es-ES_tradnl" b="1" dirty="0"/>
                  <a:t>a:a∗</a:t>
                </a:r>
                <a:r>
                  <a:rPr lang="es-ES_tradnl" dirty="0"/>
                  <a:t> as </a:t>
                </a:r>
                <a:r>
                  <a:rPr lang="es-ES_tradnl" b="1" dirty="0" err="1"/>
                  <a:t>b:b</a:t>
                </a:r>
                <a:r>
                  <a:rPr lang="es-ES_tradnl" b="1" dirty="0"/>
                  <a:t>∗.  b∗ </a:t>
                </a:r>
                <a:r>
                  <a:rPr lang="es-ES_tradnl" dirty="0" err="1"/>
                  <a:t>is</a:t>
                </a:r>
                <a:r>
                  <a:rPr lang="es-ES_tradnl" dirty="0"/>
                  <a:t> a </a:t>
                </a:r>
                <a:r>
                  <a:rPr lang="es-ES_tradnl" dirty="0" err="1"/>
                  <a:t>hidden</a:t>
                </a:r>
                <a:r>
                  <a:rPr lang="es-ES_tradnl" dirty="0"/>
                  <a:t> vector.   </a:t>
                </a:r>
              </a:p>
              <a:p>
                <a:r>
                  <a:rPr lang="es-ES_tradnl" dirty="0"/>
                  <a:t>b∗ </a:t>
                </a:r>
                <a:r>
                  <a:rPr lang="es-ES_tradnl" dirty="0" err="1"/>
                  <a:t>should</a:t>
                </a:r>
                <a:r>
                  <a:rPr lang="es-ES_tradnl" dirty="0"/>
                  <a:t> be similar to </a:t>
                </a:r>
                <a:r>
                  <a:rPr lang="es-ES_tradnl" dirty="0" err="1"/>
                  <a:t>the</a:t>
                </a:r>
                <a:r>
                  <a:rPr lang="es-ES_tradnl" dirty="0"/>
                  <a:t> vector </a:t>
                </a:r>
                <a:r>
                  <a:rPr lang="mr-IN" dirty="0" err="1"/>
                  <a:t>b</a:t>
                </a:r>
                <a:r>
                  <a:rPr lang="mr-IN" dirty="0"/>
                  <a:t> − </a:t>
                </a:r>
                <a:r>
                  <a:rPr lang="mr-IN" dirty="0" err="1"/>
                  <a:t>a</a:t>
                </a:r>
                <a:r>
                  <a:rPr lang="mr-IN" dirty="0"/>
                  <a:t> + </a:t>
                </a:r>
                <a:r>
                  <a:rPr lang="mr-IN" dirty="0" err="1"/>
                  <a:t>a</a:t>
                </a:r>
                <a:r>
                  <a:rPr lang="mr-IN" dirty="0"/>
                  <a:t>∗ </a:t>
                </a:r>
                <a:endParaRPr lang="en-US" dirty="0"/>
              </a:p>
              <a:p>
                <a:r>
                  <a:rPr lang="en-US" dirty="0"/>
                  <a:t>vector(</a:t>
                </a:r>
                <a:r>
                  <a:rPr lang="en-US" i="1" dirty="0"/>
                  <a:t>‘king’</a:t>
                </a:r>
                <a:r>
                  <a:rPr lang="en-US" dirty="0"/>
                  <a:t>) - vector(</a:t>
                </a:r>
                <a:r>
                  <a:rPr lang="en-US" i="1" dirty="0"/>
                  <a:t>‘man’</a:t>
                </a:r>
                <a:r>
                  <a:rPr lang="en-US" dirty="0"/>
                  <a:t>) + vector(</a:t>
                </a:r>
                <a:r>
                  <a:rPr lang="en-US" i="1" dirty="0"/>
                  <a:t>‘woman’</a:t>
                </a:r>
                <a:r>
                  <a:rPr lang="en-US" dirty="0"/>
                  <a:t>) </a:t>
                </a:r>
                <a14:m>
                  <m:oMath xmlns:m="http://schemas.openxmlformats.org/officeDocument/2006/math">
                    <m:r>
                      <a:rPr lang="en-US" i="1" dirty="0">
                        <a:latin typeface="Cambria Math" charset="0"/>
                        <a:ea typeface="Cambria Math" charset="0"/>
                        <a:cs typeface="Cambria Math" charset="0"/>
                      </a:rPr>
                      <m:t>≈ </m:t>
                    </m:r>
                  </m:oMath>
                </a14:m>
                <a:r>
                  <a:rPr lang="en-US" dirty="0"/>
                  <a:t>vector(‘queen’)</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828800" y="2209800"/>
                <a:ext cx="8686800" cy="1219200"/>
              </a:xfrm>
              <a:blipFill>
                <a:blip r:embed="rId3"/>
                <a:stretch>
                  <a:fillRect l="-730" t="-6186" b="-5155"/>
                </a:stretch>
              </a:blipFill>
            </p:spPr>
            <p:txBody>
              <a:bodyPr/>
              <a:lstStyle/>
              <a:p>
                <a:r>
                  <a:rPr lang="en-US">
                    <a:noFill/>
                  </a:rPr>
                  <a:t> </a:t>
                </a:r>
              </a:p>
            </p:txBody>
          </p:sp>
        </mc:Fallback>
      </mc:AlternateContent>
      <p:sp>
        <p:nvSpPr>
          <p:cNvPr id="4" name="Slide Number Placeholder 3"/>
          <p:cNvSpPr>
            <a:spLocks noGrp="1"/>
          </p:cNvSpPr>
          <p:nvPr>
            <p:ph type="sldNum" sz="quarter" idx="4294967295"/>
          </p:nvPr>
        </p:nvSpPr>
        <p:spPr>
          <a:xfrm>
            <a:off x="1794832" y="5516225"/>
            <a:ext cx="1981200" cy="342900"/>
          </a:xfrm>
          <a:prstGeom prst="rect">
            <a:avLst/>
          </a:prstGeom>
        </p:spPr>
        <p:txBody>
          <a:bodyPr/>
          <a:lstStyle/>
          <a:p>
            <a:fld id="{10F35DC5-7E65-8247-99AB-4E984F8A921E}" type="slidenum">
              <a:rPr lang="en-US" smtClean="0"/>
              <a:pPr/>
              <a:t>151</a:t>
            </a:fld>
            <a:endParaRPr lang="en-US"/>
          </a:p>
        </p:txBody>
      </p:sp>
      <p:sp>
        <p:nvSpPr>
          <p:cNvPr id="8" name="TextBox 7">
            <a:extLst>
              <a:ext uri="{FF2B5EF4-FFF2-40B4-BE49-F238E27FC236}">
                <a16:creationId xmlns:a16="http://schemas.microsoft.com/office/drawing/2014/main" id="{1DFF9B33-4128-4B4D-A964-0CC1003EC16F}"/>
              </a:ext>
            </a:extLst>
          </p:cNvPr>
          <p:cNvSpPr txBox="1"/>
          <p:nvPr/>
        </p:nvSpPr>
        <p:spPr>
          <a:xfrm>
            <a:off x="4423507" y="4891441"/>
            <a:ext cx="668773" cy="369332"/>
          </a:xfrm>
          <a:prstGeom prst="rect">
            <a:avLst/>
          </a:prstGeom>
          <a:noFill/>
        </p:spPr>
        <p:txBody>
          <a:bodyPr wrap="none" rtlCol="0">
            <a:spAutoFit/>
          </a:bodyPr>
          <a:lstStyle/>
          <a:p>
            <a:r>
              <a:rPr lang="en-US" dirty="0"/>
              <a:t>man</a:t>
            </a:r>
          </a:p>
        </p:txBody>
      </p:sp>
      <p:sp>
        <p:nvSpPr>
          <p:cNvPr id="9" name="TextBox 8">
            <a:extLst>
              <a:ext uri="{FF2B5EF4-FFF2-40B4-BE49-F238E27FC236}">
                <a16:creationId xmlns:a16="http://schemas.microsoft.com/office/drawing/2014/main" id="{30CBE74D-BA90-AA4A-B2EE-D07962FE7E17}"/>
              </a:ext>
            </a:extLst>
          </p:cNvPr>
          <p:cNvSpPr txBox="1"/>
          <p:nvPr/>
        </p:nvSpPr>
        <p:spPr>
          <a:xfrm>
            <a:off x="5980157" y="5289146"/>
            <a:ext cx="987771" cy="369332"/>
          </a:xfrm>
          <a:prstGeom prst="rect">
            <a:avLst/>
          </a:prstGeom>
          <a:noFill/>
        </p:spPr>
        <p:txBody>
          <a:bodyPr wrap="none" rtlCol="0">
            <a:spAutoFit/>
          </a:bodyPr>
          <a:lstStyle/>
          <a:p>
            <a:r>
              <a:rPr lang="en-US" dirty="0"/>
              <a:t>woman</a:t>
            </a:r>
          </a:p>
        </p:txBody>
      </p:sp>
      <p:sp>
        <p:nvSpPr>
          <p:cNvPr id="10" name="TextBox 9">
            <a:extLst>
              <a:ext uri="{FF2B5EF4-FFF2-40B4-BE49-F238E27FC236}">
                <a16:creationId xmlns:a16="http://schemas.microsoft.com/office/drawing/2014/main" id="{F14510E7-3039-2D4D-9CA5-07E28E414772}"/>
              </a:ext>
            </a:extLst>
          </p:cNvPr>
          <p:cNvSpPr txBox="1"/>
          <p:nvPr/>
        </p:nvSpPr>
        <p:spPr>
          <a:xfrm>
            <a:off x="4992908" y="3569134"/>
            <a:ext cx="631904" cy="369332"/>
          </a:xfrm>
          <a:prstGeom prst="rect">
            <a:avLst/>
          </a:prstGeom>
          <a:noFill/>
        </p:spPr>
        <p:txBody>
          <a:bodyPr wrap="none" rtlCol="0">
            <a:spAutoFit/>
          </a:bodyPr>
          <a:lstStyle/>
          <a:p>
            <a:r>
              <a:rPr lang="en-US" dirty="0"/>
              <a:t>king</a:t>
            </a:r>
          </a:p>
        </p:txBody>
      </p:sp>
      <p:sp>
        <p:nvSpPr>
          <p:cNvPr id="11" name="TextBox 10">
            <a:extLst>
              <a:ext uri="{FF2B5EF4-FFF2-40B4-BE49-F238E27FC236}">
                <a16:creationId xmlns:a16="http://schemas.microsoft.com/office/drawing/2014/main" id="{452DE49E-721E-4440-AC63-ADE75DB35B2F}"/>
              </a:ext>
            </a:extLst>
          </p:cNvPr>
          <p:cNvSpPr txBox="1"/>
          <p:nvPr/>
        </p:nvSpPr>
        <p:spPr>
          <a:xfrm>
            <a:off x="6700308" y="4001966"/>
            <a:ext cx="867545" cy="369332"/>
          </a:xfrm>
          <a:prstGeom prst="rect">
            <a:avLst/>
          </a:prstGeom>
          <a:noFill/>
        </p:spPr>
        <p:txBody>
          <a:bodyPr wrap="none" rtlCol="0">
            <a:spAutoFit/>
          </a:bodyPr>
          <a:lstStyle/>
          <a:p>
            <a:r>
              <a:rPr lang="en-US" dirty="0"/>
              <a:t>queen</a:t>
            </a:r>
          </a:p>
        </p:txBody>
      </p:sp>
      <p:cxnSp>
        <p:nvCxnSpPr>
          <p:cNvPr id="14" name="Straight Arrow Connector 13">
            <a:extLst>
              <a:ext uri="{FF2B5EF4-FFF2-40B4-BE49-F238E27FC236}">
                <a16:creationId xmlns:a16="http://schemas.microsoft.com/office/drawing/2014/main" id="{9B6A9FDA-26E6-EA4D-81EA-6631AB22EF7C}"/>
              </a:ext>
            </a:extLst>
          </p:cNvPr>
          <p:cNvCxnSpPr>
            <a:cxnSpLocks/>
          </p:cNvCxnSpPr>
          <p:nvPr/>
        </p:nvCxnSpPr>
        <p:spPr>
          <a:xfrm flipV="1">
            <a:off x="3124201" y="3901440"/>
            <a:ext cx="1913577" cy="1816059"/>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EE1789BB-5E31-7745-9DE8-BB6ED8FFF98D}"/>
              </a:ext>
            </a:extLst>
          </p:cNvPr>
          <p:cNvCxnSpPr>
            <a:cxnSpLocks/>
            <a:endCxn id="8" idx="2"/>
          </p:cNvCxnSpPr>
          <p:nvPr/>
        </p:nvCxnSpPr>
        <p:spPr>
          <a:xfrm flipV="1">
            <a:off x="3160757" y="5260773"/>
            <a:ext cx="1597137" cy="473278"/>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16382644-EBB0-F446-A8E3-BBE20A0BDA64}"/>
              </a:ext>
            </a:extLst>
          </p:cNvPr>
          <p:cNvCxnSpPr>
            <a:cxnSpLocks/>
            <a:endCxn id="9" idx="2"/>
          </p:cNvCxnSpPr>
          <p:nvPr/>
        </p:nvCxnSpPr>
        <p:spPr>
          <a:xfrm flipV="1">
            <a:off x="3160756" y="5658478"/>
            <a:ext cx="3313286" cy="75574"/>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50D313F2-8D25-1246-91C5-9E167B09EA62}"/>
              </a:ext>
            </a:extLst>
          </p:cNvPr>
          <p:cNvCxnSpPr>
            <a:cxnSpLocks/>
          </p:cNvCxnSpPr>
          <p:nvPr/>
        </p:nvCxnSpPr>
        <p:spPr>
          <a:xfrm flipV="1">
            <a:off x="3458043" y="3927957"/>
            <a:ext cx="1569886" cy="473278"/>
          </a:xfrm>
          <a:prstGeom prst="straightConnector1">
            <a:avLst/>
          </a:prstGeom>
          <a:ln w="63500">
            <a:prstDash val="sysDot"/>
            <a:headEnd type="triangle"/>
            <a:tailEnd type="non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F4D4E163-C53B-BF4A-BB79-E6A52EE83015}"/>
              </a:ext>
            </a:extLst>
          </p:cNvPr>
          <p:cNvSpPr txBox="1"/>
          <p:nvPr/>
        </p:nvSpPr>
        <p:spPr>
          <a:xfrm>
            <a:off x="3778169" y="3749591"/>
            <a:ext cx="742511" cy="369332"/>
          </a:xfrm>
          <a:prstGeom prst="rect">
            <a:avLst/>
          </a:prstGeom>
          <a:noFill/>
        </p:spPr>
        <p:txBody>
          <a:bodyPr wrap="none" rtlCol="0">
            <a:spAutoFit/>
          </a:bodyPr>
          <a:lstStyle/>
          <a:p>
            <a:r>
              <a:rPr lang="en-US" dirty="0"/>
              <a:t>-man</a:t>
            </a:r>
          </a:p>
        </p:txBody>
      </p:sp>
      <p:sp>
        <p:nvSpPr>
          <p:cNvPr id="17" name="TextBox 16">
            <a:extLst>
              <a:ext uri="{FF2B5EF4-FFF2-40B4-BE49-F238E27FC236}">
                <a16:creationId xmlns:a16="http://schemas.microsoft.com/office/drawing/2014/main" id="{C74E9E2D-8D53-E74E-B9AB-95A56B353685}"/>
              </a:ext>
            </a:extLst>
          </p:cNvPr>
          <p:cNvSpPr txBox="1"/>
          <p:nvPr/>
        </p:nvSpPr>
        <p:spPr>
          <a:xfrm>
            <a:off x="5421607" y="4004505"/>
            <a:ext cx="1119217" cy="369332"/>
          </a:xfrm>
          <a:prstGeom prst="rect">
            <a:avLst/>
          </a:prstGeom>
          <a:noFill/>
        </p:spPr>
        <p:txBody>
          <a:bodyPr wrap="none" rtlCol="0">
            <a:spAutoFit/>
          </a:bodyPr>
          <a:lstStyle/>
          <a:p>
            <a:r>
              <a:rPr lang="en-US" dirty="0"/>
              <a:t>+woman</a:t>
            </a:r>
          </a:p>
        </p:txBody>
      </p:sp>
      <p:cxnSp>
        <p:nvCxnSpPr>
          <p:cNvPr id="18" name="Straight Arrow Connector 17">
            <a:extLst>
              <a:ext uri="{FF2B5EF4-FFF2-40B4-BE49-F238E27FC236}">
                <a16:creationId xmlns:a16="http://schemas.microsoft.com/office/drawing/2014/main" id="{24892A42-6190-5D4B-B3AC-06846FD7789E}"/>
              </a:ext>
            </a:extLst>
          </p:cNvPr>
          <p:cNvCxnSpPr>
            <a:cxnSpLocks/>
          </p:cNvCxnSpPr>
          <p:nvPr/>
        </p:nvCxnSpPr>
        <p:spPr>
          <a:xfrm flipV="1">
            <a:off x="3458043" y="4363104"/>
            <a:ext cx="3262534" cy="75574"/>
          </a:xfrm>
          <a:prstGeom prst="straightConnector1">
            <a:avLst/>
          </a:prstGeom>
          <a:ln w="63500">
            <a:prstDash val="sysDash"/>
            <a:tailEnd type="triangle"/>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68467416-6303-5048-ABFB-ADB6DF7EB988}"/>
              </a:ext>
            </a:extLst>
          </p:cNvPr>
          <p:cNvSpPr/>
          <p:nvPr/>
        </p:nvSpPr>
        <p:spPr>
          <a:xfrm>
            <a:off x="1273628" y="5870847"/>
            <a:ext cx="6033003" cy="646331"/>
          </a:xfrm>
          <a:prstGeom prst="rect">
            <a:avLst/>
          </a:prstGeom>
        </p:spPr>
        <p:txBody>
          <a:bodyPr wrap="square">
            <a:spAutoFit/>
          </a:bodyPr>
          <a:lstStyle/>
          <a:p>
            <a:r>
              <a:rPr lang="en-US" dirty="0"/>
              <a:t>The analogy question can be solved by optimizing: </a:t>
            </a:r>
          </a:p>
          <a:p>
            <a:endParaRPr lang="mr-IN" dirty="0"/>
          </a:p>
        </p:txBody>
      </p:sp>
      <p:pic>
        <p:nvPicPr>
          <p:cNvPr id="20" name="Picture 19">
            <a:extLst>
              <a:ext uri="{FF2B5EF4-FFF2-40B4-BE49-F238E27FC236}">
                <a16:creationId xmlns:a16="http://schemas.microsoft.com/office/drawing/2014/main" id="{A3F205A9-0E4C-534A-A51F-2559D1183A56}"/>
              </a:ext>
            </a:extLst>
          </p:cNvPr>
          <p:cNvPicPr>
            <a:picLocks noChangeAspect="1"/>
          </p:cNvPicPr>
          <p:nvPr/>
        </p:nvPicPr>
        <p:blipFill>
          <a:blip r:embed="rId4"/>
          <a:stretch>
            <a:fillRect/>
          </a:stretch>
        </p:blipFill>
        <p:spPr>
          <a:xfrm>
            <a:off x="6805402" y="5843326"/>
            <a:ext cx="3862599" cy="670590"/>
          </a:xfrm>
          <a:prstGeom prst="rect">
            <a:avLst/>
          </a:prstGeom>
        </p:spPr>
      </p:pic>
    </p:spTree>
    <p:extLst>
      <p:ext uri="{BB962C8B-B14F-4D97-AF65-F5344CB8AC3E}">
        <p14:creationId xmlns:p14="http://schemas.microsoft.com/office/powerpoint/2010/main" val="879285905"/>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Analogy: Embeddings capture relational meaning!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828800" y="2209800"/>
                <a:ext cx="8686800" cy="3333750"/>
              </a:xfrm>
            </p:spPr>
            <p:txBody>
              <a:bodyPr/>
              <a:lstStyle/>
              <a:p>
                <a:r>
                  <a:rPr lang="en-US" dirty="0"/>
                  <a:t>vector(</a:t>
                </a:r>
                <a:r>
                  <a:rPr lang="en-US" i="1" dirty="0"/>
                  <a:t>‘king’</a:t>
                </a:r>
                <a:r>
                  <a:rPr lang="en-US" dirty="0"/>
                  <a:t>) - vector(</a:t>
                </a:r>
                <a:r>
                  <a:rPr lang="en-US" i="1" dirty="0"/>
                  <a:t>‘man’</a:t>
                </a:r>
                <a:r>
                  <a:rPr lang="en-US" dirty="0"/>
                  <a:t>) + vector(</a:t>
                </a:r>
                <a:r>
                  <a:rPr lang="en-US" i="1" dirty="0"/>
                  <a:t>‘woman’</a:t>
                </a:r>
                <a:r>
                  <a:rPr lang="en-US" dirty="0"/>
                  <a:t>)  </a:t>
                </a:r>
                <a14:m>
                  <m:oMath xmlns:m="http://schemas.openxmlformats.org/officeDocument/2006/math">
                    <m:r>
                      <a:rPr lang="en-US" i="1" dirty="0" smtClean="0">
                        <a:latin typeface="Cambria Math" charset="0"/>
                        <a:ea typeface="Cambria Math" charset="0"/>
                        <a:cs typeface="Cambria Math" charset="0"/>
                      </a:rPr>
                      <m:t>≈</m:t>
                    </m:r>
                    <m:r>
                      <a:rPr lang="en-US" b="0" i="1" dirty="0" smtClean="0">
                        <a:latin typeface="Cambria Math" charset="0"/>
                        <a:ea typeface="Cambria Math" charset="0"/>
                        <a:cs typeface="Cambria Math" charset="0"/>
                      </a:rPr>
                      <m:t> </m:t>
                    </m:r>
                  </m:oMath>
                </a14:m>
                <a:r>
                  <a:rPr lang="en-US" dirty="0"/>
                  <a:t>vector(‘queen’)</a:t>
                </a:r>
              </a:p>
              <a:p>
                <a:r>
                  <a:rPr lang="en-US" dirty="0"/>
                  <a:t>vector(</a:t>
                </a:r>
                <a:r>
                  <a:rPr lang="en-US" i="1" dirty="0"/>
                  <a:t>‘Paris’</a:t>
                </a:r>
                <a:r>
                  <a:rPr lang="en-US" dirty="0"/>
                  <a:t>) - vector(</a:t>
                </a:r>
                <a:r>
                  <a:rPr lang="en-US" i="1" dirty="0"/>
                  <a:t>‘France’</a:t>
                </a:r>
                <a:r>
                  <a:rPr lang="en-US" dirty="0"/>
                  <a:t>) + vector(</a:t>
                </a:r>
                <a:r>
                  <a:rPr lang="en-US" i="1" dirty="0"/>
                  <a:t>‘Italy’</a:t>
                </a:r>
                <a:r>
                  <a:rPr lang="en-US" dirty="0"/>
                  <a:t>) </a:t>
                </a:r>
                <a14:m>
                  <m:oMath xmlns:m="http://schemas.openxmlformats.org/officeDocument/2006/math">
                    <m:r>
                      <a:rPr lang="en-US" i="1" dirty="0">
                        <a:latin typeface="Cambria Math" charset="0"/>
                        <a:ea typeface="Cambria Math" charset="0"/>
                        <a:cs typeface="Cambria Math" charset="0"/>
                      </a:rPr>
                      <m:t>≈</m:t>
                    </m:r>
                  </m:oMath>
                </a14:m>
                <a:r>
                  <a:rPr lang="en-US" dirty="0"/>
                  <a:t> vector(‘Rome’)</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828800" y="2209800"/>
                <a:ext cx="8686800" cy="3333750"/>
              </a:xfrm>
              <a:blipFill>
                <a:blip r:embed="rId3"/>
                <a:stretch>
                  <a:fillRect l="-730" t="-2281"/>
                </a:stretch>
              </a:blipFill>
            </p:spPr>
            <p:txBody>
              <a:bodyPr/>
              <a:lstStyle/>
              <a:p>
                <a:r>
                  <a:rPr lang="en-US">
                    <a:noFill/>
                  </a:rPr>
                  <a:t> </a:t>
                </a:r>
              </a:p>
            </p:txBody>
          </p:sp>
        </mc:Fallback>
      </mc:AlternateContent>
      <p:sp>
        <p:nvSpPr>
          <p:cNvPr id="4" name="Slide Number Placeholder 3"/>
          <p:cNvSpPr>
            <a:spLocks noGrp="1"/>
          </p:cNvSpPr>
          <p:nvPr>
            <p:ph type="sldNum" sz="quarter" idx="4294967295"/>
          </p:nvPr>
        </p:nvSpPr>
        <p:spPr>
          <a:xfrm>
            <a:off x="1828800" y="5562600"/>
            <a:ext cx="1981200" cy="342900"/>
          </a:xfrm>
          <a:prstGeom prst="rect">
            <a:avLst/>
          </a:prstGeom>
        </p:spPr>
        <p:txBody>
          <a:bodyPr/>
          <a:lstStyle/>
          <a:p>
            <a:fld id="{10F35DC5-7E65-8247-99AB-4E984F8A921E}" type="slidenum">
              <a:rPr lang="en-US" smtClean="0"/>
              <a:pPr/>
              <a:t>152</a:t>
            </a:fld>
            <a:endParaRPr lang="en-US"/>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37445" y="3176054"/>
            <a:ext cx="7269513" cy="2588695"/>
          </a:xfrm>
          <a:prstGeom prst="rect">
            <a:avLst/>
          </a:prstGeom>
        </p:spPr>
      </p:pic>
    </p:spTree>
    <p:extLst>
      <p:ext uri="{BB962C8B-B14F-4D97-AF65-F5344CB8AC3E}">
        <p14:creationId xmlns:p14="http://schemas.microsoft.com/office/powerpoint/2010/main" val="3566708376"/>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Vector Arithmetic </a:t>
            </a:r>
          </a:p>
        </p:txBody>
      </p:sp>
      <p:sp>
        <p:nvSpPr>
          <p:cNvPr id="3" name="Content Placeholder 2"/>
          <p:cNvSpPr>
            <a:spLocks noGrp="1"/>
          </p:cNvSpPr>
          <p:nvPr>
            <p:ph idx="1"/>
          </p:nvPr>
        </p:nvSpPr>
        <p:spPr/>
        <p:txBody>
          <a:bodyPr>
            <a:normAutofit/>
          </a:bodyPr>
          <a:lstStyle/>
          <a:p>
            <a:endParaRPr lang="mr-IN" sz="2400" dirty="0"/>
          </a:p>
          <a:p>
            <a:endParaRPr lang="en-US" sz="2400" dirty="0"/>
          </a:p>
        </p:txBody>
      </p:sp>
      <p:pic>
        <p:nvPicPr>
          <p:cNvPr id="7" name="Picture 6"/>
          <p:cNvPicPr>
            <a:picLocks noChangeAspect="1"/>
          </p:cNvPicPr>
          <p:nvPr/>
        </p:nvPicPr>
        <p:blipFill>
          <a:blip r:embed="rId3"/>
          <a:stretch>
            <a:fillRect/>
          </a:stretch>
        </p:blipFill>
        <p:spPr>
          <a:xfrm>
            <a:off x="3566159" y="2590800"/>
            <a:ext cx="5105400" cy="886354"/>
          </a:xfrm>
          <a:prstGeom prst="rect">
            <a:avLst/>
          </a:prstGeom>
        </p:spPr>
      </p:pic>
      <p:pic>
        <p:nvPicPr>
          <p:cNvPr id="4" name="Picture 3"/>
          <p:cNvPicPr>
            <a:picLocks noChangeAspect="1"/>
          </p:cNvPicPr>
          <p:nvPr/>
        </p:nvPicPr>
        <p:blipFill>
          <a:blip r:embed="rId4"/>
          <a:stretch>
            <a:fillRect/>
          </a:stretch>
        </p:blipFill>
        <p:spPr>
          <a:xfrm>
            <a:off x="2536574" y="3991110"/>
            <a:ext cx="8096645" cy="835080"/>
          </a:xfrm>
          <a:prstGeom prst="rect">
            <a:avLst/>
          </a:prstGeom>
        </p:spPr>
      </p:pic>
      <p:sp>
        <p:nvSpPr>
          <p:cNvPr id="8" name="Content Placeholder 2"/>
          <p:cNvSpPr txBox="1">
            <a:spLocks/>
          </p:cNvSpPr>
          <p:nvPr/>
        </p:nvSpPr>
        <p:spPr>
          <a:xfrm>
            <a:off x="2499360" y="1998134"/>
            <a:ext cx="7543801" cy="4023360"/>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2400" dirty="0"/>
              <a:t>If all word-vectors are normalized to unit length then</a:t>
            </a:r>
          </a:p>
          <a:p>
            <a:endParaRPr lang="en-US" sz="2400" dirty="0"/>
          </a:p>
          <a:p>
            <a:endParaRPr lang="en-US" sz="2400" dirty="0"/>
          </a:p>
          <a:p>
            <a:r>
              <a:rPr lang="en-US" sz="2400" dirty="0"/>
              <a:t>is equivalent to  </a:t>
            </a:r>
          </a:p>
          <a:p>
            <a:endParaRPr lang="en-US" sz="2400" dirty="0"/>
          </a:p>
          <a:p>
            <a:endParaRPr lang="en-US" sz="2400" dirty="0"/>
          </a:p>
          <a:p>
            <a:endParaRPr lang="en-US" sz="2400" dirty="0"/>
          </a:p>
          <a:p>
            <a:endParaRPr lang="en-US" sz="2400" dirty="0"/>
          </a:p>
        </p:txBody>
      </p:sp>
    </p:spTree>
    <p:extLst>
      <p:ext uri="{BB962C8B-B14F-4D97-AF65-F5344CB8AC3E}">
        <p14:creationId xmlns:p14="http://schemas.microsoft.com/office/powerpoint/2010/main" val="4194552296"/>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Vector Arithmetic </a:t>
            </a:r>
          </a:p>
        </p:txBody>
      </p:sp>
      <p:sp>
        <p:nvSpPr>
          <p:cNvPr id="3" name="Content Placeholder 2"/>
          <p:cNvSpPr>
            <a:spLocks noGrp="1"/>
          </p:cNvSpPr>
          <p:nvPr>
            <p:ph idx="1"/>
          </p:nvPr>
        </p:nvSpPr>
        <p:spPr>
          <a:xfrm>
            <a:off x="2346960" y="1845734"/>
            <a:ext cx="7543801" cy="4478866"/>
          </a:xfrm>
        </p:spPr>
        <p:txBody>
          <a:bodyPr>
            <a:normAutofit/>
          </a:bodyPr>
          <a:lstStyle/>
          <a:p>
            <a:r>
              <a:rPr lang="en-US" sz="2400" dirty="0"/>
              <a:t>Alternatively, we can require that the direction of the transformation be maintained. </a:t>
            </a:r>
          </a:p>
          <a:p>
            <a:endParaRPr lang="en-US" sz="2400" dirty="0"/>
          </a:p>
          <a:p>
            <a:endParaRPr lang="en-US" sz="2400" dirty="0"/>
          </a:p>
          <a:p>
            <a:endParaRPr lang="en-US" sz="2400" dirty="0"/>
          </a:p>
          <a:p>
            <a:endParaRPr lang="en-US" sz="2400" dirty="0"/>
          </a:p>
          <a:p>
            <a:endParaRPr lang="en-US" sz="2400" dirty="0"/>
          </a:p>
          <a:p>
            <a:r>
              <a:rPr lang="en-US" sz="2400" dirty="0"/>
              <a:t>This basically means that b∗ − b </a:t>
            </a:r>
            <a:r>
              <a:rPr lang="en-US" sz="2400" b="1" dirty="0"/>
              <a:t>shares the same direction with </a:t>
            </a:r>
            <a:r>
              <a:rPr lang="en-US" sz="2400" dirty="0"/>
              <a:t>a∗ − a, ignoring the distances </a:t>
            </a:r>
          </a:p>
          <a:p>
            <a:endParaRPr lang="en-US" sz="2400" dirty="0"/>
          </a:p>
          <a:p>
            <a:endParaRPr lang="mr-IN" sz="2400" dirty="0"/>
          </a:p>
          <a:p>
            <a:endParaRPr lang="en-US" sz="2400" dirty="0"/>
          </a:p>
        </p:txBody>
      </p:sp>
      <p:pic>
        <p:nvPicPr>
          <p:cNvPr id="5" name="Picture 4"/>
          <p:cNvPicPr>
            <a:picLocks noChangeAspect="1"/>
          </p:cNvPicPr>
          <p:nvPr/>
        </p:nvPicPr>
        <p:blipFill>
          <a:blip r:embed="rId3"/>
          <a:stretch>
            <a:fillRect/>
          </a:stretch>
        </p:blipFill>
        <p:spPr>
          <a:xfrm>
            <a:off x="3048000" y="2849980"/>
            <a:ext cx="5618644" cy="975459"/>
          </a:xfrm>
          <a:prstGeom prst="rect">
            <a:avLst/>
          </a:prstGeom>
        </p:spPr>
      </p:pic>
      <p:pic>
        <p:nvPicPr>
          <p:cNvPr id="6" name="Picture 5"/>
          <p:cNvPicPr>
            <a:picLocks noChangeAspect="1"/>
          </p:cNvPicPr>
          <p:nvPr/>
        </p:nvPicPr>
        <p:blipFill>
          <a:blip r:embed="rId4"/>
          <a:stretch>
            <a:fillRect/>
          </a:stretch>
        </p:blipFill>
        <p:spPr>
          <a:xfrm>
            <a:off x="2971800" y="4038601"/>
            <a:ext cx="5981948" cy="1278899"/>
          </a:xfrm>
          <a:prstGeom prst="rect">
            <a:avLst/>
          </a:prstGeom>
        </p:spPr>
      </p:pic>
    </p:spTree>
    <p:extLst>
      <p:ext uri="{BB962C8B-B14F-4D97-AF65-F5344CB8AC3E}">
        <p14:creationId xmlns:p14="http://schemas.microsoft.com/office/powerpoint/2010/main" val="989335642"/>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824570" y="122453"/>
            <a:ext cx="8691030" cy="6735548"/>
          </a:xfrm>
        </p:spPr>
      </p:pic>
    </p:spTree>
    <p:extLst>
      <p:ext uri="{BB962C8B-B14F-4D97-AF65-F5344CB8AC3E}">
        <p14:creationId xmlns:p14="http://schemas.microsoft.com/office/powerpoint/2010/main" val="135126498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143122" y="152401"/>
            <a:ext cx="8343755" cy="6483099"/>
          </a:xfrm>
        </p:spPr>
      </p:pic>
    </p:spTree>
    <p:extLst>
      <p:ext uri="{BB962C8B-B14F-4D97-AF65-F5344CB8AC3E}">
        <p14:creationId xmlns:p14="http://schemas.microsoft.com/office/powerpoint/2010/main" val="2017578320"/>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Representing Phrases with vectors</a:t>
            </a:r>
          </a:p>
        </p:txBody>
      </p:sp>
      <p:sp>
        <p:nvSpPr>
          <p:cNvPr id="3" name="Content Placeholder 2"/>
          <p:cNvSpPr>
            <a:spLocks noGrp="1"/>
          </p:cNvSpPr>
          <p:nvPr>
            <p:ph idx="1"/>
          </p:nvPr>
        </p:nvSpPr>
        <p:spPr/>
        <p:txBody>
          <a:bodyPr/>
          <a:lstStyle/>
          <a:p>
            <a:r>
              <a:rPr lang="en-US" dirty="0" err="1"/>
              <a:t>Mikolov</a:t>
            </a:r>
            <a:r>
              <a:rPr lang="en-US" dirty="0"/>
              <a:t> et al constructed representations for phrases as well as for individual words.</a:t>
            </a:r>
          </a:p>
          <a:p>
            <a:r>
              <a:rPr lang="en-US" dirty="0"/>
              <a:t>To learn vector representations for phrases, they first find words that appear frequently together but infrequently in other contexts, and represent these n-grams as single tokens.</a:t>
            </a:r>
          </a:p>
          <a:p>
            <a:r>
              <a:rPr lang="en-US" dirty="0"/>
              <a:t>For example, “New York Times” and “</a:t>
            </a:r>
            <a:r>
              <a:rPr lang="en-US" dirty="0" err="1"/>
              <a:t>Toronoto</a:t>
            </a:r>
            <a:r>
              <a:rPr lang="en-US" dirty="0"/>
              <a:t> Maple Leafs” are replaced by </a:t>
            </a:r>
            <a:r>
              <a:rPr lang="en-US" dirty="0" err="1"/>
              <a:t>New_York_Times</a:t>
            </a:r>
            <a:r>
              <a:rPr lang="en-US" dirty="0"/>
              <a:t> and </a:t>
            </a:r>
            <a:r>
              <a:rPr lang="en-US" dirty="0" err="1"/>
              <a:t>Toronoto_Maple_Leafs</a:t>
            </a:r>
            <a:r>
              <a:rPr lang="en-US" dirty="0"/>
              <a:t>, but a bigram like “this is” remains unchanged.</a:t>
            </a:r>
          </a:p>
        </p:txBody>
      </p:sp>
      <p:pic>
        <p:nvPicPr>
          <p:cNvPr id="5" name="Picture 4"/>
          <p:cNvPicPr>
            <a:picLocks noChangeAspect="1"/>
          </p:cNvPicPr>
          <p:nvPr/>
        </p:nvPicPr>
        <p:blipFill>
          <a:blip r:embed="rId3"/>
          <a:stretch>
            <a:fillRect/>
          </a:stretch>
        </p:blipFill>
        <p:spPr>
          <a:xfrm>
            <a:off x="3276600" y="4862623"/>
            <a:ext cx="5978256" cy="1081174"/>
          </a:xfrm>
          <a:prstGeom prst="rect">
            <a:avLst/>
          </a:prstGeom>
        </p:spPr>
      </p:pic>
    </p:spTree>
    <p:extLst>
      <p:ext uri="{BB962C8B-B14F-4D97-AF65-F5344CB8AC3E}">
        <p14:creationId xmlns:p14="http://schemas.microsoft.com/office/powerpoint/2010/main" val="1637130847"/>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Analogical reasoning task for phrases </a:t>
            </a:r>
          </a:p>
        </p:txBody>
      </p:sp>
      <p:pic>
        <p:nvPicPr>
          <p:cNvPr id="5" name="Content Placeholder 4"/>
          <p:cNvPicPr>
            <a:picLocks noGrp="1" noChangeAspect="1"/>
          </p:cNvPicPr>
          <p:nvPr>
            <p:ph idx="1"/>
          </p:nvPr>
        </p:nvPicPr>
        <p:blipFill>
          <a:blip r:embed="rId2"/>
          <a:stretch>
            <a:fillRect/>
          </a:stretch>
        </p:blipFill>
        <p:spPr>
          <a:xfrm>
            <a:off x="1829341" y="1905000"/>
            <a:ext cx="8579038" cy="4038600"/>
          </a:xfrm>
          <a:prstGeom prst="rect">
            <a:avLst/>
          </a:prstGeom>
        </p:spPr>
      </p:pic>
    </p:spTree>
    <p:extLst>
      <p:ext uri="{BB962C8B-B14F-4D97-AF65-F5344CB8AC3E}">
        <p14:creationId xmlns:p14="http://schemas.microsoft.com/office/powerpoint/2010/main" val="2158467632"/>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Vector compositionality</a:t>
            </a:r>
          </a:p>
        </p:txBody>
      </p:sp>
      <p:sp>
        <p:nvSpPr>
          <p:cNvPr id="3" name="Content Placeholder 2"/>
          <p:cNvSpPr>
            <a:spLocks noGrp="1"/>
          </p:cNvSpPr>
          <p:nvPr>
            <p:ph idx="1"/>
          </p:nvPr>
        </p:nvSpPr>
        <p:spPr/>
        <p:txBody>
          <a:bodyPr/>
          <a:lstStyle/>
          <a:p>
            <a:r>
              <a:rPr lang="en-US" dirty="0" err="1"/>
              <a:t>Mikolov</a:t>
            </a:r>
            <a:r>
              <a:rPr lang="en-US" dirty="0"/>
              <a:t> et al experiment with using element-wise addition to compose vectors</a:t>
            </a:r>
          </a:p>
        </p:txBody>
      </p:sp>
      <p:pic>
        <p:nvPicPr>
          <p:cNvPr id="4" name="Picture 3"/>
          <p:cNvPicPr>
            <a:picLocks noChangeAspect="1"/>
          </p:cNvPicPr>
          <p:nvPr/>
        </p:nvPicPr>
        <p:blipFill>
          <a:blip r:embed="rId3"/>
          <a:stretch>
            <a:fillRect/>
          </a:stretch>
        </p:blipFill>
        <p:spPr>
          <a:xfrm>
            <a:off x="2971800" y="2667000"/>
            <a:ext cx="5761818" cy="1365250"/>
          </a:xfrm>
          <a:prstGeom prst="rect">
            <a:avLst/>
          </a:prstGeom>
        </p:spPr>
      </p:pic>
      <p:pic>
        <p:nvPicPr>
          <p:cNvPr id="5" name="Picture 4"/>
          <p:cNvPicPr>
            <a:picLocks noChangeAspect="1"/>
          </p:cNvPicPr>
          <p:nvPr/>
        </p:nvPicPr>
        <p:blipFill>
          <a:blip r:embed="rId4"/>
          <a:stretch>
            <a:fillRect/>
          </a:stretch>
        </p:blipFill>
        <p:spPr>
          <a:xfrm>
            <a:off x="3810001" y="4344976"/>
            <a:ext cx="4081539" cy="1524119"/>
          </a:xfrm>
          <a:prstGeom prst="rect">
            <a:avLst/>
          </a:prstGeom>
        </p:spPr>
      </p:pic>
    </p:spTree>
    <p:extLst>
      <p:ext uri="{BB962C8B-B14F-4D97-AF65-F5344CB8AC3E}">
        <p14:creationId xmlns:p14="http://schemas.microsoft.com/office/powerpoint/2010/main" val="36785514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Chain rule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For a composite function </a:t>
                </a:r>
                <a:r>
                  <a:rPr lang="is-IS" i="1" dirty="0"/>
                  <a:t>f</a:t>
                </a:r>
                <a:r>
                  <a:rPr lang="is-IS" dirty="0"/>
                  <a:t>(</a:t>
                </a:r>
                <a:r>
                  <a:rPr lang="is-IS" i="1" dirty="0"/>
                  <a:t>x</a:t>
                </a:r>
                <a:r>
                  <a:rPr lang="is-IS" dirty="0"/>
                  <a:t>) = </a:t>
                </a:r>
                <a:r>
                  <a:rPr lang="is-IS" i="1" dirty="0"/>
                  <a:t>u</a:t>
                </a:r>
                <a:r>
                  <a:rPr lang="is-IS" dirty="0"/>
                  <a:t>(</a:t>
                </a:r>
                <a:r>
                  <a:rPr lang="is-IS" i="1" dirty="0"/>
                  <a:t>v</a:t>
                </a:r>
                <a:r>
                  <a:rPr lang="is-IS" dirty="0"/>
                  <a:t>(</a:t>
                </a:r>
                <a:r>
                  <a:rPr lang="is-IS" i="1" dirty="0"/>
                  <a:t>x</a:t>
                </a:r>
                <a:r>
                  <a:rPr lang="is-IS" dirty="0"/>
                  <a:t>)),</a:t>
                </a:r>
                <a:r>
                  <a:rPr lang="en-US" dirty="0"/>
                  <a:t> the derivative of </a:t>
                </a:r>
                <a:r>
                  <a:rPr lang="en-US" i="1" dirty="0"/>
                  <a:t>f</a:t>
                </a:r>
                <a:r>
                  <a:rPr lang="en-US" dirty="0"/>
                  <a:t>(</a:t>
                </a:r>
                <a:r>
                  <a:rPr lang="en-US" i="1" dirty="0"/>
                  <a:t>x</a:t>
                </a:r>
                <a:r>
                  <a:rPr lang="en-US" dirty="0"/>
                  <a:t>) is:</a:t>
                </a:r>
              </a:p>
              <a:p>
                <a:endParaRPr lang="en-US" dirty="0"/>
              </a:p>
              <a:p>
                <a:pPr/>
                <a14:m>
                  <m:oMathPara xmlns:m="http://schemas.openxmlformats.org/officeDocument/2006/math">
                    <m:oMathParaPr>
                      <m:jc m:val="centerGroup"/>
                    </m:oMathParaPr>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𝑑𝑓</m:t>
                          </m:r>
                        </m:num>
                        <m:den>
                          <m:r>
                            <a:rPr lang="en-US" i="1">
                              <a:latin typeface="Cambria Math" panose="02040503050406030204" pitchFamily="18" charset="0"/>
                            </a:rPr>
                            <m:t>𝑑𝑥</m:t>
                          </m:r>
                        </m:den>
                      </m:f>
                      <m:r>
                        <a:rPr lang="en-US" i="1">
                          <a:latin typeface="Cambria Math" panose="02040503050406030204" pitchFamily="18" charset="0"/>
                          <a:ea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𝑑𝑢</m:t>
                          </m:r>
                        </m:num>
                        <m:den>
                          <m:r>
                            <a:rPr lang="en-US" i="1">
                              <a:latin typeface="Cambria Math" panose="02040503050406030204" pitchFamily="18" charset="0"/>
                            </a:rPr>
                            <m:t>𝑑𝑣</m:t>
                          </m:r>
                        </m:den>
                      </m:f>
                      <m:r>
                        <a:rPr lang="en-US" i="1">
                          <a:latin typeface="Cambria Math" panose="02040503050406030204" pitchFamily="18" charset="0"/>
                        </a:rPr>
                        <m:t> </m:t>
                      </m:r>
                      <m:r>
                        <a:rPr lang="en-US" i="1">
                          <a:latin typeface="Cambria Math" panose="02040503050406030204" pitchFamily="18" charset="0"/>
                          <a:ea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𝑑𝑣</m:t>
                          </m:r>
                        </m:num>
                        <m:den>
                          <m:r>
                            <a:rPr lang="en-US" i="1">
                              <a:latin typeface="Cambria Math" panose="02040503050406030204" pitchFamily="18" charset="0"/>
                            </a:rPr>
                            <m:t>𝑑𝑥</m:t>
                          </m:r>
                        </m:den>
                      </m:f>
                    </m:oMath>
                  </m:oMathPara>
                </a14:m>
                <a:endParaRPr lang="en-US" i="1" dirty="0"/>
              </a:p>
              <a:p>
                <a:endParaRPr lang="is-IS" dirty="0"/>
              </a:p>
              <a:p>
                <a:endParaRPr lang="is-IS" dirty="0"/>
              </a:p>
              <a:p>
                <a:r>
                  <a:rPr lang="is-IS" dirty="0"/>
                  <a:t>Similarly for, </a:t>
                </a:r>
                <a:r>
                  <a:rPr lang="en-US" i="1" dirty="0"/>
                  <a:t>f</a:t>
                </a:r>
                <a:r>
                  <a:rPr lang="en-US" dirty="0"/>
                  <a:t>(</a:t>
                </a:r>
                <a:r>
                  <a:rPr lang="en-US" i="1" dirty="0"/>
                  <a:t>x</a:t>
                </a:r>
                <a:r>
                  <a:rPr lang="en-US" dirty="0"/>
                  <a:t>) = </a:t>
                </a:r>
                <a:r>
                  <a:rPr lang="en-US" i="1" dirty="0"/>
                  <a:t>u</a:t>
                </a:r>
                <a:r>
                  <a:rPr lang="en-US" dirty="0"/>
                  <a:t>(</a:t>
                </a:r>
                <a:r>
                  <a:rPr lang="en-US" i="1" dirty="0"/>
                  <a:t>v</a:t>
                </a:r>
                <a:r>
                  <a:rPr lang="en-US" dirty="0"/>
                  <a:t>(</a:t>
                </a:r>
                <a:r>
                  <a:rPr lang="en-US" i="1" dirty="0"/>
                  <a:t>w</a:t>
                </a:r>
                <a:r>
                  <a:rPr lang="en-US" dirty="0"/>
                  <a:t>(</a:t>
                </a:r>
                <a:r>
                  <a:rPr lang="en-US" i="1" dirty="0"/>
                  <a:t>x</a:t>
                </a:r>
                <a:r>
                  <a:rPr lang="en-US" dirty="0"/>
                  <a:t>))), the derivative of </a:t>
                </a:r>
                <a:r>
                  <a:rPr lang="en-US" i="1" dirty="0"/>
                  <a:t>f</a:t>
                </a:r>
                <a:r>
                  <a:rPr lang="en-US" dirty="0"/>
                  <a:t>(</a:t>
                </a:r>
                <a:r>
                  <a:rPr lang="en-US" i="1" dirty="0"/>
                  <a:t>x</a:t>
                </a:r>
                <a:r>
                  <a:rPr lang="en-US" dirty="0"/>
                  <a:t>) is: </a:t>
                </a:r>
              </a:p>
              <a:p>
                <a:endParaRPr lang="en-US" dirty="0"/>
              </a:p>
              <a:p>
                <a:pPr/>
                <a14:m>
                  <m:oMathPara xmlns:m="http://schemas.openxmlformats.org/officeDocument/2006/math">
                    <m:oMathParaPr>
                      <m:jc m:val="centerGroup"/>
                    </m:oMathParaPr>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𝑑𝑓</m:t>
                          </m:r>
                        </m:num>
                        <m:den>
                          <m:r>
                            <a:rPr lang="en-US" i="1">
                              <a:latin typeface="Cambria Math" panose="02040503050406030204" pitchFamily="18" charset="0"/>
                            </a:rPr>
                            <m:t>𝑑𝑥</m:t>
                          </m:r>
                        </m:den>
                      </m:f>
                      <m:r>
                        <a:rPr lang="en-US" i="1">
                          <a:latin typeface="Cambria Math" panose="02040503050406030204" pitchFamily="18" charset="0"/>
                          <a:ea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𝑑𝑢</m:t>
                          </m:r>
                        </m:num>
                        <m:den>
                          <m:r>
                            <a:rPr lang="en-US" i="1">
                              <a:latin typeface="Cambria Math" panose="02040503050406030204" pitchFamily="18" charset="0"/>
                            </a:rPr>
                            <m:t>𝑑𝑣</m:t>
                          </m:r>
                        </m:den>
                      </m:f>
                      <m:r>
                        <a:rPr lang="en-US" i="1">
                          <a:latin typeface="Cambria Math" panose="02040503050406030204" pitchFamily="18" charset="0"/>
                        </a:rPr>
                        <m:t> </m:t>
                      </m:r>
                      <m:r>
                        <a:rPr lang="en-US" i="1">
                          <a:latin typeface="Cambria Math" panose="02040503050406030204" pitchFamily="18" charset="0"/>
                          <a:ea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𝑑𝑣</m:t>
                          </m:r>
                        </m:num>
                        <m:den>
                          <m:r>
                            <a:rPr lang="en-US" i="1">
                              <a:latin typeface="Cambria Math" panose="02040503050406030204" pitchFamily="18" charset="0"/>
                            </a:rPr>
                            <m:t>𝑑𝑤</m:t>
                          </m:r>
                        </m:den>
                      </m:f>
                      <m:r>
                        <a:rPr lang="en-US" i="1">
                          <a:latin typeface="Cambria Math" panose="02040503050406030204" pitchFamily="18" charset="0"/>
                          <a:ea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𝑑𝑤</m:t>
                          </m:r>
                        </m:num>
                        <m:den>
                          <m:r>
                            <a:rPr lang="en-US" i="1">
                              <a:latin typeface="Cambria Math" panose="02040503050406030204" pitchFamily="18" charset="0"/>
                            </a:rPr>
                            <m:t>𝑑𝑥</m:t>
                          </m:r>
                        </m:den>
                      </m:f>
                    </m:oMath>
                  </m:oMathPara>
                </a14:m>
                <a:endParaRPr lang="en-US" dirty="0"/>
              </a:p>
              <a:p>
                <a:r>
                  <a:rPr lang="is-IS" dirty="0"/>
                  <a:t>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603" t="-1587"/>
                </a:stretch>
              </a:blipFill>
            </p:spPr>
            <p:txBody>
              <a:bodyPr/>
              <a:lstStyle/>
              <a:p>
                <a:r>
                  <a:rPr lang="en-US">
                    <a:noFill/>
                  </a:rPr>
                  <a:t> </a:t>
                </a:r>
              </a:p>
            </p:txBody>
          </p:sp>
        </mc:Fallback>
      </mc:AlternateContent>
    </p:spTree>
    <p:extLst>
      <p:ext uri="{BB962C8B-B14F-4D97-AF65-F5344CB8AC3E}">
        <p14:creationId xmlns:p14="http://schemas.microsoft.com/office/powerpoint/2010/main" val="1423682596"/>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A screenshot of a cell phone&#10;&#10;Description automatically generated">
            <a:extLst>
              <a:ext uri="{FF2B5EF4-FFF2-40B4-BE49-F238E27FC236}">
                <a16:creationId xmlns:a16="http://schemas.microsoft.com/office/drawing/2014/main" id="{3A53DA1A-0B36-F94E-8DA0-7228516166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5258" y="0"/>
            <a:ext cx="8361485" cy="6858000"/>
          </a:xfrm>
          <a:prstGeom prst="rect">
            <a:avLst/>
          </a:prstGeom>
        </p:spPr>
      </p:pic>
    </p:spTree>
    <p:extLst>
      <p:ext uri="{BB962C8B-B14F-4D97-AF65-F5344CB8AC3E}">
        <p14:creationId xmlns:p14="http://schemas.microsoft.com/office/powerpoint/2010/main" val="357011287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Embeddings can help study word history!</a:t>
            </a:r>
          </a:p>
        </p:txBody>
      </p:sp>
      <p:sp>
        <p:nvSpPr>
          <p:cNvPr id="3" name="Content Placeholder 2"/>
          <p:cNvSpPr>
            <a:spLocks noGrp="1"/>
          </p:cNvSpPr>
          <p:nvPr>
            <p:ph idx="1"/>
          </p:nvPr>
        </p:nvSpPr>
        <p:spPr/>
        <p:txBody>
          <a:bodyPr>
            <a:normAutofit/>
          </a:bodyPr>
          <a:lstStyle/>
          <a:p>
            <a:r>
              <a:rPr lang="en-US" sz="3600" dirty="0"/>
              <a:t>Train </a:t>
            </a:r>
            <a:r>
              <a:rPr lang="en-US" sz="3600" dirty="0" err="1"/>
              <a:t>embeddings</a:t>
            </a:r>
            <a:r>
              <a:rPr lang="en-US" sz="3600" dirty="0"/>
              <a:t> on old books to study changes in word meaning!!</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08527" y="3162153"/>
            <a:ext cx="1758997" cy="1758997"/>
          </a:xfrm>
          <a:prstGeom prst="rect">
            <a:avLst/>
          </a:prstGeom>
        </p:spPr>
      </p:pic>
      <p:sp>
        <p:nvSpPr>
          <p:cNvPr id="5" name="TextBox 4"/>
          <p:cNvSpPr txBox="1"/>
          <p:nvPr/>
        </p:nvSpPr>
        <p:spPr>
          <a:xfrm>
            <a:off x="6108527" y="5073041"/>
            <a:ext cx="1620957" cy="369332"/>
          </a:xfrm>
          <a:prstGeom prst="rect">
            <a:avLst/>
          </a:prstGeom>
          <a:noFill/>
        </p:spPr>
        <p:txBody>
          <a:bodyPr wrap="none" rtlCol="0">
            <a:spAutoFit/>
          </a:bodyPr>
          <a:lstStyle/>
          <a:p>
            <a:r>
              <a:rPr lang="en-US" dirty="0"/>
              <a:t>Will Hamilton</a:t>
            </a:r>
          </a:p>
        </p:txBody>
      </p:sp>
      <p:pic>
        <p:nvPicPr>
          <p:cNvPr id="6" name="Picture 5"/>
          <p:cNvPicPr>
            <a:picLocks noChangeAspect="1"/>
          </p:cNvPicPr>
          <p:nvPr/>
        </p:nvPicPr>
        <p:blipFill>
          <a:blip r:embed="rId4"/>
          <a:stretch>
            <a:fillRect/>
          </a:stretch>
        </p:blipFill>
        <p:spPr>
          <a:xfrm>
            <a:off x="4066239" y="3155849"/>
            <a:ext cx="1765300" cy="1765300"/>
          </a:xfrm>
          <a:prstGeom prst="rect">
            <a:avLst/>
          </a:prstGeom>
        </p:spPr>
      </p:pic>
      <p:sp>
        <p:nvSpPr>
          <p:cNvPr id="7" name="TextBox 6"/>
          <p:cNvSpPr txBox="1"/>
          <p:nvPr/>
        </p:nvSpPr>
        <p:spPr>
          <a:xfrm>
            <a:off x="4372873" y="5073041"/>
            <a:ext cx="1534394" cy="369332"/>
          </a:xfrm>
          <a:prstGeom prst="rect">
            <a:avLst/>
          </a:prstGeom>
          <a:noFill/>
        </p:spPr>
        <p:txBody>
          <a:bodyPr wrap="none" rtlCol="0">
            <a:spAutoFit/>
          </a:bodyPr>
          <a:lstStyle/>
          <a:p>
            <a:r>
              <a:rPr lang="en-US" dirty="0"/>
              <a:t>Dan </a:t>
            </a:r>
            <a:r>
              <a:rPr lang="en-US" dirty="0" err="1"/>
              <a:t>Jurafsky</a:t>
            </a:r>
            <a:endParaRPr lang="en-US" dirty="0"/>
          </a:p>
        </p:txBody>
      </p:sp>
    </p:spTree>
    <p:extLst>
      <p:ext uri="{BB962C8B-B14F-4D97-AF65-F5344CB8AC3E}">
        <p14:creationId xmlns:p14="http://schemas.microsoft.com/office/powerpoint/2010/main" val="3342900188"/>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Shape 101"/>
          <p:cNvSpPr>
            <a:spLocks noGrp="1"/>
          </p:cNvSpPr>
          <p:nvPr>
            <p:ph type="title"/>
          </p:nvPr>
        </p:nvSpPr>
        <p:spPr>
          <a:prstGeom prst="rect">
            <a:avLst/>
          </a:prstGeom>
        </p:spPr>
        <p:txBody>
          <a:bodyPr>
            <a:normAutofit fontScale="90000"/>
          </a:bodyPr>
          <a:lstStyle/>
          <a:p>
            <a:pPr lvl="0">
              <a:defRPr sz="1800"/>
            </a:pPr>
            <a:r>
              <a:rPr sz="4400" dirty="0"/>
              <a:t>Diachronic word embeddings</a:t>
            </a:r>
            <a:r>
              <a:rPr lang="en-US" sz="4400" dirty="0"/>
              <a:t> for studying language change!</a:t>
            </a:r>
            <a:endParaRPr sz="4400" dirty="0"/>
          </a:p>
        </p:txBody>
      </p:sp>
      <p:sp>
        <p:nvSpPr>
          <p:cNvPr id="102" name="Shape 102"/>
          <p:cNvSpPr>
            <a:spLocks noGrp="1"/>
          </p:cNvSpPr>
          <p:nvPr>
            <p:ph type="sldNum" sz="quarter" idx="12"/>
          </p:nvPr>
        </p:nvSpPr>
        <p:spPr>
          <a:prstGeom prst="rect">
            <a:avLst/>
          </a:prstGeom>
          <a:extLst>
            <a:ext uri="{C572A759-6A51-4108-AA02-DFA0A04FC94B}">
              <ma14:wrappingTextBoxFlag xmlns="" xmlns:ma14="http://schemas.microsoft.com/office/mac/drawingml/2011/main" val="1"/>
            </a:ext>
          </a:extLst>
        </p:spPr>
        <p:txBody>
          <a:bodyPr/>
          <a:lstStyle/>
          <a:p>
            <a:pPr lvl="0">
              <a:defRPr sz="1800"/>
            </a:pPr>
            <a:fld id="{86CB4B4D-7CA3-9044-876B-883B54F8677D}" type="slidenum">
              <a:rPr sz="2200"/>
              <a:t>162</a:t>
            </a:fld>
            <a:endParaRPr sz="2200"/>
          </a:p>
        </p:txBody>
      </p:sp>
      <p:sp>
        <p:nvSpPr>
          <p:cNvPr id="103" name="Shape 103"/>
          <p:cNvSpPr/>
          <p:nvPr/>
        </p:nvSpPr>
        <p:spPr>
          <a:xfrm>
            <a:off x="6028405" y="5363812"/>
            <a:ext cx="78548" cy="338554"/>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1800">
                <a:latin typeface="Helvetica Light"/>
                <a:ea typeface="Helvetica Light"/>
                <a:cs typeface="Helvetica Light"/>
                <a:sym typeface="Helvetica Light"/>
              </a:defRPr>
            </a:lvl1pPr>
          </a:lstStyle>
          <a:p>
            <a:pPr lvl="0"/>
            <a:r>
              <a:rPr sz="2200"/>
              <a:t>￼</a:t>
            </a:r>
          </a:p>
        </p:txBody>
      </p:sp>
      <p:sp>
        <p:nvSpPr>
          <p:cNvPr id="104" name="Shape 104"/>
          <p:cNvSpPr/>
          <p:nvPr/>
        </p:nvSpPr>
        <p:spPr>
          <a:xfrm>
            <a:off x="5898759" y="5093778"/>
            <a:ext cx="179382" cy="283115"/>
          </a:xfrm>
          <a:prstGeom prst="rect">
            <a:avLst/>
          </a:prstGeom>
          <a:ln w="12700">
            <a:miter lim="400000"/>
          </a:ln>
          <a:extLst>
            <a:ext uri="{C572A759-6A51-4108-AA02-DFA0A04FC94B}">
              <ma14:wrappingTextBoxFlag xmlns="" xmlns:ma14="http://schemas.microsoft.com/office/mac/drawingml/2011/main" val="1"/>
            </a:ext>
          </a:extLst>
        </p:spPr>
        <p:txBody>
          <a:bodyPr lIns="0" tIns="0" rIns="0" bIns="0"/>
          <a:lstStyle>
            <a:lvl1pPr>
              <a:defRPr sz="1800">
                <a:latin typeface="Helvetica Light"/>
                <a:ea typeface="Helvetica Light"/>
                <a:cs typeface="Helvetica Light"/>
                <a:sym typeface="Helvetica Light"/>
              </a:defRPr>
            </a:lvl1pPr>
          </a:lstStyle>
          <a:p>
            <a:pPr lvl="0"/>
            <a:r>
              <a:rPr sz="2200"/>
              <a:t>￼</a:t>
            </a:r>
          </a:p>
        </p:txBody>
      </p:sp>
      <p:sp>
        <p:nvSpPr>
          <p:cNvPr id="105" name="Shape 105"/>
          <p:cNvSpPr/>
          <p:nvPr/>
        </p:nvSpPr>
        <p:spPr>
          <a:xfrm>
            <a:off x="1824683" y="4668160"/>
            <a:ext cx="8577183" cy="151473"/>
          </a:xfrm>
          <a:prstGeom prst="leftRightArrow">
            <a:avLst>
              <a:gd name="adj1" fmla="val 32000"/>
              <a:gd name="adj2" fmla="val 274132"/>
            </a:avLst>
          </a:prstGeom>
          <a:solidFill/>
          <a:ln w="12700">
            <a:miter lim="400000"/>
          </a:ln>
          <a:effectLst>
            <a:outerShdw blurRad="38100" dist="25400" dir="5400000" rotWithShape="0">
              <a:srgbClr val="000000">
                <a:alpha val="50000"/>
              </a:srgbClr>
            </a:outerShdw>
          </a:effectLst>
        </p:spPr>
        <p:txBody>
          <a:bodyPr lIns="0" tIns="0" rIns="0" bIns="0" anchor="ctr"/>
          <a:lstStyle/>
          <a:p>
            <a:pPr lvl="0">
              <a:defRPr sz="2400">
                <a:solidFill>
                  <a:srgbClr val="FFFFFF"/>
                </a:solidFill>
                <a:latin typeface="Helvetica Light"/>
                <a:ea typeface="Helvetica Light"/>
                <a:cs typeface="Helvetica Light"/>
                <a:sym typeface="Helvetica Light"/>
              </a:defRPr>
            </a:pPr>
            <a:endParaRPr sz="2200"/>
          </a:p>
        </p:txBody>
      </p:sp>
      <p:pic>
        <p:nvPicPr>
          <p:cNvPr id="106" name="book.jpg"/>
          <p:cNvPicPr/>
          <p:nvPr/>
        </p:nvPicPr>
        <p:blipFill>
          <a:blip r:embed="rId3"/>
          <a:stretch>
            <a:fillRect/>
          </a:stretch>
        </p:blipFill>
        <p:spPr>
          <a:xfrm>
            <a:off x="1984448" y="4813639"/>
            <a:ext cx="973337" cy="730003"/>
          </a:xfrm>
          <a:prstGeom prst="rect">
            <a:avLst/>
          </a:prstGeom>
          <a:ln w="12700">
            <a:miter lim="400000"/>
          </a:ln>
        </p:spPr>
      </p:pic>
      <p:pic>
        <p:nvPicPr>
          <p:cNvPr id="107" name="open-book.jpg"/>
          <p:cNvPicPr/>
          <p:nvPr/>
        </p:nvPicPr>
        <p:blipFill>
          <a:blip r:embed="rId4"/>
          <a:srcRect/>
          <a:stretch>
            <a:fillRect/>
          </a:stretch>
        </p:blipFill>
        <p:spPr>
          <a:xfrm>
            <a:off x="5635856" y="4825986"/>
            <a:ext cx="1221633" cy="817887"/>
          </a:xfrm>
          <a:prstGeom prst="rect">
            <a:avLst/>
          </a:prstGeom>
          <a:ln w="12700">
            <a:miter lim="400000"/>
          </a:ln>
        </p:spPr>
      </p:pic>
      <p:pic>
        <p:nvPicPr>
          <p:cNvPr id="108" name="kindle-voyage-100441320-orig.jpg"/>
          <p:cNvPicPr/>
          <p:nvPr/>
        </p:nvPicPr>
        <p:blipFill>
          <a:blip r:embed="rId5"/>
          <a:stretch>
            <a:fillRect/>
          </a:stretch>
        </p:blipFill>
        <p:spPr>
          <a:xfrm>
            <a:off x="9535621" y="4813638"/>
            <a:ext cx="655229" cy="749418"/>
          </a:xfrm>
          <a:prstGeom prst="rect">
            <a:avLst/>
          </a:prstGeom>
          <a:ln w="12700">
            <a:miter lim="400000"/>
          </a:ln>
        </p:spPr>
      </p:pic>
      <p:sp>
        <p:nvSpPr>
          <p:cNvPr id="109" name="Shape 109"/>
          <p:cNvSpPr/>
          <p:nvPr/>
        </p:nvSpPr>
        <p:spPr>
          <a:xfrm>
            <a:off x="2158784" y="4374808"/>
            <a:ext cx="799000" cy="286999"/>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lstStyle>
            <a:lvl1pPr>
              <a:defRPr sz="2000">
                <a:latin typeface="Helvetica Light"/>
                <a:ea typeface="Helvetica Light"/>
                <a:cs typeface="Helvetica Light"/>
                <a:sym typeface="Helvetica Light"/>
              </a:defRPr>
            </a:lvl1pPr>
          </a:lstStyle>
          <a:p>
            <a:pPr lvl="0">
              <a:defRPr sz="1800"/>
            </a:pPr>
            <a:r>
              <a:rPr sz="2200" dirty="0"/>
              <a:t>1900</a:t>
            </a:r>
          </a:p>
        </p:txBody>
      </p:sp>
      <p:sp>
        <p:nvSpPr>
          <p:cNvPr id="110" name="Shape 110"/>
          <p:cNvSpPr/>
          <p:nvPr/>
        </p:nvSpPr>
        <p:spPr>
          <a:xfrm>
            <a:off x="5860925" y="4374808"/>
            <a:ext cx="712401" cy="219908"/>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lstStyle>
            <a:lvl1pPr>
              <a:defRPr sz="2000">
                <a:latin typeface="Helvetica Light"/>
                <a:ea typeface="Helvetica Light"/>
                <a:cs typeface="Helvetica Light"/>
                <a:sym typeface="Helvetica Light"/>
              </a:defRPr>
            </a:lvl1pPr>
          </a:lstStyle>
          <a:p>
            <a:pPr lvl="0">
              <a:defRPr sz="1800"/>
            </a:pPr>
            <a:r>
              <a:rPr sz="2200"/>
              <a:t>1950</a:t>
            </a:r>
          </a:p>
        </p:txBody>
      </p:sp>
      <p:sp>
        <p:nvSpPr>
          <p:cNvPr id="111" name="Shape 111"/>
          <p:cNvSpPr/>
          <p:nvPr/>
        </p:nvSpPr>
        <p:spPr>
          <a:xfrm>
            <a:off x="9563065" y="4374808"/>
            <a:ext cx="707707" cy="267683"/>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lstStyle>
            <a:lvl1pPr>
              <a:defRPr sz="2000">
                <a:latin typeface="Helvetica Light"/>
                <a:ea typeface="Helvetica Light"/>
                <a:cs typeface="Helvetica Light"/>
                <a:sym typeface="Helvetica Light"/>
              </a:defRPr>
            </a:lvl1pPr>
          </a:lstStyle>
          <a:p>
            <a:pPr lvl="0">
              <a:defRPr sz="1800"/>
            </a:pPr>
            <a:r>
              <a:rPr sz="2200" dirty="0"/>
              <a:t>2000</a:t>
            </a:r>
          </a:p>
        </p:txBody>
      </p:sp>
      <p:pic>
        <p:nvPicPr>
          <p:cNvPr id="112" name="pasted-image.tif"/>
          <p:cNvPicPr/>
          <p:nvPr/>
        </p:nvPicPr>
        <p:blipFill>
          <a:blip r:embed="rId6">
            <a:extLst>
              <a:ext uri="{28A0092B-C50C-407E-A947-70E740481C1C}">
                <a14:useLocalDpi xmlns:a14="http://schemas.microsoft.com/office/drawing/2010/main" val="0"/>
              </a:ext>
            </a:extLst>
          </a:blip>
          <a:stretch>
            <a:fillRect/>
          </a:stretch>
        </p:blipFill>
        <p:spPr>
          <a:xfrm>
            <a:off x="3735327" y="3222650"/>
            <a:ext cx="1210212" cy="974178"/>
          </a:xfrm>
          <a:prstGeom prst="rect">
            <a:avLst/>
          </a:prstGeom>
          <a:ln w="12700" cap="flat">
            <a:noFill/>
            <a:miter lim="400000"/>
          </a:ln>
          <a:effectLst/>
        </p:spPr>
      </p:pic>
      <p:pic>
        <p:nvPicPr>
          <p:cNvPr id="113" name="pasted-image.tif"/>
          <p:cNvPicPr/>
          <p:nvPr/>
        </p:nvPicPr>
        <p:blipFill>
          <a:blip r:embed="rId7">
            <a:extLst>
              <a:ext uri="{28A0092B-C50C-407E-A947-70E740481C1C}">
                <a14:useLocalDpi xmlns:a14="http://schemas.microsoft.com/office/drawing/2010/main" val="0"/>
              </a:ext>
            </a:extLst>
          </a:blip>
          <a:stretch>
            <a:fillRect/>
          </a:stretch>
        </p:blipFill>
        <p:spPr>
          <a:xfrm>
            <a:off x="8420024" y="3222651"/>
            <a:ext cx="1201578" cy="974137"/>
          </a:xfrm>
          <a:prstGeom prst="rect">
            <a:avLst/>
          </a:prstGeom>
          <a:ln w="12700" cap="flat">
            <a:noFill/>
            <a:miter lim="400000"/>
          </a:ln>
          <a:effectLst/>
        </p:spPr>
      </p:pic>
      <p:sp>
        <p:nvSpPr>
          <p:cNvPr id="114" name="Shape 114"/>
          <p:cNvSpPr/>
          <p:nvPr/>
        </p:nvSpPr>
        <p:spPr>
          <a:xfrm flipV="1">
            <a:off x="4340409" y="4222411"/>
            <a:ext cx="1" cy="497824"/>
          </a:xfrm>
          <a:prstGeom prst="line">
            <a:avLst/>
          </a:prstGeom>
          <a:noFill/>
          <a:ln w="25400" cap="flat">
            <a:solidFill>
              <a:srgbClr val="000000"/>
            </a:solidFill>
            <a:prstDash val="solid"/>
            <a:miter lim="400000"/>
          </a:ln>
          <a:effectLst/>
        </p:spPr>
        <p:txBody>
          <a:bodyPr wrap="square" lIns="35719" tIns="35719" rIns="35719" bIns="35719" numCol="1" anchor="ctr">
            <a:noAutofit/>
          </a:bodyPr>
          <a:lstStyle/>
          <a:p>
            <a:pPr lvl="0">
              <a:defRPr sz="2400">
                <a:latin typeface="Helvetica Light"/>
                <a:ea typeface="Helvetica Light"/>
                <a:cs typeface="Helvetica Light"/>
                <a:sym typeface="Helvetica Light"/>
              </a:defRPr>
            </a:pPr>
            <a:endParaRPr sz="2200"/>
          </a:p>
        </p:txBody>
      </p:sp>
      <p:sp>
        <p:nvSpPr>
          <p:cNvPr id="115" name="Shape 115"/>
          <p:cNvSpPr/>
          <p:nvPr/>
        </p:nvSpPr>
        <p:spPr>
          <a:xfrm flipV="1">
            <a:off x="9020814" y="4222456"/>
            <a:ext cx="1" cy="497824"/>
          </a:xfrm>
          <a:prstGeom prst="line">
            <a:avLst/>
          </a:prstGeom>
          <a:noFill/>
          <a:ln w="25400" cap="flat">
            <a:solidFill>
              <a:srgbClr val="000000"/>
            </a:solidFill>
            <a:prstDash val="solid"/>
            <a:miter lim="400000"/>
          </a:ln>
          <a:effectLst/>
        </p:spPr>
        <p:txBody>
          <a:bodyPr wrap="square" lIns="35719" tIns="35719" rIns="35719" bIns="35719" numCol="1" anchor="ctr">
            <a:noAutofit/>
          </a:bodyPr>
          <a:lstStyle/>
          <a:p>
            <a:pPr lvl="0">
              <a:defRPr sz="2400">
                <a:latin typeface="Helvetica Light"/>
                <a:ea typeface="Helvetica Light"/>
                <a:cs typeface="Helvetica Light"/>
                <a:sym typeface="Helvetica Light"/>
              </a:defRPr>
            </a:pPr>
            <a:endParaRPr sz="2200"/>
          </a:p>
        </p:txBody>
      </p:sp>
      <p:grpSp>
        <p:nvGrpSpPr>
          <p:cNvPr id="122" name="Group 122"/>
          <p:cNvGrpSpPr/>
          <p:nvPr/>
        </p:nvGrpSpPr>
        <p:grpSpPr>
          <a:xfrm>
            <a:off x="3775275" y="2790981"/>
            <a:ext cx="4633786" cy="1535943"/>
            <a:chOff x="0" y="-1"/>
            <a:chExt cx="6590271" cy="2184451"/>
          </a:xfrm>
        </p:grpSpPr>
        <p:sp>
          <p:nvSpPr>
            <p:cNvPr id="137" name="Shape 137"/>
            <p:cNvSpPr/>
            <p:nvPr/>
          </p:nvSpPr>
          <p:spPr>
            <a:xfrm>
              <a:off x="0" y="-1"/>
              <a:ext cx="3562040" cy="654231"/>
            </a:xfrm>
            <a:custGeom>
              <a:avLst/>
              <a:gdLst/>
              <a:ahLst/>
              <a:cxnLst>
                <a:cxn ang="0">
                  <a:pos x="wd2" y="hd2"/>
                </a:cxn>
                <a:cxn ang="5400000">
                  <a:pos x="wd2" y="hd2"/>
                </a:cxn>
                <a:cxn ang="10800000">
                  <a:pos x="wd2" y="hd2"/>
                </a:cxn>
                <a:cxn ang="16200000">
                  <a:pos x="wd2" y="hd2"/>
                </a:cxn>
              </a:cxnLst>
              <a:rect l="0" t="0" r="r" b="b"/>
              <a:pathLst>
                <a:path w="21600" h="16268" extrusionOk="0">
                  <a:moveTo>
                    <a:pt x="0" y="12338"/>
                  </a:moveTo>
                  <a:cubicBezTo>
                    <a:pt x="7402" y="-5332"/>
                    <a:pt x="14602" y="-4022"/>
                    <a:pt x="21600" y="16268"/>
                  </a:cubicBezTo>
                </a:path>
              </a:pathLst>
            </a:custGeom>
            <a:noFill/>
            <a:ln w="12700" cap="flat">
              <a:solidFill>
                <a:srgbClr val="000000"/>
              </a:solidFill>
              <a:prstDash val="solid"/>
              <a:miter lim="400000"/>
              <a:tailEnd type="triangle" w="med" len="med"/>
            </a:ln>
            <a:effectLst/>
          </p:spPr>
          <p:txBody>
            <a:bodyPr/>
            <a:lstStyle/>
            <a:p>
              <a:pPr lvl="0"/>
              <a:endParaRPr sz="2200"/>
            </a:p>
          </p:txBody>
        </p:sp>
        <p:sp>
          <p:nvSpPr>
            <p:cNvPr id="138" name="Shape 138"/>
            <p:cNvSpPr/>
            <p:nvPr/>
          </p:nvSpPr>
          <p:spPr>
            <a:xfrm>
              <a:off x="3669834" y="1130289"/>
              <a:ext cx="2920437" cy="1054161"/>
            </a:xfrm>
            <a:custGeom>
              <a:avLst/>
              <a:gdLst/>
              <a:ahLst/>
              <a:cxnLst>
                <a:cxn ang="0">
                  <a:pos x="wd2" y="hd2"/>
                </a:cxn>
                <a:cxn ang="5400000">
                  <a:pos x="wd2" y="hd2"/>
                </a:cxn>
                <a:cxn ang="10800000">
                  <a:pos x="wd2" y="hd2"/>
                </a:cxn>
                <a:cxn ang="16200000">
                  <a:pos x="wd2" y="hd2"/>
                </a:cxn>
              </a:cxnLst>
              <a:rect l="0" t="0" r="r" b="b"/>
              <a:pathLst>
                <a:path w="21166" h="16361" extrusionOk="0">
                  <a:moveTo>
                    <a:pt x="21" y="5852"/>
                  </a:moveTo>
                  <a:cubicBezTo>
                    <a:pt x="-434" y="21600"/>
                    <a:pt x="6614" y="19649"/>
                    <a:pt x="21166" y="0"/>
                  </a:cubicBezTo>
                </a:path>
              </a:pathLst>
            </a:custGeom>
            <a:noFill/>
            <a:ln w="12700" cap="flat">
              <a:solidFill>
                <a:srgbClr val="000000"/>
              </a:solidFill>
              <a:prstDash val="solid"/>
              <a:miter lim="400000"/>
              <a:headEnd type="triangle" w="med" len="med"/>
            </a:ln>
            <a:effectLst/>
          </p:spPr>
          <p:txBody>
            <a:bodyPr/>
            <a:lstStyle/>
            <a:p>
              <a:pPr lvl="0"/>
              <a:endParaRPr sz="2200"/>
            </a:p>
          </p:txBody>
        </p:sp>
        <p:pic>
          <p:nvPicPr>
            <p:cNvPr id="119" name="pasted-image.tif"/>
            <p:cNvPicPr/>
            <p:nvPr/>
          </p:nvPicPr>
          <p:blipFill>
            <a:blip r:embed="rId8"/>
            <a:stretch>
              <a:fillRect/>
            </a:stretch>
          </p:blipFill>
          <p:spPr>
            <a:xfrm rot="16200000">
              <a:off x="3574718" y="146806"/>
              <a:ext cx="173758" cy="1384301"/>
            </a:xfrm>
            <a:prstGeom prst="rect">
              <a:avLst/>
            </a:prstGeom>
            <a:ln w="12700" cap="flat">
              <a:noFill/>
              <a:miter lim="400000"/>
            </a:ln>
            <a:effectLst/>
          </p:spPr>
        </p:pic>
        <p:pic>
          <p:nvPicPr>
            <p:cNvPr id="120" name="pasted-image.tif"/>
            <p:cNvPicPr/>
            <p:nvPr/>
          </p:nvPicPr>
          <p:blipFill>
            <a:blip r:embed="rId9"/>
            <a:stretch>
              <a:fillRect/>
            </a:stretch>
          </p:blipFill>
          <p:spPr>
            <a:xfrm rot="16200000">
              <a:off x="3566826" y="614524"/>
              <a:ext cx="189542" cy="1384301"/>
            </a:xfrm>
            <a:prstGeom prst="rect">
              <a:avLst/>
            </a:prstGeom>
            <a:ln w="12700" cap="flat">
              <a:noFill/>
              <a:miter lim="400000"/>
            </a:ln>
            <a:effectLst/>
          </p:spPr>
        </p:pic>
        <p:sp>
          <p:nvSpPr>
            <p:cNvPr id="121" name="Shape 121"/>
            <p:cNvSpPr/>
            <p:nvPr/>
          </p:nvSpPr>
          <p:spPr>
            <a:xfrm>
              <a:off x="3466486" y="831516"/>
              <a:ext cx="512961" cy="48149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700">
                  <a:latin typeface="Helvetica Light"/>
                  <a:ea typeface="Helvetica Light"/>
                  <a:cs typeface="Helvetica Light"/>
                  <a:sym typeface="Helvetica Light"/>
                </a:defRPr>
              </a:lvl1pPr>
            </a:lstStyle>
            <a:p>
              <a:pPr lvl="0">
                <a:defRPr sz="1800"/>
              </a:pPr>
              <a:r>
                <a:rPr sz="2200"/>
                <a:t>vs.</a:t>
              </a:r>
            </a:p>
          </p:txBody>
        </p:sp>
      </p:grpSp>
      <p:grpSp>
        <p:nvGrpSpPr>
          <p:cNvPr id="128" name="Group 128"/>
          <p:cNvGrpSpPr/>
          <p:nvPr/>
        </p:nvGrpSpPr>
        <p:grpSpPr>
          <a:xfrm>
            <a:off x="2871561" y="1934103"/>
            <a:ext cx="7836830" cy="1232455"/>
            <a:chOff x="-73281" y="-37549"/>
            <a:chExt cx="11145712" cy="1752824"/>
          </a:xfrm>
        </p:grpSpPr>
        <p:grpSp>
          <p:nvGrpSpPr>
            <p:cNvPr id="125" name="Group 125"/>
            <p:cNvGrpSpPr/>
            <p:nvPr/>
          </p:nvGrpSpPr>
          <p:grpSpPr>
            <a:xfrm>
              <a:off x="-73281" y="125914"/>
              <a:ext cx="3976016" cy="1589361"/>
              <a:chOff x="-73280" y="-37549"/>
              <a:chExt cx="3976015" cy="1589359"/>
            </a:xfrm>
          </p:grpSpPr>
          <p:sp>
            <p:nvSpPr>
              <p:cNvPr id="123" name="Shape 123"/>
              <p:cNvSpPr/>
              <p:nvPr/>
            </p:nvSpPr>
            <p:spPr>
              <a:xfrm>
                <a:off x="1241412" y="488300"/>
                <a:ext cx="376818" cy="1063510"/>
              </a:xfrm>
              <a:prstGeom prst="line">
                <a:avLst/>
              </a:prstGeom>
              <a:noFill/>
              <a:ln w="12700" cap="flat">
                <a:solidFill>
                  <a:srgbClr val="000000"/>
                </a:solidFill>
                <a:prstDash val="solid"/>
                <a:miter lim="400000"/>
                <a:tailEnd type="triangle" w="med" len="med"/>
              </a:ln>
              <a:effectLst/>
            </p:spPr>
            <p:txBody>
              <a:bodyPr wrap="square" lIns="35719" tIns="35719" rIns="35719" bIns="35719" numCol="1" anchor="ctr">
                <a:noAutofit/>
              </a:bodyPr>
              <a:lstStyle/>
              <a:p>
                <a:pPr lvl="0">
                  <a:defRPr sz="2400">
                    <a:latin typeface="Helvetica Light"/>
                    <a:ea typeface="Helvetica Light"/>
                    <a:cs typeface="Helvetica Light"/>
                    <a:sym typeface="Helvetica Light"/>
                  </a:defRPr>
                </a:pPr>
                <a:endParaRPr sz="2200"/>
              </a:p>
            </p:txBody>
          </p:sp>
          <p:sp>
            <p:nvSpPr>
              <p:cNvPr id="124" name="Shape 124"/>
              <p:cNvSpPr/>
              <p:nvPr/>
            </p:nvSpPr>
            <p:spPr>
              <a:xfrm>
                <a:off x="-73280" y="-37549"/>
                <a:ext cx="3976015" cy="481498"/>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2000">
                    <a:latin typeface="Helvetica Light"/>
                    <a:ea typeface="Helvetica Light"/>
                    <a:cs typeface="Helvetica Light"/>
                    <a:sym typeface="Helvetica Light"/>
                  </a:defRPr>
                </a:lvl1pPr>
              </a:lstStyle>
              <a:p>
                <a:pPr lvl="0">
                  <a:defRPr sz="1800"/>
                </a:pPr>
                <a:r>
                  <a:rPr sz="2200" dirty="0"/>
                  <a:t>Word vectors for 1920</a:t>
                </a:r>
              </a:p>
            </p:txBody>
          </p:sp>
        </p:grpSp>
        <p:sp>
          <p:nvSpPr>
            <p:cNvPr id="126" name="Shape 126"/>
            <p:cNvSpPr/>
            <p:nvPr/>
          </p:nvSpPr>
          <p:spPr>
            <a:xfrm flipH="1">
              <a:off x="8574013" y="473969"/>
              <a:ext cx="212815" cy="1064749"/>
            </a:xfrm>
            <a:prstGeom prst="line">
              <a:avLst/>
            </a:prstGeom>
            <a:noFill/>
            <a:ln w="12700" cap="flat">
              <a:solidFill>
                <a:srgbClr val="000000"/>
              </a:solidFill>
              <a:prstDash val="solid"/>
              <a:miter lim="400000"/>
              <a:tailEnd type="triangle" w="med" len="med"/>
            </a:ln>
            <a:effectLst/>
          </p:spPr>
          <p:txBody>
            <a:bodyPr wrap="square" lIns="35719" tIns="35719" rIns="35719" bIns="35719" numCol="1" anchor="ctr">
              <a:noAutofit/>
            </a:bodyPr>
            <a:lstStyle/>
            <a:p>
              <a:pPr lvl="0">
                <a:defRPr sz="2400">
                  <a:latin typeface="Helvetica Light"/>
                  <a:ea typeface="Helvetica Light"/>
                  <a:cs typeface="Helvetica Light"/>
                  <a:sym typeface="Helvetica Light"/>
                </a:defRPr>
              </a:pPr>
              <a:endParaRPr sz="2200"/>
            </a:p>
          </p:txBody>
        </p:sp>
        <p:sp>
          <p:nvSpPr>
            <p:cNvPr id="127" name="Shape 127"/>
            <p:cNvSpPr/>
            <p:nvPr/>
          </p:nvSpPr>
          <p:spPr>
            <a:xfrm>
              <a:off x="7677769" y="-37549"/>
              <a:ext cx="3394662" cy="48149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2000">
                  <a:latin typeface="Helvetica Light"/>
                  <a:ea typeface="Helvetica Light"/>
                  <a:cs typeface="Helvetica Light"/>
                  <a:sym typeface="Helvetica Light"/>
                </a:defRPr>
              </a:lvl1pPr>
            </a:lstStyle>
            <a:p>
              <a:pPr lvl="0">
                <a:defRPr sz="1800"/>
              </a:pPr>
              <a:r>
                <a:rPr sz="2200" dirty="0"/>
                <a:t>Word vectors 1990</a:t>
              </a:r>
            </a:p>
          </p:txBody>
        </p:sp>
      </p:grpSp>
      <p:grpSp>
        <p:nvGrpSpPr>
          <p:cNvPr id="131" name="Group 131"/>
          <p:cNvGrpSpPr/>
          <p:nvPr/>
        </p:nvGrpSpPr>
        <p:grpSpPr>
          <a:xfrm>
            <a:off x="3728792" y="3143519"/>
            <a:ext cx="4822878" cy="1132227"/>
            <a:chOff x="0" y="0"/>
            <a:chExt cx="6859202" cy="1610277"/>
          </a:xfrm>
        </p:grpSpPr>
        <p:sp>
          <p:nvSpPr>
            <p:cNvPr id="129" name="Shape 129"/>
            <p:cNvSpPr/>
            <p:nvPr/>
          </p:nvSpPr>
          <p:spPr>
            <a:xfrm>
              <a:off x="0" y="0"/>
              <a:ext cx="179635" cy="1610278"/>
            </a:xfrm>
            <a:prstGeom prst="rect">
              <a:avLst/>
            </a:prstGeom>
            <a:noFill/>
            <a:ln w="12700" cap="flat">
              <a:solidFill>
                <a:srgbClr val="C82506"/>
              </a:solidFill>
              <a:prstDash val="solid"/>
              <a:miter lim="400000"/>
            </a:ln>
            <a:effectLst>
              <a:outerShdw blurRad="38100" dist="25400" dir="5400000" rotWithShape="0">
                <a:srgbClr val="000000">
                  <a:alpha val="50000"/>
                </a:srgbClr>
              </a:outerShdw>
            </a:effectLst>
          </p:spPr>
          <p:txBody>
            <a:bodyPr wrap="square" lIns="0" tIns="0" rIns="0" bIns="0" numCol="1" anchor="ctr">
              <a:noAutofit/>
            </a:bodyPr>
            <a:lstStyle/>
            <a:p>
              <a:pPr lvl="0">
                <a:defRPr sz="2400">
                  <a:solidFill>
                    <a:srgbClr val="FFFFFF"/>
                  </a:solidFill>
                  <a:latin typeface="Helvetica Light"/>
                  <a:ea typeface="Helvetica Light"/>
                  <a:cs typeface="Helvetica Light"/>
                  <a:sym typeface="Helvetica Light"/>
                </a:defRPr>
              </a:pPr>
              <a:endParaRPr sz="2200"/>
            </a:p>
          </p:txBody>
        </p:sp>
        <p:sp>
          <p:nvSpPr>
            <p:cNvPr id="130" name="Shape 130"/>
            <p:cNvSpPr/>
            <p:nvPr/>
          </p:nvSpPr>
          <p:spPr>
            <a:xfrm>
              <a:off x="6679567" y="0"/>
              <a:ext cx="179636" cy="1610278"/>
            </a:xfrm>
            <a:prstGeom prst="rect">
              <a:avLst/>
            </a:prstGeom>
            <a:noFill/>
            <a:ln w="12700" cap="flat">
              <a:solidFill>
                <a:srgbClr val="C82506"/>
              </a:solidFill>
              <a:prstDash val="solid"/>
              <a:miter lim="400000"/>
            </a:ln>
            <a:effectLst>
              <a:outerShdw blurRad="38100" dist="25400" dir="5400000" rotWithShape="0">
                <a:srgbClr val="000000">
                  <a:alpha val="50000"/>
                </a:srgbClr>
              </a:outerShdw>
            </a:effectLst>
          </p:spPr>
          <p:txBody>
            <a:bodyPr wrap="square" lIns="0" tIns="0" rIns="0" bIns="0" numCol="1" anchor="ctr">
              <a:noAutofit/>
            </a:bodyPr>
            <a:lstStyle/>
            <a:p>
              <a:pPr lvl="0">
                <a:defRPr sz="2400">
                  <a:solidFill>
                    <a:srgbClr val="FFFFFF"/>
                  </a:solidFill>
                  <a:latin typeface="Helvetica Light"/>
                  <a:ea typeface="Helvetica Light"/>
                  <a:cs typeface="Helvetica Light"/>
                  <a:sym typeface="Helvetica Light"/>
                </a:defRPr>
              </a:pPr>
              <a:endParaRPr sz="2200"/>
            </a:p>
          </p:txBody>
        </p:sp>
      </p:grpSp>
      <p:grpSp>
        <p:nvGrpSpPr>
          <p:cNvPr id="136" name="Group 136"/>
          <p:cNvGrpSpPr/>
          <p:nvPr/>
        </p:nvGrpSpPr>
        <p:grpSpPr>
          <a:xfrm>
            <a:off x="1790135" y="2222561"/>
            <a:ext cx="7728023" cy="1361286"/>
            <a:chOff x="-1" y="-37549"/>
            <a:chExt cx="10990964" cy="1936050"/>
          </a:xfrm>
        </p:grpSpPr>
        <p:sp>
          <p:nvSpPr>
            <p:cNvPr id="132" name="Shape 132"/>
            <p:cNvSpPr/>
            <p:nvPr/>
          </p:nvSpPr>
          <p:spPr>
            <a:xfrm>
              <a:off x="1408671" y="1195865"/>
              <a:ext cx="1210309" cy="702636"/>
            </a:xfrm>
            <a:prstGeom prst="line">
              <a:avLst/>
            </a:prstGeom>
            <a:noFill/>
            <a:ln w="12700" cap="flat">
              <a:solidFill>
                <a:srgbClr val="000000"/>
              </a:solidFill>
              <a:prstDash val="solid"/>
              <a:miter lim="400000"/>
              <a:tailEnd type="triangle" w="med" len="med"/>
            </a:ln>
            <a:effectLst/>
          </p:spPr>
          <p:txBody>
            <a:bodyPr wrap="square" lIns="35719" tIns="35719" rIns="35719" bIns="35719" numCol="1" anchor="ctr">
              <a:noAutofit/>
            </a:bodyPr>
            <a:lstStyle/>
            <a:p>
              <a:pPr lvl="0">
                <a:defRPr sz="2400">
                  <a:latin typeface="Helvetica Light"/>
                  <a:ea typeface="Helvetica Light"/>
                  <a:cs typeface="Helvetica Light"/>
                  <a:sym typeface="Helvetica Light"/>
                </a:defRPr>
              </a:pPr>
              <a:endParaRPr sz="2200"/>
            </a:p>
          </p:txBody>
        </p:sp>
        <p:sp>
          <p:nvSpPr>
            <p:cNvPr id="133" name="Shape 133"/>
            <p:cNvSpPr/>
            <p:nvPr/>
          </p:nvSpPr>
          <p:spPr>
            <a:xfrm>
              <a:off x="-1" y="670016"/>
              <a:ext cx="4265555" cy="48149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2000">
                  <a:latin typeface="Helvetica Light"/>
                  <a:ea typeface="Helvetica Light"/>
                  <a:cs typeface="Helvetica Light"/>
                  <a:sym typeface="Helvetica Light"/>
                </a:defRPr>
              </a:lvl1pPr>
            </a:lstStyle>
            <a:p>
              <a:pPr lvl="0">
                <a:defRPr sz="1800"/>
              </a:pPr>
              <a:r>
                <a:rPr sz="2200" dirty="0"/>
                <a:t>“dog” 1920 word vector</a:t>
              </a:r>
            </a:p>
          </p:txBody>
        </p:sp>
        <p:sp>
          <p:nvSpPr>
            <p:cNvPr id="134" name="Shape 134"/>
            <p:cNvSpPr/>
            <p:nvPr/>
          </p:nvSpPr>
          <p:spPr>
            <a:xfrm>
              <a:off x="8134080" y="488301"/>
              <a:ext cx="1210159" cy="778503"/>
            </a:xfrm>
            <a:prstGeom prst="line">
              <a:avLst/>
            </a:prstGeom>
            <a:noFill/>
            <a:ln w="12700" cap="flat">
              <a:solidFill>
                <a:srgbClr val="000000"/>
              </a:solidFill>
              <a:prstDash val="solid"/>
              <a:miter lim="400000"/>
              <a:tailEnd type="triangle" w="med" len="med"/>
            </a:ln>
            <a:effectLst/>
          </p:spPr>
          <p:txBody>
            <a:bodyPr wrap="square" lIns="35719" tIns="35719" rIns="35719" bIns="35719" numCol="1" anchor="ctr">
              <a:noAutofit/>
            </a:bodyPr>
            <a:lstStyle/>
            <a:p>
              <a:pPr lvl="0">
                <a:defRPr sz="2400">
                  <a:latin typeface="Helvetica Light"/>
                  <a:ea typeface="Helvetica Light"/>
                  <a:cs typeface="Helvetica Light"/>
                  <a:sym typeface="Helvetica Light"/>
                </a:defRPr>
              </a:pPr>
              <a:endParaRPr sz="2200"/>
            </a:p>
          </p:txBody>
        </p:sp>
        <p:sp>
          <p:nvSpPr>
            <p:cNvPr id="135" name="Shape 135"/>
            <p:cNvSpPr/>
            <p:nvPr/>
          </p:nvSpPr>
          <p:spPr>
            <a:xfrm>
              <a:off x="6725408" y="-37549"/>
              <a:ext cx="4265555" cy="48149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2000">
                  <a:latin typeface="Helvetica Light"/>
                  <a:ea typeface="Helvetica Light"/>
                  <a:cs typeface="Helvetica Light"/>
                  <a:sym typeface="Helvetica Light"/>
                </a:defRPr>
              </a:lvl1pPr>
            </a:lstStyle>
            <a:p>
              <a:pPr lvl="0">
                <a:defRPr sz="1800"/>
              </a:pPr>
              <a:r>
                <a:rPr sz="2200"/>
                <a:t>“dog” 1990 word vector</a:t>
              </a:r>
            </a:p>
          </p:txBody>
        </p:sp>
      </p:grpSp>
    </p:spTree>
    <p:extLst>
      <p:ext uri="{BB962C8B-B14F-4D97-AF65-F5344CB8AC3E}">
        <p14:creationId xmlns:p14="http://schemas.microsoft.com/office/powerpoint/2010/main" val="2527431149"/>
      </p:ext>
    </p:extLst>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iterate>
                                    <p:tmAbs val="0"/>
                                  </p:iterate>
                                  <p:childTnLst>
                                    <p:set>
                                      <p:cBhvr>
                                        <p:cTn id="10" fill="hold">
                                          <p:stCondLst>
                                            <p:cond delay="0"/>
                                          </p:stCondLst>
                                        </p:cTn>
                                        <p:tgtEl>
                                          <p:spTgt spid="128"/>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p:tmAbs val="0"/>
                                  </p:iterate>
                                  <p:childTnLst>
                                    <p:set>
                                      <p:cBhvr>
                                        <p:cTn id="14" fill="hold"/>
                                        <p:tgtEl>
                                          <p:spTgt spid="13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iterate>
                                    <p:tmAbs val="0"/>
                                  </p:iterate>
                                  <p:childTnLst>
                                    <p:set>
                                      <p:cBhvr>
                                        <p:cTn id="18" fill="hold"/>
                                        <p:tgtEl>
                                          <p:spTgt spid="13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iterate>
                                    <p:tmAbs val="0"/>
                                  </p:iterate>
                                  <p:childTnLst>
                                    <p:set>
                                      <p:cBhvr>
                                        <p:cTn id="22" fill="hold"/>
                                        <p:tgtEl>
                                          <p:spTgt spid="1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 grpId="0" animBg="1" advAuto="0"/>
      <p:bldP spid="128" grpId="0" animBg="1" advAuto="0"/>
      <p:bldP spid="128" grpId="1" animBg="1" advAuto="0"/>
      <p:bldP spid="131" grpId="0" animBg="1" advAuto="0"/>
      <p:bldP spid="136" grpId="0" animBg="1" advAuto="0"/>
    </p:bld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Visualizing changes</a:t>
            </a:r>
          </a:p>
        </p:txBody>
      </p:sp>
      <p:sp>
        <p:nvSpPr>
          <p:cNvPr id="5" name="TextBox 4"/>
          <p:cNvSpPr txBox="1"/>
          <p:nvPr/>
        </p:nvSpPr>
        <p:spPr>
          <a:xfrm>
            <a:off x="2483370" y="1888604"/>
            <a:ext cx="7315200" cy="523220"/>
          </a:xfrm>
          <a:prstGeom prst="rect">
            <a:avLst/>
          </a:prstGeom>
          <a:noFill/>
        </p:spPr>
        <p:txBody>
          <a:bodyPr wrap="square" rtlCol="0">
            <a:spAutoFit/>
          </a:bodyPr>
          <a:lstStyle/>
          <a:p>
            <a:r>
              <a:rPr lang="en-US" sz="2800" dirty="0"/>
              <a:t>Project 300 dimensions down into 2</a:t>
            </a:r>
          </a:p>
        </p:txBody>
      </p:sp>
      <p:sp>
        <p:nvSpPr>
          <p:cNvPr id="6" name="Shape 168"/>
          <p:cNvSpPr/>
          <p:nvPr/>
        </p:nvSpPr>
        <p:spPr>
          <a:xfrm>
            <a:off x="2483371" y="6382543"/>
            <a:ext cx="5339603" cy="349135"/>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defRPr sz="2400"/>
            </a:lvl1pPr>
          </a:lstStyle>
          <a:p>
            <a:r>
              <a:rPr lang="en-US" sz="1800" dirty="0"/>
              <a:t>~30 million books, 1850-1990, Google Books data</a:t>
            </a:r>
          </a:p>
        </p:txBody>
      </p:sp>
      <p:pic>
        <p:nvPicPr>
          <p:cNvPr id="7" name="wordpaths-final.png"/>
          <p:cNvPicPr>
            <a:picLocks noChangeAspect="1"/>
          </p:cNvPicPr>
          <p:nvPr/>
        </p:nvPicPr>
        <p:blipFill>
          <a:blip r:embed="rId3"/>
          <a:stretch>
            <a:fillRect/>
          </a:stretch>
        </p:blipFill>
        <p:spPr>
          <a:xfrm>
            <a:off x="1752601" y="3049747"/>
            <a:ext cx="8839200" cy="2948758"/>
          </a:xfrm>
          <a:prstGeom prst="rect">
            <a:avLst/>
          </a:prstGeom>
          <a:ln w="12700">
            <a:miter lim="400000"/>
          </a:ln>
        </p:spPr>
      </p:pic>
    </p:spTree>
    <p:extLst>
      <p:ext uri="{BB962C8B-B14F-4D97-AF65-F5344CB8AC3E}">
        <p14:creationId xmlns:p14="http://schemas.microsoft.com/office/powerpoint/2010/main" val="2103128766"/>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77137" y="890103"/>
            <a:ext cx="8066207" cy="612807"/>
          </a:xfrm>
        </p:spPr>
        <p:txBody>
          <a:bodyPr>
            <a:normAutofit/>
          </a:bodyPr>
          <a:lstStyle/>
          <a:p>
            <a:r>
              <a:rPr lang="en-US" dirty="0"/>
              <a:t>Visualizing changes</a:t>
            </a:r>
          </a:p>
        </p:txBody>
      </p:sp>
      <p:sp>
        <p:nvSpPr>
          <p:cNvPr id="5" name="TextBox 4"/>
          <p:cNvSpPr txBox="1"/>
          <p:nvPr/>
        </p:nvSpPr>
        <p:spPr>
          <a:xfrm>
            <a:off x="2483370" y="1888604"/>
            <a:ext cx="7315200" cy="523220"/>
          </a:xfrm>
          <a:prstGeom prst="rect">
            <a:avLst/>
          </a:prstGeom>
          <a:noFill/>
        </p:spPr>
        <p:txBody>
          <a:bodyPr wrap="square" rtlCol="0">
            <a:spAutoFit/>
          </a:bodyPr>
          <a:lstStyle/>
          <a:p>
            <a:r>
              <a:rPr lang="en-US" sz="2800" dirty="0"/>
              <a:t>Project 300 dimensions down into 2</a:t>
            </a:r>
          </a:p>
        </p:txBody>
      </p:sp>
      <p:sp>
        <p:nvSpPr>
          <p:cNvPr id="6" name="Shape 168"/>
          <p:cNvSpPr/>
          <p:nvPr/>
        </p:nvSpPr>
        <p:spPr>
          <a:xfrm>
            <a:off x="2885496" y="6079117"/>
            <a:ext cx="5339603" cy="349135"/>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defRPr sz="2400"/>
            </a:lvl1pPr>
          </a:lstStyle>
          <a:p>
            <a:r>
              <a:rPr lang="en-US" sz="1800" dirty="0"/>
              <a:t>~30 million books, 1850-1990, Google Books data</a:t>
            </a:r>
          </a:p>
        </p:txBody>
      </p:sp>
      <p:pic>
        <p:nvPicPr>
          <p:cNvPr id="7" name="wordpaths-final.png"/>
          <p:cNvPicPr>
            <a:picLocks noChangeAspect="1"/>
          </p:cNvPicPr>
          <p:nvPr/>
        </p:nvPicPr>
        <p:blipFill>
          <a:blip r:embed="rId3"/>
          <a:stretch>
            <a:fillRect/>
          </a:stretch>
        </p:blipFill>
        <p:spPr>
          <a:xfrm>
            <a:off x="1752601" y="3049747"/>
            <a:ext cx="8839200" cy="2948758"/>
          </a:xfrm>
          <a:prstGeom prst="rect">
            <a:avLst/>
          </a:prstGeom>
          <a:ln w="12700">
            <a:miter lim="400000"/>
          </a:ln>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29660" y="0"/>
            <a:ext cx="6161315" cy="2983922"/>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906" y="0"/>
            <a:ext cx="5291566" cy="2989888"/>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38130" y="2983922"/>
            <a:ext cx="5555297" cy="3722129"/>
          </a:xfrm>
          <a:prstGeom prst="rect">
            <a:avLst/>
          </a:prstGeom>
        </p:spPr>
      </p:pic>
    </p:spTree>
    <p:extLst>
      <p:ext uri="{BB962C8B-B14F-4D97-AF65-F5344CB8AC3E}">
        <p14:creationId xmlns:p14="http://schemas.microsoft.com/office/powerpoint/2010/main" val="628153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92" name="Shape 292"/>
          <p:cNvSpPr>
            <a:spLocks noGrp="1"/>
          </p:cNvSpPr>
          <p:nvPr>
            <p:ph type="sldNum" sz="quarter" idx="12"/>
          </p:nvPr>
        </p:nvSpPr>
        <p:spPr>
          <a:prstGeom prst="rect">
            <a:avLst/>
          </a:prstGeom>
          <a:extLst>
            <a:ext uri="{C572A759-6A51-4108-AA02-DFA0A04FC94B}">
              <ma14:wrappingTextBoxFlag xmlns="" xmlns:ma14="http://schemas.microsoft.com/office/mac/drawingml/2011/main" val="1"/>
            </a:ext>
          </a:extLst>
        </p:spPr>
        <p:txBody>
          <a:bodyPr/>
          <a:lstStyle/>
          <a:p>
            <a:pPr lvl="0">
              <a:defRPr sz="1800"/>
            </a:pPr>
            <a:fld id="{86CB4B4D-7CA3-9044-876B-883B54F8677D}" type="slidenum">
              <a:rPr sz="984"/>
              <a:t>165</a:t>
            </a:fld>
            <a:endParaRPr sz="984"/>
          </a:p>
        </p:txBody>
      </p:sp>
      <p:pic>
        <p:nvPicPr>
          <p:cNvPr id="294" name="pasted-image.png"/>
          <p:cNvPicPr/>
          <p:nvPr/>
        </p:nvPicPr>
        <p:blipFill>
          <a:blip r:embed="rId3"/>
          <a:stretch>
            <a:fillRect/>
          </a:stretch>
        </p:blipFill>
        <p:spPr>
          <a:xfrm>
            <a:off x="2406296" y="1487473"/>
            <a:ext cx="6988629" cy="4843152"/>
          </a:xfrm>
          <a:prstGeom prst="rect">
            <a:avLst/>
          </a:prstGeom>
          <a:ln w="12700">
            <a:miter lim="400000"/>
          </a:ln>
        </p:spPr>
      </p:pic>
      <p:sp>
        <p:nvSpPr>
          <p:cNvPr id="8" name="Title 1"/>
          <p:cNvSpPr>
            <a:spLocks noGrp="1"/>
          </p:cNvSpPr>
          <p:nvPr>
            <p:ph type="title"/>
          </p:nvPr>
        </p:nvSpPr>
        <p:spPr>
          <a:xfrm>
            <a:off x="1927235" y="270157"/>
            <a:ext cx="8321041" cy="734184"/>
          </a:xfrm>
        </p:spPr>
        <p:txBody>
          <a:bodyPr>
            <a:normAutofit/>
          </a:bodyPr>
          <a:lstStyle/>
          <a:p>
            <a:r>
              <a:rPr lang="en-US" dirty="0"/>
              <a:t>The evolution of sentiment words</a:t>
            </a:r>
          </a:p>
        </p:txBody>
      </p:sp>
      <p:pic>
        <p:nvPicPr>
          <p:cNvPr id="4" name="Picture 3" descr="A screenshot of a cell phone&#10;&#10;Description automatically generated">
            <a:extLst>
              <a:ext uri="{FF2B5EF4-FFF2-40B4-BE49-F238E27FC236}">
                <a16:creationId xmlns:a16="http://schemas.microsoft.com/office/drawing/2014/main" id="{0ADA23CE-3E55-6544-AA75-2AA28698C34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79975" y="3909049"/>
            <a:ext cx="7312025" cy="2933700"/>
          </a:xfrm>
          <a:prstGeom prst="rect">
            <a:avLst/>
          </a:prstGeom>
        </p:spPr>
      </p:pic>
    </p:spTree>
    <p:extLst>
      <p:ext uri="{BB962C8B-B14F-4D97-AF65-F5344CB8AC3E}">
        <p14:creationId xmlns:p14="http://schemas.microsoft.com/office/powerpoint/2010/main" val="978657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5DD5A4-05BD-2A44-A2BB-10E89FA55651}"/>
              </a:ext>
            </a:extLst>
          </p:cNvPr>
          <p:cNvSpPr>
            <a:spLocks noGrp="1"/>
          </p:cNvSpPr>
          <p:nvPr>
            <p:ph type="title"/>
          </p:nvPr>
        </p:nvSpPr>
        <p:spPr/>
        <p:txBody>
          <a:bodyPr/>
          <a:lstStyle/>
          <a:p>
            <a:r>
              <a:rPr lang="en-US" dirty="0"/>
              <a:t>Embeddings and bias</a:t>
            </a:r>
          </a:p>
        </p:txBody>
      </p:sp>
      <p:sp>
        <p:nvSpPr>
          <p:cNvPr id="4" name="Text Placeholder 3">
            <a:extLst>
              <a:ext uri="{FF2B5EF4-FFF2-40B4-BE49-F238E27FC236}">
                <a16:creationId xmlns:a16="http://schemas.microsoft.com/office/drawing/2014/main" id="{0F6F6FCA-349F-1E46-A7A4-5656FB8A752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266514471"/>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Embeddings</a:t>
            </a:r>
            <a:r>
              <a:rPr lang="en-US" dirty="0"/>
              <a:t> reflect cultural bias</a:t>
            </a:r>
          </a:p>
        </p:txBody>
      </p:sp>
      <p:sp>
        <p:nvSpPr>
          <p:cNvPr id="3" name="Content Placeholder 2"/>
          <p:cNvSpPr>
            <a:spLocks noGrp="1"/>
          </p:cNvSpPr>
          <p:nvPr>
            <p:ph idx="1"/>
          </p:nvPr>
        </p:nvSpPr>
        <p:spPr/>
        <p:txBody>
          <a:bodyPr>
            <a:normAutofit/>
          </a:bodyPr>
          <a:lstStyle/>
          <a:p>
            <a:r>
              <a:rPr lang="en-US" sz="3200" dirty="0"/>
              <a:t>Ask </a:t>
            </a:r>
            <a:r>
              <a:rPr lang="en-US" sz="2800" dirty="0"/>
              <a:t>“Paris : France :: Tokyo : x” </a:t>
            </a:r>
          </a:p>
          <a:p>
            <a:pPr lvl="1"/>
            <a:r>
              <a:rPr lang="en-US" sz="2800" dirty="0"/>
              <a:t>x = Japan</a:t>
            </a:r>
          </a:p>
          <a:p>
            <a:r>
              <a:rPr lang="en-US" sz="3200" dirty="0"/>
              <a:t>Ask </a:t>
            </a:r>
            <a:r>
              <a:rPr lang="en-US" sz="2800" dirty="0"/>
              <a:t>“father : doctor :: mother : x” </a:t>
            </a:r>
          </a:p>
          <a:p>
            <a:pPr lvl="1"/>
            <a:r>
              <a:rPr lang="en-US" sz="2800" dirty="0"/>
              <a:t>x = nurse</a:t>
            </a:r>
          </a:p>
          <a:p>
            <a:r>
              <a:rPr lang="en-US" sz="3200" dirty="0"/>
              <a:t>Ask “man : computer programmer :: woman : x” </a:t>
            </a:r>
          </a:p>
          <a:p>
            <a:pPr lvl="1"/>
            <a:r>
              <a:rPr lang="en-US" sz="2800" dirty="0"/>
              <a:t>x = homemaker</a:t>
            </a:r>
          </a:p>
          <a:p>
            <a:endParaRPr lang="en-US" dirty="0"/>
          </a:p>
        </p:txBody>
      </p:sp>
      <p:sp>
        <p:nvSpPr>
          <p:cNvPr id="4" name="TextBox 3"/>
          <p:cNvSpPr txBox="1"/>
          <p:nvPr/>
        </p:nvSpPr>
        <p:spPr>
          <a:xfrm>
            <a:off x="4198340" y="5153424"/>
            <a:ext cx="7993660" cy="1200329"/>
          </a:xfrm>
          <a:prstGeom prst="rect">
            <a:avLst/>
          </a:prstGeom>
          <a:noFill/>
        </p:spPr>
        <p:txBody>
          <a:bodyPr wrap="square" rtlCol="0">
            <a:spAutoFit/>
          </a:bodyPr>
          <a:lstStyle/>
          <a:p>
            <a:r>
              <a:rPr lang="en-US" dirty="0" err="1"/>
              <a:t>Bolukbasi</a:t>
            </a:r>
            <a:r>
              <a:rPr lang="en-US" dirty="0"/>
              <a:t>, </a:t>
            </a:r>
            <a:r>
              <a:rPr lang="en-US" dirty="0" err="1"/>
              <a:t>Tolga</a:t>
            </a:r>
            <a:r>
              <a:rPr lang="en-US" dirty="0"/>
              <a:t>, Kai-Wei Chang, James Y. Zou, </a:t>
            </a:r>
            <a:r>
              <a:rPr lang="en-US" dirty="0" err="1"/>
              <a:t>Venkatesh</a:t>
            </a:r>
            <a:r>
              <a:rPr lang="en-US" dirty="0"/>
              <a:t> </a:t>
            </a:r>
            <a:r>
              <a:rPr lang="en-US" dirty="0" err="1"/>
              <a:t>Saligrama</a:t>
            </a:r>
            <a:r>
              <a:rPr lang="en-US" dirty="0"/>
              <a:t>, and Adam T. </a:t>
            </a:r>
            <a:r>
              <a:rPr lang="en-US" dirty="0" err="1"/>
              <a:t>Kalai</a:t>
            </a:r>
            <a:r>
              <a:rPr lang="en-US" dirty="0"/>
              <a:t>. "Man is to computer programmer as woman is to homemaker? </a:t>
            </a:r>
            <a:r>
              <a:rPr lang="en-US" dirty="0" err="1"/>
              <a:t>debiasing</a:t>
            </a:r>
            <a:r>
              <a:rPr lang="en-US" dirty="0"/>
              <a:t> word </a:t>
            </a:r>
            <a:r>
              <a:rPr lang="en-US" dirty="0" err="1"/>
              <a:t>embeddings</a:t>
            </a:r>
            <a:r>
              <a:rPr lang="en-US" dirty="0"/>
              <a:t>." In </a:t>
            </a:r>
            <a:r>
              <a:rPr lang="en-US" i="1" dirty="0"/>
              <a:t>Advances in Neural Information Processing Systems</a:t>
            </a:r>
            <a:r>
              <a:rPr lang="en-US" dirty="0"/>
              <a:t>, pp. 4349-4357. 2016.</a:t>
            </a:r>
          </a:p>
        </p:txBody>
      </p:sp>
    </p:spTree>
    <p:extLst>
      <p:ext uri="{BB962C8B-B14F-4D97-AF65-F5344CB8AC3E}">
        <p14:creationId xmlns:p14="http://schemas.microsoft.com/office/powerpoint/2010/main" val="629903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Measuring cultural bias</a:t>
            </a:r>
          </a:p>
        </p:txBody>
      </p:sp>
      <p:sp>
        <p:nvSpPr>
          <p:cNvPr id="3" name="Content Placeholder 2"/>
          <p:cNvSpPr>
            <a:spLocks noGrp="1"/>
          </p:cNvSpPr>
          <p:nvPr>
            <p:ph idx="1"/>
          </p:nvPr>
        </p:nvSpPr>
        <p:spPr/>
        <p:txBody>
          <a:bodyPr>
            <a:normAutofit/>
          </a:bodyPr>
          <a:lstStyle/>
          <a:p>
            <a:r>
              <a:rPr lang="en-US" sz="2200" dirty="0"/>
              <a:t>Implicit Association test (Greenwald et al 1998): How associated are </a:t>
            </a:r>
          </a:p>
          <a:p>
            <a:pPr lvl="1"/>
            <a:r>
              <a:rPr lang="en-US" sz="2200" dirty="0"/>
              <a:t>concepts (</a:t>
            </a:r>
            <a:r>
              <a:rPr lang="en-US" sz="2200" i="1" dirty="0"/>
              <a:t>flowers</a:t>
            </a:r>
            <a:r>
              <a:rPr lang="en-US" sz="2200" dirty="0"/>
              <a:t>, </a:t>
            </a:r>
            <a:r>
              <a:rPr lang="en-US" sz="2200" i="1" dirty="0"/>
              <a:t>insects</a:t>
            </a:r>
            <a:r>
              <a:rPr lang="en-US" sz="2200" dirty="0"/>
              <a:t>) &amp;  attributes (</a:t>
            </a:r>
            <a:r>
              <a:rPr lang="en-US" sz="2200" i="1" dirty="0"/>
              <a:t>pleasantness</a:t>
            </a:r>
            <a:r>
              <a:rPr lang="en-US" sz="2200" dirty="0"/>
              <a:t>, </a:t>
            </a:r>
            <a:r>
              <a:rPr lang="en-US" sz="2200" i="1" dirty="0"/>
              <a:t>unpleasantness</a:t>
            </a:r>
            <a:r>
              <a:rPr lang="en-US" sz="2200" dirty="0"/>
              <a:t>)?</a:t>
            </a:r>
          </a:p>
          <a:p>
            <a:pPr lvl="1"/>
            <a:r>
              <a:rPr lang="en-US" sz="2200" dirty="0"/>
              <a:t>Studied by measuring timing latencies for categorization.</a:t>
            </a:r>
          </a:p>
          <a:p>
            <a:r>
              <a:rPr lang="en-US" sz="2200" dirty="0"/>
              <a:t>Psychological findings on US participants:</a:t>
            </a:r>
          </a:p>
          <a:p>
            <a:pPr lvl="1"/>
            <a:r>
              <a:rPr lang="en-US" sz="2200" dirty="0"/>
              <a:t>African-American names are associated with unpleasant words (more than European-American names)</a:t>
            </a:r>
          </a:p>
          <a:p>
            <a:pPr lvl="1"/>
            <a:r>
              <a:rPr lang="en-US" sz="2200" dirty="0"/>
              <a:t>Male names associated more with math, female names with arts</a:t>
            </a:r>
          </a:p>
          <a:p>
            <a:pPr lvl="1"/>
            <a:r>
              <a:rPr lang="en-US" sz="2200" dirty="0"/>
              <a:t>Old people's names with unpleasant words, young people with pleasant words.</a:t>
            </a:r>
          </a:p>
        </p:txBody>
      </p:sp>
    </p:spTree>
    <p:extLst>
      <p:ext uri="{BB962C8B-B14F-4D97-AF65-F5344CB8AC3E}">
        <p14:creationId xmlns:p14="http://schemas.microsoft.com/office/powerpoint/2010/main" val="1251343966"/>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Embeddings</a:t>
            </a:r>
            <a:r>
              <a:rPr lang="en-US" dirty="0"/>
              <a:t> reflect cultural bias</a:t>
            </a:r>
          </a:p>
        </p:txBody>
      </p:sp>
      <p:sp>
        <p:nvSpPr>
          <p:cNvPr id="3" name="Content Placeholder 2"/>
          <p:cNvSpPr>
            <a:spLocks noGrp="1"/>
          </p:cNvSpPr>
          <p:nvPr>
            <p:ph idx="1"/>
          </p:nvPr>
        </p:nvSpPr>
        <p:spPr/>
        <p:txBody>
          <a:bodyPr>
            <a:normAutofit/>
          </a:bodyPr>
          <a:lstStyle/>
          <a:p>
            <a:r>
              <a:rPr lang="en-US" sz="2800" dirty="0" err="1"/>
              <a:t>Caliskan</a:t>
            </a:r>
            <a:r>
              <a:rPr lang="en-US" sz="2800" dirty="0"/>
              <a:t> et al. replication with embeddings:</a:t>
            </a:r>
          </a:p>
          <a:p>
            <a:pPr lvl="1"/>
            <a:r>
              <a:rPr lang="en-US" sz="2400" dirty="0"/>
              <a:t>African-American names (</a:t>
            </a:r>
            <a:r>
              <a:rPr lang="en-US" sz="2400" i="1" dirty="0"/>
              <a:t>Leroy, Shaniqua</a:t>
            </a:r>
            <a:r>
              <a:rPr lang="en-US" sz="2400" dirty="0"/>
              <a:t>) had a higher </a:t>
            </a:r>
            <a:r>
              <a:rPr lang="en-US" sz="2400" dirty="0" err="1"/>
              <a:t>GloVe</a:t>
            </a:r>
            <a:r>
              <a:rPr lang="en-US" sz="2400" dirty="0"/>
              <a:t> cosine with unpleasant words  (</a:t>
            </a:r>
            <a:r>
              <a:rPr lang="en-US" sz="2400" i="1" dirty="0"/>
              <a:t>abuse, stink, ugly</a:t>
            </a:r>
            <a:r>
              <a:rPr lang="en-US" sz="2400" dirty="0"/>
              <a:t>)</a:t>
            </a:r>
          </a:p>
          <a:p>
            <a:pPr lvl="1"/>
            <a:r>
              <a:rPr lang="en-US" sz="2400" dirty="0"/>
              <a:t>European American names (</a:t>
            </a:r>
            <a:r>
              <a:rPr lang="en-US" sz="2400" i="1" dirty="0"/>
              <a:t>Brad, Greg, Courtney</a:t>
            </a:r>
            <a:r>
              <a:rPr lang="en-US" sz="2400" dirty="0"/>
              <a:t>) had a higher cosine with pleasant words (</a:t>
            </a:r>
            <a:r>
              <a:rPr lang="en-US" sz="2400" i="1" dirty="0"/>
              <a:t>love, peace, miracle</a:t>
            </a:r>
            <a:r>
              <a:rPr lang="en-US" sz="2400" dirty="0"/>
              <a:t>)</a:t>
            </a:r>
          </a:p>
          <a:p>
            <a:r>
              <a:rPr lang="en-US" sz="2600" b="1" dirty="0"/>
              <a:t>Embeddings reflect and replicate all sorts of pernicious biases.</a:t>
            </a:r>
          </a:p>
          <a:p>
            <a:endParaRPr lang="en-US" b="1" dirty="0"/>
          </a:p>
          <a:p>
            <a:endParaRPr lang="en-US" b="1" dirty="0"/>
          </a:p>
        </p:txBody>
      </p:sp>
      <p:sp>
        <p:nvSpPr>
          <p:cNvPr id="4" name="TextBox 3"/>
          <p:cNvSpPr txBox="1"/>
          <p:nvPr/>
        </p:nvSpPr>
        <p:spPr>
          <a:xfrm>
            <a:off x="4093029" y="5880773"/>
            <a:ext cx="7941128" cy="523220"/>
          </a:xfrm>
          <a:prstGeom prst="rect">
            <a:avLst/>
          </a:prstGeom>
          <a:noFill/>
        </p:spPr>
        <p:txBody>
          <a:bodyPr wrap="square" rtlCol="0">
            <a:spAutoFit/>
          </a:bodyPr>
          <a:lstStyle/>
          <a:p>
            <a:r>
              <a:rPr lang="en-US" sz="1400" dirty="0"/>
              <a:t>Aylin </a:t>
            </a:r>
            <a:r>
              <a:rPr lang="en-US" sz="1400" dirty="0" err="1"/>
              <a:t>Caliskan</a:t>
            </a:r>
            <a:r>
              <a:rPr lang="en-US" sz="1400" dirty="0"/>
              <a:t>, Joanna J. </a:t>
            </a:r>
            <a:r>
              <a:rPr lang="en-US" sz="1400" dirty="0" err="1"/>
              <a:t>Bruson</a:t>
            </a:r>
            <a:r>
              <a:rPr lang="en-US" sz="1400" dirty="0"/>
              <a:t> and Arvind Narayanan. 2017. Semantics derived automatically from language corpora contain human-like biases. Science 356:6334, 183-186.</a:t>
            </a:r>
          </a:p>
        </p:txBody>
      </p:sp>
    </p:spTree>
    <p:extLst>
      <p:ext uri="{BB962C8B-B14F-4D97-AF65-F5344CB8AC3E}">
        <p14:creationId xmlns:p14="http://schemas.microsoft.com/office/powerpoint/2010/main" val="13901070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2" name="Group 11"/>
          <p:cNvGrpSpPr/>
          <p:nvPr/>
        </p:nvGrpSpPr>
        <p:grpSpPr>
          <a:xfrm>
            <a:off x="2667000" y="2209800"/>
            <a:ext cx="8891592" cy="3571664"/>
            <a:chOff x="1917587" y="2514600"/>
            <a:chExt cx="6235813" cy="2504864"/>
          </a:xfrm>
        </p:grpSpPr>
        <p:pic>
          <p:nvPicPr>
            <p:cNvPr id="4" name="Picture 3"/>
            <p:cNvPicPr>
              <a:picLocks noChangeAspect="1"/>
            </p:cNvPicPr>
            <p:nvPr/>
          </p:nvPicPr>
          <p:blipFill>
            <a:blip r:embed="rId3"/>
            <a:stretch>
              <a:fillRect/>
            </a:stretch>
          </p:blipFill>
          <p:spPr>
            <a:xfrm>
              <a:off x="1917587" y="2695364"/>
              <a:ext cx="5354544" cy="2324100"/>
            </a:xfrm>
            <a:prstGeom prst="rect">
              <a:avLst/>
            </a:prstGeom>
          </p:spPr>
        </p:pic>
        <p:sp>
          <p:nvSpPr>
            <p:cNvPr id="5" name="Rectangle 4"/>
            <p:cNvSpPr/>
            <p:nvPr/>
          </p:nvSpPr>
          <p:spPr>
            <a:xfrm>
              <a:off x="3276600" y="2514600"/>
              <a:ext cx="2590800" cy="76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5562600" y="2895600"/>
              <a:ext cx="2590800" cy="76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flipH="1">
              <a:off x="2971800" y="3567218"/>
              <a:ext cx="411481" cy="1807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flipH="1">
              <a:off x="2066345" y="2840849"/>
              <a:ext cx="411481" cy="1892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flipH="1">
              <a:off x="2013005" y="3621723"/>
              <a:ext cx="411481" cy="1892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flipH="1">
              <a:off x="2085682" y="4347061"/>
              <a:ext cx="392144" cy="2249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EA6DA354-0B68-2D44-8628-C19DEAC14121}"/>
                  </a:ext>
                </a:extLst>
              </p:cNvPr>
              <p:cNvSpPr/>
              <p:nvPr/>
            </p:nvSpPr>
            <p:spPr>
              <a:xfrm>
                <a:off x="2454659" y="5657788"/>
                <a:ext cx="914225" cy="61908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𝐿</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𝑐</m:t>
                          </m:r>
                        </m:den>
                      </m:f>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𝑒</m:t>
                      </m:r>
                    </m:oMath>
                  </m:oMathPara>
                </a14:m>
                <a:endParaRPr lang="en-US" dirty="0"/>
              </a:p>
            </p:txBody>
          </p:sp>
        </mc:Choice>
        <mc:Fallback xmlns="">
          <p:sp>
            <p:nvSpPr>
              <p:cNvPr id="13" name="Rectangle 12">
                <a:extLst>
                  <a:ext uri="{FF2B5EF4-FFF2-40B4-BE49-F238E27FC236}">
                    <a16:creationId xmlns:a16="http://schemas.microsoft.com/office/drawing/2014/main" id="{EA6DA354-0B68-2D44-8628-C19DEAC14121}"/>
                  </a:ext>
                </a:extLst>
              </p:cNvPr>
              <p:cNvSpPr>
                <a:spLocks noRot="1" noChangeAspect="1" noMove="1" noResize="1" noEditPoints="1" noAdjustHandles="1" noChangeArrowheads="1" noChangeShapeType="1" noTextEdit="1"/>
              </p:cNvSpPr>
              <p:nvPr/>
            </p:nvSpPr>
            <p:spPr>
              <a:xfrm>
                <a:off x="2454659" y="5657788"/>
                <a:ext cx="914225" cy="619080"/>
              </a:xfrm>
              <a:prstGeom prst="rect">
                <a:avLst/>
              </a:prstGeom>
              <a:blipFill>
                <a:blip r:embed="rId4"/>
                <a:stretch>
                  <a:fillRect b="-4000"/>
                </a:stretch>
              </a:blipFill>
            </p:spPr>
            <p:txBody>
              <a:bodyPr/>
              <a:lstStyle/>
              <a:p>
                <a:r>
                  <a:rPr lang="en-US">
                    <a:noFill/>
                  </a:rPr>
                  <a:t> </a:t>
                </a:r>
              </a:p>
            </p:txBody>
          </p:sp>
        </mc:Fallback>
      </mc:AlternateContent>
    </p:spTree>
    <p:extLst>
      <p:ext uri="{BB962C8B-B14F-4D97-AF65-F5344CB8AC3E}">
        <p14:creationId xmlns:p14="http://schemas.microsoft.com/office/powerpoint/2010/main" val="2810422007"/>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75F679-433C-9748-85CA-19F6D9F436BC}"/>
              </a:ext>
            </a:extLst>
          </p:cNvPr>
          <p:cNvSpPr>
            <a:spLocks noGrp="1"/>
          </p:cNvSpPr>
          <p:nvPr>
            <p:ph type="title"/>
          </p:nvPr>
        </p:nvSpPr>
        <p:spPr/>
        <p:txBody>
          <a:bodyPr/>
          <a:lstStyle/>
          <a:p>
            <a:r>
              <a:rPr lang="en-US" dirty="0"/>
              <a:t>Directions</a:t>
            </a:r>
          </a:p>
        </p:txBody>
      </p:sp>
      <p:sp>
        <p:nvSpPr>
          <p:cNvPr id="3" name="Content Placeholder 2">
            <a:extLst>
              <a:ext uri="{FF2B5EF4-FFF2-40B4-BE49-F238E27FC236}">
                <a16:creationId xmlns:a16="http://schemas.microsoft.com/office/drawing/2014/main" id="{28B3E126-25B8-C745-AE37-7C30EFF59AA3}"/>
              </a:ext>
            </a:extLst>
          </p:cNvPr>
          <p:cNvSpPr>
            <a:spLocks noGrp="1"/>
          </p:cNvSpPr>
          <p:nvPr>
            <p:ph idx="1"/>
          </p:nvPr>
        </p:nvSpPr>
        <p:spPr/>
        <p:txBody>
          <a:bodyPr>
            <a:normAutofit/>
          </a:bodyPr>
          <a:lstStyle/>
          <a:p>
            <a:r>
              <a:rPr lang="en-US" sz="2800" dirty="0"/>
              <a:t>Debiasing algorithms for embeddings</a:t>
            </a:r>
          </a:p>
          <a:p>
            <a:r>
              <a:rPr lang="en-US" sz="2800" dirty="0"/>
              <a:t>Use embeddings as a tool to study historical bias</a:t>
            </a:r>
          </a:p>
        </p:txBody>
      </p:sp>
    </p:spTree>
    <p:extLst>
      <p:ext uri="{BB962C8B-B14F-4D97-AF65-F5344CB8AC3E}">
        <p14:creationId xmlns:p14="http://schemas.microsoft.com/office/powerpoint/2010/main" val="157194407"/>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Embeddings as a window onto history</a:t>
            </a:r>
          </a:p>
        </p:txBody>
      </p:sp>
      <p:sp>
        <p:nvSpPr>
          <p:cNvPr id="3" name="Content Placeholder 2"/>
          <p:cNvSpPr>
            <a:spLocks noGrp="1"/>
          </p:cNvSpPr>
          <p:nvPr>
            <p:ph idx="1"/>
          </p:nvPr>
        </p:nvSpPr>
        <p:spPr/>
        <p:txBody>
          <a:bodyPr>
            <a:normAutofit/>
          </a:bodyPr>
          <a:lstStyle/>
          <a:p>
            <a:r>
              <a:rPr lang="en-US" sz="3200" dirty="0"/>
              <a:t>Use the Hamilton historical embeddings</a:t>
            </a:r>
          </a:p>
          <a:p>
            <a:r>
              <a:rPr lang="en-US" sz="3200" dirty="0"/>
              <a:t>The cosine similarity of embeddings for decade X for occupations (like teacher) to male vs female names</a:t>
            </a:r>
          </a:p>
          <a:p>
            <a:pPr lvl="1"/>
            <a:r>
              <a:rPr lang="en-US" sz="2800" dirty="0"/>
              <a:t>Is correlated with the actual percentage of women teachers in decade X</a:t>
            </a:r>
          </a:p>
          <a:p>
            <a:endParaRPr lang="en-US" dirty="0"/>
          </a:p>
          <a:p>
            <a:endParaRPr lang="en-US" dirty="0"/>
          </a:p>
          <a:p>
            <a:endParaRPr lang="en-US" dirty="0"/>
          </a:p>
        </p:txBody>
      </p:sp>
      <p:sp>
        <p:nvSpPr>
          <p:cNvPr id="4" name="TextBox 3"/>
          <p:cNvSpPr txBox="1"/>
          <p:nvPr/>
        </p:nvSpPr>
        <p:spPr>
          <a:xfrm>
            <a:off x="4229100" y="5939135"/>
            <a:ext cx="7962900" cy="461665"/>
          </a:xfrm>
          <a:prstGeom prst="rect">
            <a:avLst/>
          </a:prstGeom>
          <a:noFill/>
        </p:spPr>
        <p:txBody>
          <a:bodyPr wrap="square" rtlCol="0">
            <a:spAutoFit/>
          </a:bodyPr>
          <a:lstStyle/>
          <a:p>
            <a:r>
              <a:rPr lang="en-US" sz="1200" dirty="0"/>
              <a:t>Nikhil Garg, </a:t>
            </a:r>
            <a:r>
              <a:rPr lang="en-US" sz="1200" dirty="0" err="1"/>
              <a:t>Londa</a:t>
            </a:r>
            <a:r>
              <a:rPr lang="en-US" sz="1200" dirty="0"/>
              <a:t> </a:t>
            </a:r>
            <a:r>
              <a:rPr lang="en-US" sz="1200" dirty="0" err="1"/>
              <a:t>Schiebinger</a:t>
            </a:r>
            <a:r>
              <a:rPr lang="en-US" sz="1200" dirty="0"/>
              <a:t>, Dan </a:t>
            </a:r>
            <a:r>
              <a:rPr lang="en-US" sz="1200" dirty="0" err="1"/>
              <a:t>Jurafsky</a:t>
            </a:r>
            <a:r>
              <a:rPr lang="en-US" sz="1200" dirty="0"/>
              <a:t>, and James Zou, (2018). Word embeddings quantify 100 years of gender and ethnic stereotypes. </a:t>
            </a:r>
            <a:r>
              <a:rPr lang="en-US" sz="1200" i="1" dirty="0"/>
              <a:t>Proceedings of the National Academy of Sciences</a:t>
            </a:r>
            <a:r>
              <a:rPr lang="en-US" sz="1200" dirty="0"/>
              <a:t>, </a:t>
            </a:r>
            <a:r>
              <a:rPr lang="en-US" sz="1200" i="1" dirty="0"/>
              <a:t>115</a:t>
            </a:r>
            <a:r>
              <a:rPr lang="en-US" sz="1200" dirty="0"/>
              <a:t>(16), E3635–E3644 </a:t>
            </a:r>
            <a:endParaRPr lang="en-US" sz="1050" dirty="0"/>
          </a:p>
        </p:txBody>
      </p:sp>
    </p:spTree>
    <p:extLst>
      <p:ext uri="{BB962C8B-B14F-4D97-AF65-F5344CB8AC3E}">
        <p14:creationId xmlns:p14="http://schemas.microsoft.com/office/powerpoint/2010/main" val="285170157"/>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History of biased framings of women</a:t>
            </a:r>
          </a:p>
        </p:txBody>
      </p:sp>
      <p:sp>
        <p:nvSpPr>
          <p:cNvPr id="3" name="Content Placeholder 2"/>
          <p:cNvSpPr>
            <a:spLocks noGrp="1"/>
          </p:cNvSpPr>
          <p:nvPr>
            <p:ph idx="1"/>
          </p:nvPr>
        </p:nvSpPr>
        <p:spPr/>
        <p:txBody>
          <a:bodyPr/>
          <a:lstStyle/>
          <a:p>
            <a:r>
              <a:rPr lang="en-US" sz="3200" dirty="0" err="1"/>
              <a:t>Embeddings</a:t>
            </a:r>
            <a:r>
              <a:rPr lang="en-US" sz="3200" dirty="0"/>
              <a:t> for competence adjectives are biased toward men</a:t>
            </a:r>
          </a:p>
          <a:p>
            <a:pPr lvl="1"/>
            <a:r>
              <a:rPr lang="en-US" sz="3000" i="1" dirty="0"/>
              <a:t>Smart, wise, brilliant, intelligent, resourceful, thoughtful, logical, etc.</a:t>
            </a:r>
          </a:p>
          <a:p>
            <a:r>
              <a:rPr lang="en-US" sz="3200" dirty="0"/>
              <a:t>This bias is slowly decreasing </a:t>
            </a:r>
          </a:p>
          <a:p>
            <a:endParaRPr lang="en-US" dirty="0"/>
          </a:p>
        </p:txBody>
      </p:sp>
      <p:sp>
        <p:nvSpPr>
          <p:cNvPr id="5" name="TextBox 4">
            <a:extLst>
              <a:ext uri="{FF2B5EF4-FFF2-40B4-BE49-F238E27FC236}">
                <a16:creationId xmlns:a16="http://schemas.microsoft.com/office/drawing/2014/main" id="{8640B00C-0DB9-2C43-850F-28AE3BDF0019}"/>
              </a:ext>
            </a:extLst>
          </p:cNvPr>
          <p:cNvSpPr txBox="1"/>
          <p:nvPr/>
        </p:nvSpPr>
        <p:spPr>
          <a:xfrm>
            <a:off x="4229100" y="5939135"/>
            <a:ext cx="7962900" cy="461665"/>
          </a:xfrm>
          <a:prstGeom prst="rect">
            <a:avLst/>
          </a:prstGeom>
          <a:noFill/>
        </p:spPr>
        <p:txBody>
          <a:bodyPr wrap="square" rtlCol="0">
            <a:spAutoFit/>
          </a:bodyPr>
          <a:lstStyle/>
          <a:p>
            <a:r>
              <a:rPr lang="en-US" sz="1200" dirty="0"/>
              <a:t>Nikhil Garg, </a:t>
            </a:r>
            <a:r>
              <a:rPr lang="en-US" sz="1200" dirty="0" err="1"/>
              <a:t>Londa</a:t>
            </a:r>
            <a:r>
              <a:rPr lang="en-US" sz="1200" dirty="0"/>
              <a:t> </a:t>
            </a:r>
            <a:r>
              <a:rPr lang="en-US" sz="1200" dirty="0" err="1"/>
              <a:t>Schiebinger</a:t>
            </a:r>
            <a:r>
              <a:rPr lang="en-US" sz="1200" dirty="0"/>
              <a:t>, Dan </a:t>
            </a:r>
            <a:r>
              <a:rPr lang="en-US" sz="1200" dirty="0" err="1"/>
              <a:t>Jurafsky</a:t>
            </a:r>
            <a:r>
              <a:rPr lang="en-US" sz="1200" dirty="0"/>
              <a:t>, and James Zou, (2018). Word embeddings quantify 100 years of gender and ethnic stereotypes. </a:t>
            </a:r>
            <a:r>
              <a:rPr lang="en-US" sz="1200" i="1" dirty="0"/>
              <a:t>Proceedings of the National Academy of Sciences</a:t>
            </a:r>
            <a:r>
              <a:rPr lang="en-US" sz="1200" dirty="0"/>
              <a:t>, </a:t>
            </a:r>
            <a:r>
              <a:rPr lang="en-US" sz="1200" i="1" dirty="0"/>
              <a:t>115</a:t>
            </a:r>
            <a:r>
              <a:rPr lang="en-US" sz="1200" dirty="0"/>
              <a:t>(16), E3635–E3644 </a:t>
            </a:r>
            <a:endParaRPr lang="en-US" sz="1050" dirty="0"/>
          </a:p>
        </p:txBody>
      </p:sp>
    </p:spTree>
    <p:extLst>
      <p:ext uri="{BB962C8B-B14F-4D97-AF65-F5344CB8AC3E}">
        <p14:creationId xmlns:p14="http://schemas.microsoft.com/office/powerpoint/2010/main" val="208980682"/>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Princeton Trilogy experiments</a:t>
            </a:r>
          </a:p>
        </p:txBody>
      </p:sp>
      <p:sp>
        <p:nvSpPr>
          <p:cNvPr id="3" name="Content Placeholder 2"/>
          <p:cNvSpPr>
            <a:spLocks noGrp="1"/>
          </p:cNvSpPr>
          <p:nvPr>
            <p:ph idx="1"/>
          </p:nvPr>
        </p:nvSpPr>
        <p:spPr/>
        <p:txBody>
          <a:bodyPr>
            <a:normAutofit lnSpcReduction="10000"/>
          </a:bodyPr>
          <a:lstStyle/>
          <a:p>
            <a:r>
              <a:rPr lang="en-US" b="1" dirty="0"/>
              <a:t>Study 1: Katz and </a:t>
            </a:r>
            <a:r>
              <a:rPr lang="en-US" b="1" dirty="0" err="1"/>
              <a:t>Braley</a:t>
            </a:r>
            <a:r>
              <a:rPr lang="en-US" b="1" dirty="0"/>
              <a:t> (1933)</a:t>
            </a:r>
          </a:p>
          <a:p>
            <a:r>
              <a:rPr lang="en-US" dirty="0"/>
              <a:t>Investigated whether traditional social stereotypes had a cultural basis</a:t>
            </a:r>
          </a:p>
          <a:p>
            <a:r>
              <a:rPr lang="en-US" dirty="0"/>
              <a:t>Ask 100 male students from Princeton University to choose five traits that characterized different ethnic groups (for example Americans, Jews, Japanese, Negroes) from a list of 84 word</a:t>
            </a:r>
          </a:p>
          <a:p>
            <a:r>
              <a:rPr lang="en-US" dirty="0"/>
              <a:t>84% of the students said that Negroes were superstitious and 79% said that Jews were shrewd. They were positive towards their own group.</a:t>
            </a:r>
          </a:p>
          <a:p>
            <a:r>
              <a:rPr lang="cs-CZ" b="1" dirty="0"/>
              <a:t>Study 2: Gilbert (1951)</a:t>
            </a:r>
            <a:br>
              <a:rPr lang="cs-CZ" dirty="0"/>
            </a:br>
            <a:r>
              <a:rPr lang="cs-CZ" dirty="0" err="1"/>
              <a:t>Less</a:t>
            </a:r>
            <a:r>
              <a:rPr lang="cs-CZ" dirty="0"/>
              <a:t> uniformity </a:t>
            </a:r>
            <a:r>
              <a:rPr lang="cs-CZ" dirty="0" err="1"/>
              <a:t>of</a:t>
            </a:r>
            <a:r>
              <a:rPr lang="cs-CZ" dirty="0"/>
              <a:t> </a:t>
            </a:r>
            <a:r>
              <a:rPr lang="cs-CZ" dirty="0" err="1"/>
              <a:t>agreement</a:t>
            </a:r>
            <a:r>
              <a:rPr lang="cs-CZ" dirty="0"/>
              <a:t> </a:t>
            </a:r>
            <a:r>
              <a:rPr lang="cs-CZ" dirty="0" err="1"/>
              <a:t>about</a:t>
            </a:r>
            <a:r>
              <a:rPr lang="cs-CZ" dirty="0"/>
              <a:t> </a:t>
            </a:r>
            <a:r>
              <a:rPr lang="cs-CZ" dirty="0" err="1"/>
              <a:t>unfavorable</a:t>
            </a:r>
            <a:r>
              <a:rPr lang="cs-CZ" dirty="0"/>
              <a:t> </a:t>
            </a:r>
            <a:r>
              <a:rPr lang="cs-CZ" dirty="0" err="1"/>
              <a:t>traits</a:t>
            </a:r>
            <a:r>
              <a:rPr lang="cs-CZ" dirty="0"/>
              <a:t> </a:t>
            </a:r>
            <a:r>
              <a:rPr lang="cs-CZ" dirty="0" err="1"/>
              <a:t>than</a:t>
            </a:r>
            <a:r>
              <a:rPr lang="cs-CZ" dirty="0"/>
              <a:t> in 1933.</a:t>
            </a:r>
          </a:p>
          <a:p>
            <a:br>
              <a:rPr lang="cs-CZ" dirty="0"/>
            </a:br>
            <a:r>
              <a:rPr lang="cs-CZ" b="1" dirty="0"/>
              <a:t>Study 3: </a:t>
            </a:r>
            <a:r>
              <a:rPr lang="cs-CZ" b="1" dirty="0" err="1"/>
              <a:t>Karlins</a:t>
            </a:r>
            <a:r>
              <a:rPr lang="cs-CZ" b="1" dirty="0"/>
              <a:t> et al. (1969)</a:t>
            </a:r>
            <a:r>
              <a:rPr lang="cs-CZ" dirty="0"/>
              <a:t> </a:t>
            </a:r>
          </a:p>
          <a:p>
            <a:r>
              <a:rPr lang="cs-CZ" dirty="0"/>
              <a:t>Many </a:t>
            </a:r>
            <a:r>
              <a:rPr lang="cs-CZ" dirty="0" err="1"/>
              <a:t>students</a:t>
            </a:r>
            <a:r>
              <a:rPr lang="cs-CZ" dirty="0"/>
              <a:t> </a:t>
            </a:r>
            <a:r>
              <a:rPr lang="cs-CZ" dirty="0" err="1"/>
              <a:t>objected</a:t>
            </a:r>
            <a:r>
              <a:rPr lang="cs-CZ" dirty="0"/>
              <a:t> to </a:t>
            </a:r>
            <a:r>
              <a:rPr lang="cs-CZ" dirty="0" err="1"/>
              <a:t>the</a:t>
            </a:r>
            <a:r>
              <a:rPr lang="cs-CZ" dirty="0"/>
              <a:t> </a:t>
            </a:r>
            <a:r>
              <a:rPr lang="cs-CZ" dirty="0" err="1"/>
              <a:t>task</a:t>
            </a:r>
            <a:r>
              <a:rPr lang="cs-CZ" dirty="0"/>
              <a:t> but </a:t>
            </a:r>
            <a:r>
              <a:rPr lang="cs-CZ" dirty="0" err="1"/>
              <a:t>this</a:t>
            </a:r>
            <a:r>
              <a:rPr lang="cs-CZ" dirty="0"/>
              <a:t> </a:t>
            </a:r>
            <a:r>
              <a:rPr lang="cs-CZ" dirty="0" err="1"/>
              <a:t>time</a:t>
            </a:r>
            <a:r>
              <a:rPr lang="cs-CZ" dirty="0"/>
              <a:t> </a:t>
            </a:r>
            <a:r>
              <a:rPr lang="cs-CZ" dirty="0" err="1"/>
              <a:t>there</a:t>
            </a:r>
            <a:r>
              <a:rPr lang="cs-CZ" dirty="0"/>
              <a:t> </a:t>
            </a:r>
            <a:r>
              <a:rPr lang="cs-CZ" dirty="0" err="1"/>
              <a:t>was</a:t>
            </a:r>
            <a:r>
              <a:rPr lang="cs-CZ" dirty="0"/>
              <a:t> </a:t>
            </a:r>
            <a:r>
              <a:rPr lang="cs-CZ" dirty="0" err="1"/>
              <a:t>greater</a:t>
            </a:r>
            <a:r>
              <a:rPr lang="cs-CZ" dirty="0"/>
              <a:t> </a:t>
            </a:r>
            <a:r>
              <a:rPr lang="cs-CZ" dirty="0" err="1"/>
              <a:t>agreement</a:t>
            </a:r>
            <a:r>
              <a:rPr lang="cs-CZ" dirty="0"/>
              <a:t> on </a:t>
            </a:r>
            <a:r>
              <a:rPr lang="cs-CZ" dirty="0" err="1"/>
              <a:t>the</a:t>
            </a:r>
            <a:r>
              <a:rPr lang="cs-CZ" dirty="0"/>
              <a:t> </a:t>
            </a:r>
            <a:r>
              <a:rPr lang="cs-CZ" dirty="0" err="1"/>
              <a:t>stereotypes</a:t>
            </a:r>
            <a:r>
              <a:rPr lang="cs-CZ" dirty="0"/>
              <a:t> </a:t>
            </a:r>
            <a:r>
              <a:rPr lang="cs-CZ" dirty="0" err="1"/>
              <a:t>assigned</a:t>
            </a:r>
            <a:r>
              <a:rPr lang="cs-CZ" dirty="0"/>
              <a:t> to </a:t>
            </a:r>
            <a:r>
              <a:rPr lang="cs-CZ" dirty="0" err="1"/>
              <a:t>the</a:t>
            </a:r>
            <a:r>
              <a:rPr lang="cs-CZ" dirty="0"/>
              <a:t> </a:t>
            </a:r>
            <a:r>
              <a:rPr lang="cs-CZ" dirty="0" err="1"/>
              <a:t>different</a:t>
            </a:r>
            <a:r>
              <a:rPr lang="cs-CZ" dirty="0"/>
              <a:t> </a:t>
            </a:r>
            <a:r>
              <a:rPr lang="cs-CZ" dirty="0" err="1"/>
              <a:t>groups</a:t>
            </a:r>
            <a:r>
              <a:rPr lang="cs-CZ" dirty="0"/>
              <a:t> </a:t>
            </a:r>
            <a:r>
              <a:rPr lang="cs-CZ" dirty="0" err="1"/>
              <a:t>compared</a:t>
            </a:r>
            <a:r>
              <a:rPr lang="cs-CZ" dirty="0"/>
              <a:t> </a:t>
            </a:r>
            <a:r>
              <a:rPr lang="cs-CZ" dirty="0" err="1"/>
              <a:t>with</a:t>
            </a:r>
            <a:r>
              <a:rPr lang="cs-CZ" dirty="0"/>
              <a:t> </a:t>
            </a:r>
            <a:r>
              <a:rPr lang="cs-CZ" dirty="0" err="1"/>
              <a:t>the</a:t>
            </a:r>
            <a:r>
              <a:rPr lang="cs-CZ" dirty="0"/>
              <a:t> 1951 study. </a:t>
            </a:r>
            <a:r>
              <a:rPr lang="cs-CZ" dirty="0" err="1"/>
              <a:t>Interpreted</a:t>
            </a:r>
            <a:r>
              <a:rPr lang="cs-CZ" dirty="0"/>
              <a:t> as a re-emergence </a:t>
            </a:r>
            <a:r>
              <a:rPr lang="cs-CZ" dirty="0" err="1"/>
              <a:t>of</a:t>
            </a:r>
            <a:r>
              <a:rPr lang="cs-CZ" dirty="0"/>
              <a:t> </a:t>
            </a:r>
            <a:r>
              <a:rPr lang="cs-CZ" dirty="0" err="1"/>
              <a:t>social</a:t>
            </a:r>
            <a:r>
              <a:rPr lang="cs-CZ" dirty="0"/>
              <a:t> </a:t>
            </a:r>
            <a:r>
              <a:rPr lang="cs-CZ" dirty="0" err="1"/>
              <a:t>stereotyping</a:t>
            </a:r>
            <a:r>
              <a:rPr lang="cs-CZ" dirty="0"/>
              <a:t> but in </a:t>
            </a:r>
            <a:r>
              <a:rPr lang="cs-CZ" dirty="0" err="1"/>
              <a:t>the</a:t>
            </a:r>
            <a:r>
              <a:rPr lang="cs-CZ" dirty="0"/>
              <a:t> </a:t>
            </a:r>
            <a:r>
              <a:rPr lang="cs-CZ" dirty="0" err="1"/>
              <a:t>direction</a:t>
            </a:r>
            <a:r>
              <a:rPr lang="cs-CZ" dirty="0"/>
              <a:t> more </a:t>
            </a:r>
            <a:r>
              <a:rPr lang="cs-CZ" dirty="0" err="1"/>
              <a:t>favorable</a:t>
            </a:r>
            <a:r>
              <a:rPr lang="cs-CZ" dirty="0"/>
              <a:t> </a:t>
            </a:r>
            <a:r>
              <a:rPr lang="cs-CZ" dirty="0" err="1"/>
              <a:t>stereotypical</a:t>
            </a:r>
            <a:r>
              <a:rPr lang="cs-CZ" dirty="0"/>
              <a:t> </a:t>
            </a:r>
            <a:r>
              <a:rPr lang="cs-CZ" dirty="0" err="1"/>
              <a:t>images</a:t>
            </a:r>
            <a:r>
              <a:rPr lang="cs-CZ" dirty="0"/>
              <a:t>.</a:t>
            </a:r>
            <a:endParaRPr lang="en-US" dirty="0"/>
          </a:p>
        </p:txBody>
      </p:sp>
      <p:sp>
        <p:nvSpPr>
          <p:cNvPr id="7" name="Content Placeholder 2"/>
          <p:cNvSpPr txBox="1">
            <a:spLocks/>
          </p:cNvSpPr>
          <p:nvPr/>
        </p:nvSpPr>
        <p:spPr>
          <a:xfrm>
            <a:off x="2346961" y="2514601"/>
            <a:ext cx="7543801" cy="4697941"/>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endParaRPr lang="en-US" dirty="0"/>
          </a:p>
        </p:txBody>
      </p:sp>
    </p:spTree>
    <p:extLst>
      <p:ext uri="{BB962C8B-B14F-4D97-AF65-F5344CB8AC3E}">
        <p14:creationId xmlns:p14="http://schemas.microsoft.com/office/powerpoint/2010/main" val="732733466"/>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Embeddings</a:t>
            </a:r>
            <a:r>
              <a:rPr lang="en-US" dirty="0"/>
              <a:t> reflect ethnic stereotypes over time</a:t>
            </a:r>
          </a:p>
        </p:txBody>
      </p:sp>
      <p:sp>
        <p:nvSpPr>
          <p:cNvPr id="3" name="Content Placeholder 2"/>
          <p:cNvSpPr>
            <a:spLocks noGrp="1"/>
          </p:cNvSpPr>
          <p:nvPr>
            <p:ph idx="1"/>
          </p:nvPr>
        </p:nvSpPr>
        <p:spPr/>
        <p:txBody>
          <a:bodyPr>
            <a:normAutofit/>
          </a:bodyPr>
          <a:lstStyle/>
          <a:p>
            <a:pPr marL="298450" indent="-228600">
              <a:buFont typeface="Arial" charset="0"/>
              <a:buChar char="•"/>
            </a:pPr>
            <a:r>
              <a:rPr lang="en-US" sz="3200" dirty="0"/>
              <a:t>Princeton trilogy experiments</a:t>
            </a:r>
          </a:p>
          <a:p>
            <a:pPr marL="298450" indent="-228600">
              <a:buFont typeface="Arial" charset="0"/>
              <a:buChar char="•"/>
            </a:pPr>
            <a:r>
              <a:rPr lang="en-US" sz="3200" dirty="0"/>
              <a:t>Attitudes toward ethnic groups (1933, 1951, 1969) scores for adjectives</a:t>
            </a:r>
          </a:p>
          <a:p>
            <a:pPr marL="481330" lvl="2">
              <a:buFont typeface="Arial" charset="0"/>
              <a:buChar char="•"/>
            </a:pPr>
            <a:r>
              <a:rPr lang="en-US" sz="3000" i="1" dirty="0"/>
              <a:t>industrious, superstitious, nationalistic</a:t>
            </a:r>
            <a:r>
              <a:rPr lang="en-US" sz="3000" dirty="0"/>
              <a:t>, </a:t>
            </a:r>
            <a:r>
              <a:rPr lang="en-US" sz="3000" dirty="0" err="1"/>
              <a:t>etc</a:t>
            </a:r>
            <a:endParaRPr lang="en-US" sz="3000" dirty="0"/>
          </a:p>
          <a:p>
            <a:pPr marL="298450" indent="-228600">
              <a:buFont typeface="Arial" charset="0"/>
              <a:buChar char="•"/>
            </a:pPr>
            <a:r>
              <a:rPr lang="en-US" sz="3200" dirty="0"/>
              <a:t>Cosine of Chinese name embeddings with those adjective embeddings correlates with human ratings.</a:t>
            </a:r>
          </a:p>
          <a:p>
            <a:endParaRPr lang="is-IS" dirty="0"/>
          </a:p>
          <a:p>
            <a:endParaRPr lang="en-US" dirty="0"/>
          </a:p>
          <a:p>
            <a:endParaRPr lang="en-US" dirty="0"/>
          </a:p>
        </p:txBody>
      </p:sp>
      <p:sp>
        <p:nvSpPr>
          <p:cNvPr id="5" name="TextBox 4">
            <a:extLst>
              <a:ext uri="{FF2B5EF4-FFF2-40B4-BE49-F238E27FC236}">
                <a16:creationId xmlns:a16="http://schemas.microsoft.com/office/drawing/2014/main" id="{A4711E4F-6286-764C-A107-A829CF7A1BB7}"/>
              </a:ext>
            </a:extLst>
          </p:cNvPr>
          <p:cNvSpPr txBox="1"/>
          <p:nvPr/>
        </p:nvSpPr>
        <p:spPr>
          <a:xfrm>
            <a:off x="4229100" y="5939135"/>
            <a:ext cx="7962900" cy="461665"/>
          </a:xfrm>
          <a:prstGeom prst="rect">
            <a:avLst/>
          </a:prstGeom>
          <a:noFill/>
        </p:spPr>
        <p:txBody>
          <a:bodyPr wrap="square" rtlCol="0">
            <a:spAutoFit/>
          </a:bodyPr>
          <a:lstStyle/>
          <a:p>
            <a:r>
              <a:rPr lang="en-US" sz="1200" dirty="0"/>
              <a:t>Nikhil Garg, </a:t>
            </a:r>
            <a:r>
              <a:rPr lang="en-US" sz="1200" dirty="0" err="1"/>
              <a:t>Londa</a:t>
            </a:r>
            <a:r>
              <a:rPr lang="en-US" sz="1200" dirty="0"/>
              <a:t> </a:t>
            </a:r>
            <a:r>
              <a:rPr lang="en-US" sz="1200" dirty="0" err="1"/>
              <a:t>Schiebinger</a:t>
            </a:r>
            <a:r>
              <a:rPr lang="en-US" sz="1200" dirty="0"/>
              <a:t>, Dan </a:t>
            </a:r>
            <a:r>
              <a:rPr lang="en-US" sz="1200" dirty="0" err="1"/>
              <a:t>Jurafsky</a:t>
            </a:r>
            <a:r>
              <a:rPr lang="en-US" sz="1200" dirty="0"/>
              <a:t>, and James Zou, (2018). Word embeddings quantify 100 years of gender and ethnic stereotypes. </a:t>
            </a:r>
            <a:r>
              <a:rPr lang="en-US" sz="1200" i="1" dirty="0"/>
              <a:t>Proceedings of the National Academy of Sciences</a:t>
            </a:r>
            <a:r>
              <a:rPr lang="en-US" sz="1200" dirty="0"/>
              <a:t>, </a:t>
            </a:r>
            <a:r>
              <a:rPr lang="en-US" sz="1200" i="1" dirty="0"/>
              <a:t>115</a:t>
            </a:r>
            <a:r>
              <a:rPr lang="en-US" sz="1200" dirty="0"/>
              <a:t>(16), E3635–E3644 </a:t>
            </a:r>
            <a:endParaRPr lang="en-US" sz="1050" dirty="0"/>
          </a:p>
        </p:txBody>
      </p:sp>
    </p:spTree>
    <p:extLst>
      <p:ext uri="{BB962C8B-B14F-4D97-AF65-F5344CB8AC3E}">
        <p14:creationId xmlns:p14="http://schemas.microsoft.com/office/powerpoint/2010/main" val="469702439"/>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365125"/>
            <a:ext cx="10953750" cy="771525"/>
          </a:xfrm>
        </p:spPr>
        <p:txBody>
          <a:bodyPr/>
          <a:lstStyle/>
          <a:p>
            <a:r>
              <a:rPr lang="en-US" dirty="0"/>
              <a:t>Change in linguistic framing 1910-1990</a:t>
            </a:r>
          </a:p>
        </p:txBody>
      </p:sp>
      <p:pic>
        <p:nvPicPr>
          <p:cNvPr id="4" name="Content Placeholder 3"/>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2057136" y="2091284"/>
            <a:ext cx="8140907" cy="4897345"/>
          </a:xfrm>
        </p:spPr>
      </p:pic>
      <p:sp>
        <p:nvSpPr>
          <p:cNvPr id="3" name="TextBox 2"/>
          <p:cNvSpPr txBox="1"/>
          <p:nvPr/>
        </p:nvSpPr>
        <p:spPr>
          <a:xfrm>
            <a:off x="1078848" y="1137177"/>
            <a:ext cx="9600038" cy="954107"/>
          </a:xfrm>
          <a:prstGeom prst="rect">
            <a:avLst/>
          </a:prstGeom>
          <a:noFill/>
        </p:spPr>
        <p:txBody>
          <a:bodyPr wrap="square" rtlCol="0">
            <a:spAutoFit/>
          </a:bodyPr>
          <a:lstStyle/>
          <a:p>
            <a:r>
              <a:rPr lang="en-US" sz="2800" dirty="0"/>
              <a:t>Change in association of Chinese names with adjectives framed as "othering" (</a:t>
            </a:r>
            <a:r>
              <a:rPr lang="en-US" sz="2800" i="1" dirty="0"/>
              <a:t>barbaric</a:t>
            </a:r>
            <a:r>
              <a:rPr lang="en-US" sz="2800" dirty="0"/>
              <a:t>, </a:t>
            </a:r>
            <a:r>
              <a:rPr lang="en-US" sz="2800" i="1" dirty="0"/>
              <a:t>monstrous</a:t>
            </a:r>
            <a:r>
              <a:rPr lang="en-US" sz="2800" dirty="0"/>
              <a:t>, </a:t>
            </a:r>
            <a:r>
              <a:rPr lang="en-US" sz="2800" i="1" dirty="0"/>
              <a:t>bizarre</a:t>
            </a:r>
            <a:r>
              <a:rPr lang="en-US" sz="2800" dirty="0"/>
              <a:t>)</a:t>
            </a:r>
          </a:p>
        </p:txBody>
      </p:sp>
    </p:spTree>
    <p:extLst>
      <p:ext uri="{BB962C8B-B14F-4D97-AF65-F5344CB8AC3E}">
        <p14:creationId xmlns:p14="http://schemas.microsoft.com/office/powerpoint/2010/main" val="175361946"/>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Changes in framing:</a:t>
            </a:r>
            <a:br>
              <a:rPr lang="en-US" dirty="0"/>
            </a:br>
            <a:r>
              <a:rPr lang="en-US" dirty="0"/>
              <a:t>adjectives associated with Chinese</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56550" y="1256333"/>
            <a:ext cx="9478899" cy="4682802"/>
          </a:xfrm>
        </p:spPr>
      </p:pic>
      <p:sp>
        <p:nvSpPr>
          <p:cNvPr id="6" name="TextBox 5">
            <a:extLst>
              <a:ext uri="{FF2B5EF4-FFF2-40B4-BE49-F238E27FC236}">
                <a16:creationId xmlns:a16="http://schemas.microsoft.com/office/drawing/2014/main" id="{AC2B1509-FA71-F74F-804F-B9C23C4798B2}"/>
              </a:ext>
            </a:extLst>
          </p:cNvPr>
          <p:cNvSpPr txBox="1"/>
          <p:nvPr/>
        </p:nvSpPr>
        <p:spPr>
          <a:xfrm>
            <a:off x="4229100" y="5939135"/>
            <a:ext cx="7962900" cy="461665"/>
          </a:xfrm>
          <a:prstGeom prst="rect">
            <a:avLst/>
          </a:prstGeom>
          <a:noFill/>
        </p:spPr>
        <p:txBody>
          <a:bodyPr wrap="square" rtlCol="0">
            <a:spAutoFit/>
          </a:bodyPr>
          <a:lstStyle/>
          <a:p>
            <a:r>
              <a:rPr lang="en-US" sz="1200" dirty="0"/>
              <a:t>Nikhil Garg, </a:t>
            </a:r>
            <a:r>
              <a:rPr lang="en-US" sz="1200" dirty="0" err="1"/>
              <a:t>Londa</a:t>
            </a:r>
            <a:r>
              <a:rPr lang="en-US" sz="1200" dirty="0"/>
              <a:t> </a:t>
            </a:r>
            <a:r>
              <a:rPr lang="en-US" sz="1200" dirty="0" err="1"/>
              <a:t>Schiebinger</a:t>
            </a:r>
            <a:r>
              <a:rPr lang="en-US" sz="1200" dirty="0"/>
              <a:t>, Dan </a:t>
            </a:r>
            <a:r>
              <a:rPr lang="en-US" sz="1200" dirty="0" err="1"/>
              <a:t>Jurafsky</a:t>
            </a:r>
            <a:r>
              <a:rPr lang="en-US" sz="1200" dirty="0"/>
              <a:t>, and James Zou, (2018). Word embeddings quantify 100 years of gender and ethnic stereotypes. </a:t>
            </a:r>
            <a:r>
              <a:rPr lang="en-US" sz="1200" i="1" dirty="0"/>
              <a:t>Proceedings of the National Academy of Sciences</a:t>
            </a:r>
            <a:r>
              <a:rPr lang="en-US" sz="1200" dirty="0"/>
              <a:t>, </a:t>
            </a:r>
            <a:r>
              <a:rPr lang="en-US" sz="1200" i="1" dirty="0"/>
              <a:t>115</a:t>
            </a:r>
            <a:r>
              <a:rPr lang="en-US" sz="1200" dirty="0"/>
              <a:t>(16), E3635–E3644 </a:t>
            </a:r>
            <a:endParaRPr lang="en-US" sz="1050" dirty="0"/>
          </a:p>
        </p:txBody>
      </p:sp>
    </p:spTree>
    <p:extLst>
      <p:ext uri="{BB962C8B-B14F-4D97-AF65-F5344CB8AC3E}">
        <p14:creationId xmlns:p14="http://schemas.microsoft.com/office/powerpoint/2010/main" val="1386560182"/>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a:t>
            </a:r>
          </a:p>
        </p:txBody>
      </p:sp>
      <p:sp>
        <p:nvSpPr>
          <p:cNvPr id="3" name="Content Placeholder 2"/>
          <p:cNvSpPr>
            <a:spLocks noGrp="1"/>
          </p:cNvSpPr>
          <p:nvPr>
            <p:ph idx="1"/>
          </p:nvPr>
        </p:nvSpPr>
        <p:spPr/>
        <p:txBody>
          <a:bodyPr>
            <a:normAutofit/>
          </a:bodyPr>
          <a:lstStyle/>
          <a:p>
            <a:r>
              <a:rPr lang="en-US" sz="2600" b="1" dirty="0" err="1"/>
              <a:t>Embeddings</a:t>
            </a:r>
            <a:r>
              <a:rPr lang="en-US" sz="2600" dirty="0"/>
              <a:t> = vector models of meaning</a:t>
            </a:r>
          </a:p>
          <a:p>
            <a:pPr lvl="1"/>
            <a:r>
              <a:rPr lang="en-US" sz="2400" dirty="0"/>
              <a:t>More fine-grained than just a string or index</a:t>
            </a:r>
          </a:p>
          <a:p>
            <a:pPr lvl="1"/>
            <a:r>
              <a:rPr lang="en-US" sz="2400" dirty="0"/>
              <a:t>Especially good at modeling similarity/analogy</a:t>
            </a:r>
          </a:p>
          <a:p>
            <a:pPr lvl="2"/>
            <a:r>
              <a:rPr lang="en-US" dirty="0"/>
              <a:t>Just download them and use cosines!!</a:t>
            </a:r>
          </a:p>
          <a:p>
            <a:pPr lvl="1"/>
            <a:r>
              <a:rPr lang="en-US" sz="2400" dirty="0"/>
              <a:t>Can use sparse models (</a:t>
            </a:r>
            <a:r>
              <a:rPr lang="en-US" sz="2400" dirty="0" err="1"/>
              <a:t>tf-idf</a:t>
            </a:r>
            <a:r>
              <a:rPr lang="en-US" sz="2400" dirty="0"/>
              <a:t>) or dense models (word2vec, </a:t>
            </a:r>
            <a:r>
              <a:rPr lang="en-US" sz="2400" dirty="0" err="1"/>
              <a:t>GLoVE</a:t>
            </a:r>
            <a:r>
              <a:rPr lang="en-US" sz="2400" dirty="0"/>
              <a:t>)</a:t>
            </a:r>
          </a:p>
          <a:p>
            <a:pPr lvl="1"/>
            <a:endParaRPr lang="en-US" sz="2400" dirty="0"/>
          </a:p>
          <a:p>
            <a:pPr lvl="1"/>
            <a:r>
              <a:rPr lang="en-US" sz="2400" b="1" dirty="0"/>
              <a:t>Useful in practice but know they encode cultural stereotypes</a:t>
            </a:r>
          </a:p>
        </p:txBody>
      </p:sp>
    </p:spTree>
    <p:extLst>
      <p:ext uri="{BB962C8B-B14F-4D97-AF65-F5344CB8AC3E}">
        <p14:creationId xmlns:p14="http://schemas.microsoft.com/office/powerpoint/2010/main" val="3093847230"/>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F737B7-370D-E341-9B5D-F037CD9D9DB9}"/>
              </a:ext>
            </a:extLst>
          </p:cNvPr>
          <p:cNvSpPr>
            <a:spLocks noGrp="1"/>
          </p:cNvSpPr>
          <p:nvPr>
            <p:ph type="title"/>
          </p:nvPr>
        </p:nvSpPr>
        <p:spPr/>
        <p:txBody>
          <a:bodyPr/>
          <a:lstStyle/>
          <a:p>
            <a:r>
              <a:rPr lang="en-US" dirty="0"/>
              <a:t>If you want to know more</a:t>
            </a:r>
          </a:p>
        </p:txBody>
      </p:sp>
      <p:sp>
        <p:nvSpPr>
          <p:cNvPr id="3" name="Content Placeholder 2">
            <a:extLst>
              <a:ext uri="{FF2B5EF4-FFF2-40B4-BE49-F238E27FC236}">
                <a16:creationId xmlns:a16="http://schemas.microsoft.com/office/drawing/2014/main" id="{1E6AC0DF-5DDC-BE4A-B5F3-CBBC92F3218A}"/>
              </a:ext>
            </a:extLst>
          </p:cNvPr>
          <p:cNvSpPr>
            <a:spLocks noGrp="1"/>
          </p:cNvSpPr>
          <p:nvPr>
            <p:ph idx="1"/>
          </p:nvPr>
        </p:nvSpPr>
        <p:spPr/>
        <p:txBody>
          <a:bodyPr/>
          <a:lstStyle/>
          <a:p>
            <a:r>
              <a:rPr lang="en-US" dirty="0"/>
              <a:t>If you’re excited to learn more about topics related to AI, I recommend:</a:t>
            </a:r>
          </a:p>
          <a:p>
            <a:r>
              <a:rPr lang="en-US" dirty="0"/>
              <a:t>CIS 419/519</a:t>
            </a:r>
          </a:p>
          <a:p>
            <a:r>
              <a:rPr lang="en-US" dirty="0"/>
              <a:t>CIS 520</a:t>
            </a:r>
          </a:p>
          <a:p>
            <a:r>
              <a:rPr lang="en-US" dirty="0"/>
              <a:t>CIS 522</a:t>
            </a:r>
          </a:p>
          <a:p>
            <a:r>
              <a:rPr lang="en-US" dirty="0"/>
              <a:t>CIS 530</a:t>
            </a:r>
          </a:p>
          <a:p>
            <a:endParaRPr lang="en-US" dirty="0"/>
          </a:p>
          <a:p>
            <a:pPr algn="ctr"/>
            <a:r>
              <a:rPr lang="en-US" dirty="0"/>
              <a:t>I’m teaching CIS 700-001 in the Spring more info here: </a:t>
            </a:r>
            <a:r>
              <a:rPr lang="en-US" dirty="0">
                <a:hlinkClick r:id="rId2"/>
              </a:rPr>
              <a:t>http://interactive-fiction-class.org</a:t>
            </a:r>
            <a:endParaRPr lang="en-US" dirty="0"/>
          </a:p>
        </p:txBody>
      </p:sp>
    </p:spTree>
    <p:extLst>
      <p:ext uri="{BB962C8B-B14F-4D97-AF65-F5344CB8AC3E}">
        <p14:creationId xmlns:p14="http://schemas.microsoft.com/office/powerpoint/2010/main" val="1382321174"/>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62A57D-854C-9F42-8C86-DDF272AC3B26}"/>
              </a:ext>
            </a:extLst>
          </p:cNvPr>
          <p:cNvSpPr>
            <a:spLocks noGrp="1"/>
          </p:cNvSpPr>
          <p:nvPr>
            <p:ph type="title"/>
          </p:nvPr>
        </p:nvSpPr>
        <p:spPr/>
        <p:txBody>
          <a:bodyPr/>
          <a:lstStyle/>
          <a:p>
            <a:r>
              <a:rPr lang="en-US" dirty="0"/>
              <a:t>Thank you!</a:t>
            </a:r>
          </a:p>
        </p:txBody>
      </p:sp>
      <p:sp>
        <p:nvSpPr>
          <p:cNvPr id="3" name="Content Placeholder 2">
            <a:extLst>
              <a:ext uri="{FF2B5EF4-FFF2-40B4-BE49-F238E27FC236}">
                <a16:creationId xmlns:a16="http://schemas.microsoft.com/office/drawing/2014/main" id="{B1039AD4-3E37-7447-8A9E-8FA2C01C3AED}"/>
              </a:ext>
            </a:extLst>
          </p:cNvPr>
          <p:cNvSpPr>
            <a:spLocks noGrp="1"/>
          </p:cNvSpPr>
          <p:nvPr>
            <p:ph idx="1"/>
          </p:nvPr>
        </p:nvSpPr>
        <p:spPr/>
        <p:txBody>
          <a:bodyPr/>
          <a:lstStyle/>
          <a:p>
            <a:pPr algn="ctr"/>
            <a:r>
              <a:rPr lang="en-US" dirty="0"/>
              <a:t>Thanks for taking CIS 521 with me!</a:t>
            </a:r>
          </a:p>
          <a:p>
            <a:pPr algn="ctr"/>
            <a:br>
              <a:rPr lang="en-US" dirty="0"/>
            </a:br>
            <a:r>
              <a:rPr lang="en-US" dirty="0"/>
              <a:t>Good luck on the midterm!!</a:t>
            </a:r>
          </a:p>
          <a:p>
            <a:endParaRPr lang="en-US" dirty="0"/>
          </a:p>
          <a:p>
            <a:endParaRPr lang="en-US" dirty="0"/>
          </a:p>
        </p:txBody>
      </p:sp>
    </p:spTree>
    <p:extLst>
      <p:ext uri="{BB962C8B-B14F-4D97-AF65-F5344CB8AC3E}">
        <p14:creationId xmlns:p14="http://schemas.microsoft.com/office/powerpoint/2010/main" val="7230510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2" name="Group 11"/>
          <p:cNvGrpSpPr/>
          <p:nvPr/>
        </p:nvGrpSpPr>
        <p:grpSpPr>
          <a:xfrm>
            <a:off x="2667000" y="2209800"/>
            <a:ext cx="8891592" cy="3571664"/>
            <a:chOff x="1917587" y="2514600"/>
            <a:chExt cx="6235813" cy="2504864"/>
          </a:xfrm>
        </p:grpSpPr>
        <p:pic>
          <p:nvPicPr>
            <p:cNvPr id="4" name="Picture 3"/>
            <p:cNvPicPr>
              <a:picLocks noChangeAspect="1"/>
            </p:cNvPicPr>
            <p:nvPr/>
          </p:nvPicPr>
          <p:blipFill>
            <a:blip r:embed="rId3"/>
            <a:stretch>
              <a:fillRect/>
            </a:stretch>
          </p:blipFill>
          <p:spPr>
            <a:xfrm>
              <a:off x="1917587" y="2695364"/>
              <a:ext cx="5354544" cy="2324100"/>
            </a:xfrm>
            <a:prstGeom prst="rect">
              <a:avLst/>
            </a:prstGeom>
          </p:spPr>
        </p:pic>
        <p:sp>
          <p:nvSpPr>
            <p:cNvPr id="5" name="Rectangle 4"/>
            <p:cNvSpPr/>
            <p:nvPr/>
          </p:nvSpPr>
          <p:spPr>
            <a:xfrm>
              <a:off x="3276600" y="2514600"/>
              <a:ext cx="2590800" cy="76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5562600" y="2895600"/>
              <a:ext cx="2590800" cy="76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flipH="1">
              <a:off x="2971800" y="3567218"/>
              <a:ext cx="411481" cy="1807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flipH="1">
              <a:off x="2066345" y="2840849"/>
              <a:ext cx="411481" cy="1892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flipH="1">
              <a:off x="2013005" y="3621723"/>
              <a:ext cx="411481" cy="1892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flipH="1">
              <a:off x="2085682" y="4347061"/>
              <a:ext cx="392144" cy="2249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EBCC8676-828C-3848-8D75-47FFC563373B}"/>
                  </a:ext>
                </a:extLst>
              </p:cNvPr>
              <p:cNvSpPr/>
              <p:nvPr/>
            </p:nvSpPr>
            <p:spPr>
              <a:xfrm>
                <a:off x="2422001" y="5641459"/>
                <a:ext cx="914225" cy="61908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𝐿</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𝑐</m:t>
                          </m:r>
                        </m:den>
                      </m:f>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𝑒</m:t>
                      </m:r>
                    </m:oMath>
                  </m:oMathPara>
                </a14:m>
                <a:endParaRPr lang="en-US" dirty="0"/>
              </a:p>
            </p:txBody>
          </p:sp>
        </mc:Choice>
        <mc:Fallback xmlns="">
          <p:sp>
            <p:nvSpPr>
              <p:cNvPr id="14" name="Rectangle 13">
                <a:extLst>
                  <a:ext uri="{FF2B5EF4-FFF2-40B4-BE49-F238E27FC236}">
                    <a16:creationId xmlns:a16="http://schemas.microsoft.com/office/drawing/2014/main" id="{EBCC8676-828C-3848-8D75-47FFC563373B}"/>
                  </a:ext>
                </a:extLst>
              </p:cNvPr>
              <p:cNvSpPr>
                <a:spLocks noRot="1" noChangeAspect="1" noMove="1" noResize="1" noEditPoints="1" noAdjustHandles="1" noChangeArrowheads="1" noChangeShapeType="1" noTextEdit="1"/>
              </p:cNvSpPr>
              <p:nvPr/>
            </p:nvSpPr>
            <p:spPr>
              <a:xfrm>
                <a:off x="2422001" y="5641459"/>
                <a:ext cx="914225" cy="619080"/>
              </a:xfrm>
              <a:prstGeom prst="rect">
                <a:avLst/>
              </a:prstGeom>
              <a:blipFill>
                <a:blip r:embed="rId4"/>
                <a:stretch>
                  <a:fillRect b="-61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998F4E8C-7C07-8341-A08C-DF589B21B66E}"/>
                  </a:ext>
                </a:extLst>
              </p:cNvPr>
              <p:cNvSpPr/>
              <p:nvPr/>
            </p:nvSpPr>
            <p:spPr>
              <a:xfrm>
                <a:off x="2226675" y="2417897"/>
                <a:ext cx="1358064" cy="6190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𝐿</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𝑎</m:t>
                          </m:r>
                        </m:den>
                      </m:f>
                      <m:r>
                        <a:rPr lang="en-US" i="1">
                          <a:latin typeface="Cambria Math" panose="02040503050406030204" pitchFamily="18" charset="0"/>
                          <a:ea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𝐿</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𝑒</m:t>
                          </m:r>
                        </m:den>
                      </m:f>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𝑒</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𝑎</m:t>
                          </m:r>
                        </m:den>
                      </m:f>
                    </m:oMath>
                  </m:oMathPara>
                </a14:m>
                <a:endParaRPr lang="en-US" dirty="0">
                  <a:latin typeface="Cambria" panose="02040503050406030204" pitchFamily="18" charset="0"/>
                </a:endParaRPr>
              </a:p>
            </p:txBody>
          </p:sp>
        </mc:Choice>
        <mc:Fallback xmlns="">
          <p:sp>
            <p:nvSpPr>
              <p:cNvPr id="16" name="Rectangle 15">
                <a:extLst>
                  <a:ext uri="{FF2B5EF4-FFF2-40B4-BE49-F238E27FC236}">
                    <a16:creationId xmlns:a16="http://schemas.microsoft.com/office/drawing/2014/main" id="{998F4E8C-7C07-8341-A08C-DF589B21B66E}"/>
                  </a:ext>
                </a:extLst>
              </p:cNvPr>
              <p:cNvSpPr>
                <a:spLocks noRot="1" noChangeAspect="1" noMove="1" noResize="1" noEditPoints="1" noAdjustHandles="1" noChangeArrowheads="1" noChangeShapeType="1" noTextEdit="1"/>
              </p:cNvSpPr>
              <p:nvPr/>
            </p:nvSpPr>
            <p:spPr>
              <a:xfrm>
                <a:off x="2226675" y="2417897"/>
                <a:ext cx="1358064" cy="619016"/>
              </a:xfrm>
              <a:prstGeom prst="rect">
                <a:avLst/>
              </a:prstGeom>
              <a:blipFill>
                <a:blip r:embed="rId5"/>
                <a:stretch>
                  <a:fillRect b="-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Rectangle 18">
                <a:extLst>
                  <a:ext uri="{FF2B5EF4-FFF2-40B4-BE49-F238E27FC236}">
                    <a16:creationId xmlns:a16="http://schemas.microsoft.com/office/drawing/2014/main" id="{734154D9-B5E3-D648-BF88-338186420E75}"/>
                  </a:ext>
                </a:extLst>
              </p:cNvPr>
              <p:cNvSpPr/>
              <p:nvPr/>
            </p:nvSpPr>
            <p:spPr>
              <a:xfrm>
                <a:off x="1887307" y="3530086"/>
                <a:ext cx="1666225" cy="6190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𝐿</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𝑏</m:t>
                          </m:r>
                        </m:den>
                      </m:f>
                      <m:r>
                        <a:rPr lang="en-US" i="1">
                          <a:latin typeface="Cambria Math" panose="02040503050406030204" pitchFamily="18" charset="0"/>
                          <a:ea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𝐿</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𝑒</m:t>
                          </m:r>
                        </m:den>
                      </m:f>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𝑒</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𝑑</m:t>
                          </m:r>
                        </m:den>
                      </m:f>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𝑑</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𝑏</m:t>
                          </m:r>
                        </m:den>
                      </m:f>
                    </m:oMath>
                  </m:oMathPara>
                </a14:m>
                <a:endParaRPr lang="en-US" dirty="0">
                  <a:latin typeface="Cambria" panose="02040503050406030204" pitchFamily="18" charset="0"/>
                </a:endParaRPr>
              </a:p>
            </p:txBody>
          </p:sp>
        </mc:Choice>
        <mc:Fallback xmlns="">
          <p:sp>
            <p:nvSpPr>
              <p:cNvPr id="19" name="Rectangle 18">
                <a:extLst>
                  <a:ext uri="{FF2B5EF4-FFF2-40B4-BE49-F238E27FC236}">
                    <a16:creationId xmlns:a16="http://schemas.microsoft.com/office/drawing/2014/main" id="{734154D9-B5E3-D648-BF88-338186420E75}"/>
                  </a:ext>
                </a:extLst>
              </p:cNvPr>
              <p:cNvSpPr>
                <a:spLocks noRot="1" noChangeAspect="1" noMove="1" noResize="1" noEditPoints="1" noAdjustHandles="1" noChangeArrowheads="1" noChangeShapeType="1" noTextEdit="1"/>
              </p:cNvSpPr>
              <p:nvPr/>
            </p:nvSpPr>
            <p:spPr>
              <a:xfrm>
                <a:off x="1887307" y="3530086"/>
                <a:ext cx="1666225" cy="619016"/>
              </a:xfrm>
              <a:prstGeom prst="rect">
                <a:avLst/>
              </a:prstGeom>
              <a:blipFill>
                <a:blip r:embed="rId6"/>
                <a:stretch>
                  <a:fillRect b="-6000"/>
                </a:stretch>
              </a:blipFill>
            </p:spPr>
            <p:txBody>
              <a:bodyPr/>
              <a:lstStyle/>
              <a:p>
                <a:r>
                  <a:rPr lang="en-US">
                    <a:noFill/>
                  </a:rPr>
                  <a:t> </a:t>
                </a:r>
              </a:p>
            </p:txBody>
          </p:sp>
        </mc:Fallback>
      </mc:AlternateContent>
    </p:spTree>
    <p:extLst>
      <p:ext uri="{BB962C8B-B14F-4D97-AF65-F5344CB8AC3E}">
        <p14:creationId xmlns:p14="http://schemas.microsoft.com/office/powerpoint/2010/main" val="40871937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2" name="Group 11"/>
          <p:cNvGrpSpPr/>
          <p:nvPr/>
        </p:nvGrpSpPr>
        <p:grpSpPr>
          <a:xfrm>
            <a:off x="2667000" y="2209800"/>
            <a:ext cx="8891592" cy="3571664"/>
            <a:chOff x="1917587" y="2514600"/>
            <a:chExt cx="6235813" cy="2504864"/>
          </a:xfrm>
        </p:grpSpPr>
        <p:pic>
          <p:nvPicPr>
            <p:cNvPr id="4" name="Picture 3"/>
            <p:cNvPicPr>
              <a:picLocks noChangeAspect="1"/>
            </p:cNvPicPr>
            <p:nvPr/>
          </p:nvPicPr>
          <p:blipFill>
            <a:blip r:embed="rId3"/>
            <a:stretch>
              <a:fillRect/>
            </a:stretch>
          </p:blipFill>
          <p:spPr>
            <a:xfrm>
              <a:off x="1917587" y="2695364"/>
              <a:ext cx="5354544" cy="2324100"/>
            </a:xfrm>
            <a:prstGeom prst="rect">
              <a:avLst/>
            </a:prstGeom>
          </p:spPr>
        </p:pic>
        <p:sp>
          <p:nvSpPr>
            <p:cNvPr id="5" name="Rectangle 4"/>
            <p:cNvSpPr/>
            <p:nvPr/>
          </p:nvSpPr>
          <p:spPr>
            <a:xfrm>
              <a:off x="3276600" y="2514600"/>
              <a:ext cx="2590800" cy="76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5562600" y="2895600"/>
              <a:ext cx="2590800" cy="76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flipH="1">
              <a:off x="2971800" y="3567218"/>
              <a:ext cx="411481" cy="1807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flipH="1">
              <a:off x="2066345" y="2840849"/>
              <a:ext cx="411481" cy="1892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flipH="1">
              <a:off x="2013005" y="3621723"/>
              <a:ext cx="411481" cy="1892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flipH="1">
              <a:off x="2085682" y="4347061"/>
              <a:ext cx="392144" cy="2249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21" name="Rectangle 20">
                <a:extLst>
                  <a:ext uri="{FF2B5EF4-FFF2-40B4-BE49-F238E27FC236}">
                    <a16:creationId xmlns:a16="http://schemas.microsoft.com/office/drawing/2014/main" id="{6F7B07E6-48B2-0245-BB53-9A66FD1200A9}"/>
                  </a:ext>
                </a:extLst>
              </p:cNvPr>
              <p:cNvSpPr/>
              <p:nvPr/>
            </p:nvSpPr>
            <p:spPr>
              <a:xfrm>
                <a:off x="2226675" y="2417897"/>
                <a:ext cx="1358064" cy="6190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𝐿</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𝑎</m:t>
                          </m:r>
                        </m:den>
                      </m:f>
                      <m:r>
                        <a:rPr lang="en-US" i="1">
                          <a:latin typeface="Cambria Math" panose="02040503050406030204" pitchFamily="18" charset="0"/>
                          <a:ea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𝐿</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𝑒</m:t>
                          </m:r>
                        </m:den>
                      </m:f>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𝑒</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𝑎</m:t>
                          </m:r>
                        </m:den>
                      </m:f>
                    </m:oMath>
                  </m:oMathPara>
                </a14:m>
                <a:endParaRPr lang="en-US" dirty="0">
                  <a:latin typeface="Cambria" panose="02040503050406030204" pitchFamily="18" charset="0"/>
                </a:endParaRPr>
              </a:p>
            </p:txBody>
          </p:sp>
        </mc:Choice>
        <mc:Fallback xmlns="">
          <p:sp>
            <p:nvSpPr>
              <p:cNvPr id="21" name="Rectangle 20">
                <a:extLst>
                  <a:ext uri="{FF2B5EF4-FFF2-40B4-BE49-F238E27FC236}">
                    <a16:creationId xmlns:a16="http://schemas.microsoft.com/office/drawing/2014/main" id="{6F7B07E6-48B2-0245-BB53-9A66FD1200A9}"/>
                  </a:ext>
                </a:extLst>
              </p:cNvPr>
              <p:cNvSpPr>
                <a:spLocks noRot="1" noChangeAspect="1" noMove="1" noResize="1" noEditPoints="1" noAdjustHandles="1" noChangeArrowheads="1" noChangeShapeType="1" noTextEdit="1"/>
              </p:cNvSpPr>
              <p:nvPr/>
            </p:nvSpPr>
            <p:spPr>
              <a:xfrm>
                <a:off x="2226675" y="2417897"/>
                <a:ext cx="1358064" cy="619016"/>
              </a:xfrm>
              <a:prstGeom prst="rect">
                <a:avLst/>
              </a:prstGeom>
              <a:blipFill>
                <a:blip r:embed="rId4"/>
                <a:stretch>
                  <a:fillRect b="-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5DF47069-08D2-1149-8A25-99B552DEB6C4}"/>
                  </a:ext>
                </a:extLst>
              </p:cNvPr>
              <p:cNvSpPr/>
              <p:nvPr/>
            </p:nvSpPr>
            <p:spPr>
              <a:xfrm>
                <a:off x="1887307" y="3530086"/>
                <a:ext cx="1666225" cy="6190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𝐿</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𝑏</m:t>
                          </m:r>
                        </m:den>
                      </m:f>
                      <m:r>
                        <a:rPr lang="en-US" i="1">
                          <a:latin typeface="Cambria Math" panose="02040503050406030204" pitchFamily="18" charset="0"/>
                          <a:ea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𝐿</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𝑒</m:t>
                          </m:r>
                        </m:den>
                      </m:f>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𝑒</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𝑑</m:t>
                          </m:r>
                        </m:den>
                      </m:f>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𝑑</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𝑏</m:t>
                          </m:r>
                        </m:den>
                      </m:f>
                    </m:oMath>
                  </m:oMathPara>
                </a14:m>
                <a:endParaRPr lang="en-US" dirty="0">
                  <a:latin typeface="Cambria" panose="02040503050406030204" pitchFamily="18" charset="0"/>
                </a:endParaRPr>
              </a:p>
            </p:txBody>
          </p:sp>
        </mc:Choice>
        <mc:Fallback xmlns="">
          <p:sp>
            <p:nvSpPr>
              <p:cNvPr id="22" name="Rectangle 21">
                <a:extLst>
                  <a:ext uri="{FF2B5EF4-FFF2-40B4-BE49-F238E27FC236}">
                    <a16:creationId xmlns:a16="http://schemas.microsoft.com/office/drawing/2014/main" id="{5DF47069-08D2-1149-8A25-99B552DEB6C4}"/>
                  </a:ext>
                </a:extLst>
              </p:cNvPr>
              <p:cNvSpPr>
                <a:spLocks noRot="1" noChangeAspect="1" noMove="1" noResize="1" noEditPoints="1" noAdjustHandles="1" noChangeArrowheads="1" noChangeShapeType="1" noTextEdit="1"/>
              </p:cNvSpPr>
              <p:nvPr/>
            </p:nvSpPr>
            <p:spPr>
              <a:xfrm>
                <a:off x="1887307" y="3530086"/>
                <a:ext cx="1666225" cy="619016"/>
              </a:xfrm>
              <a:prstGeom prst="rect">
                <a:avLst/>
              </a:prstGeom>
              <a:blipFill>
                <a:blip r:embed="rId5"/>
                <a:stretch>
                  <a:fillRect b="-6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Rectangle 22">
                <a:extLst>
                  <a:ext uri="{FF2B5EF4-FFF2-40B4-BE49-F238E27FC236}">
                    <a16:creationId xmlns:a16="http://schemas.microsoft.com/office/drawing/2014/main" id="{ABA9ADCF-1E12-F940-9C0B-886BF156D2EF}"/>
                  </a:ext>
                </a:extLst>
              </p:cNvPr>
              <p:cNvSpPr/>
              <p:nvPr/>
            </p:nvSpPr>
            <p:spPr>
              <a:xfrm>
                <a:off x="2422001" y="5641459"/>
                <a:ext cx="914225" cy="61908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𝐿</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𝑐</m:t>
                          </m:r>
                        </m:den>
                      </m:f>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𝑒</m:t>
                      </m:r>
                    </m:oMath>
                  </m:oMathPara>
                </a14:m>
                <a:endParaRPr lang="en-US" dirty="0"/>
              </a:p>
            </p:txBody>
          </p:sp>
        </mc:Choice>
        <mc:Fallback xmlns="">
          <p:sp>
            <p:nvSpPr>
              <p:cNvPr id="23" name="Rectangle 22">
                <a:extLst>
                  <a:ext uri="{FF2B5EF4-FFF2-40B4-BE49-F238E27FC236}">
                    <a16:creationId xmlns:a16="http://schemas.microsoft.com/office/drawing/2014/main" id="{ABA9ADCF-1E12-F940-9C0B-886BF156D2EF}"/>
                  </a:ext>
                </a:extLst>
              </p:cNvPr>
              <p:cNvSpPr>
                <a:spLocks noRot="1" noChangeAspect="1" noMove="1" noResize="1" noEditPoints="1" noAdjustHandles="1" noChangeArrowheads="1" noChangeShapeType="1" noTextEdit="1"/>
              </p:cNvSpPr>
              <p:nvPr/>
            </p:nvSpPr>
            <p:spPr>
              <a:xfrm>
                <a:off x="2422001" y="5641459"/>
                <a:ext cx="914225" cy="619080"/>
              </a:xfrm>
              <a:prstGeom prst="rect">
                <a:avLst/>
              </a:prstGeom>
              <a:blipFill>
                <a:blip r:embed="rId6"/>
                <a:stretch>
                  <a:fillRect b="-61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64DE408A-FEE7-CA45-980B-7718D7360AFC}"/>
                  </a:ext>
                </a:extLst>
              </p:cNvPr>
              <p:cNvSpPr/>
              <p:nvPr/>
            </p:nvSpPr>
            <p:spPr>
              <a:xfrm>
                <a:off x="5522545" y="2667896"/>
                <a:ext cx="1707583" cy="6190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𝑒</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𝑎</m:t>
                          </m:r>
                        </m:den>
                      </m:f>
                      <m:r>
                        <a:rPr lang="en-US" i="1">
                          <a:latin typeface="Cambria Math" panose="02040503050406030204" pitchFamily="18" charset="0"/>
                          <a:ea typeface="Cambria Math" panose="02040503050406030204" pitchFamily="18" charset="0"/>
                        </a:rPr>
                        <m:t>=1,</m:t>
                      </m:r>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𝑒</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𝑑</m:t>
                          </m:r>
                        </m:den>
                      </m:f>
                      <m:r>
                        <a:rPr lang="en-US" i="1">
                          <a:latin typeface="Cambria Math" panose="02040503050406030204" pitchFamily="18" charset="0"/>
                          <a:ea typeface="Cambria Math" panose="02040503050406030204" pitchFamily="18" charset="0"/>
                        </a:rPr>
                        <m:t>=1</m:t>
                      </m:r>
                    </m:oMath>
                  </m:oMathPara>
                </a14:m>
                <a:endParaRPr lang="en-US" dirty="0"/>
              </a:p>
            </p:txBody>
          </p:sp>
        </mc:Choice>
        <mc:Fallback xmlns="">
          <p:sp>
            <p:nvSpPr>
              <p:cNvPr id="24" name="Rectangle 23">
                <a:extLst>
                  <a:ext uri="{FF2B5EF4-FFF2-40B4-BE49-F238E27FC236}">
                    <a16:creationId xmlns:a16="http://schemas.microsoft.com/office/drawing/2014/main" id="{64DE408A-FEE7-CA45-980B-7718D7360AFC}"/>
                  </a:ext>
                </a:extLst>
              </p:cNvPr>
              <p:cNvSpPr>
                <a:spLocks noRot="1" noChangeAspect="1" noMove="1" noResize="1" noEditPoints="1" noAdjustHandles="1" noChangeArrowheads="1" noChangeShapeType="1" noTextEdit="1"/>
              </p:cNvSpPr>
              <p:nvPr/>
            </p:nvSpPr>
            <p:spPr>
              <a:xfrm>
                <a:off x="5522545" y="2667896"/>
                <a:ext cx="1707583" cy="619016"/>
              </a:xfrm>
              <a:prstGeom prst="rect">
                <a:avLst/>
              </a:prstGeom>
              <a:blipFill>
                <a:blip r:embed="rId7"/>
                <a:stretch>
                  <a:fillRect b="-61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Rectangle 24">
                <a:extLst>
                  <a:ext uri="{FF2B5EF4-FFF2-40B4-BE49-F238E27FC236}">
                    <a16:creationId xmlns:a16="http://schemas.microsoft.com/office/drawing/2014/main" id="{DBDFEE9B-5B4D-6946-B3A0-93DED804D20E}"/>
                  </a:ext>
                </a:extLst>
              </p:cNvPr>
              <p:cNvSpPr/>
              <p:nvPr/>
            </p:nvSpPr>
            <p:spPr>
              <a:xfrm>
                <a:off x="5108221" y="4203674"/>
                <a:ext cx="935769" cy="6190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𝑑</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𝑏</m:t>
                          </m:r>
                        </m:den>
                      </m:f>
                      <m:r>
                        <a:rPr lang="en-US" i="1">
                          <a:latin typeface="Cambria Math" panose="02040503050406030204" pitchFamily="18" charset="0"/>
                          <a:ea typeface="Cambria Math" panose="02040503050406030204" pitchFamily="18" charset="0"/>
                        </a:rPr>
                        <m:t>=2</m:t>
                      </m:r>
                    </m:oMath>
                  </m:oMathPara>
                </a14:m>
                <a:endParaRPr lang="en-US" dirty="0"/>
              </a:p>
            </p:txBody>
          </p:sp>
        </mc:Choice>
        <mc:Fallback xmlns="">
          <p:sp>
            <p:nvSpPr>
              <p:cNvPr id="25" name="Rectangle 24">
                <a:extLst>
                  <a:ext uri="{FF2B5EF4-FFF2-40B4-BE49-F238E27FC236}">
                    <a16:creationId xmlns:a16="http://schemas.microsoft.com/office/drawing/2014/main" id="{DBDFEE9B-5B4D-6946-B3A0-93DED804D20E}"/>
                  </a:ext>
                </a:extLst>
              </p:cNvPr>
              <p:cNvSpPr>
                <a:spLocks noRot="1" noChangeAspect="1" noMove="1" noResize="1" noEditPoints="1" noAdjustHandles="1" noChangeArrowheads="1" noChangeShapeType="1" noTextEdit="1"/>
              </p:cNvSpPr>
              <p:nvPr/>
            </p:nvSpPr>
            <p:spPr>
              <a:xfrm>
                <a:off x="5108221" y="4203674"/>
                <a:ext cx="935769" cy="619016"/>
              </a:xfrm>
              <a:prstGeom prst="rect">
                <a:avLst/>
              </a:prstGeom>
              <a:blipFill>
                <a:blip r:embed="rId8"/>
                <a:stretch>
                  <a:fillRect b="-61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Rectangle 25">
                <a:extLst>
                  <a:ext uri="{FF2B5EF4-FFF2-40B4-BE49-F238E27FC236}">
                    <a16:creationId xmlns:a16="http://schemas.microsoft.com/office/drawing/2014/main" id="{566EA9AB-BCC1-9E4B-9127-7A4CFC5FED4F}"/>
                  </a:ext>
                </a:extLst>
              </p:cNvPr>
              <p:cNvSpPr/>
              <p:nvPr/>
            </p:nvSpPr>
            <p:spPr>
              <a:xfrm>
                <a:off x="8151998" y="4695390"/>
                <a:ext cx="2150000" cy="89607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𝐿</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𝑒</m:t>
                          </m:r>
                        </m:den>
                      </m:f>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𝑐</m:t>
                      </m:r>
                      <m:r>
                        <a:rPr lang="en-US" i="1">
                          <a:latin typeface="Cambria Math" panose="02040503050406030204" pitchFamily="18" charset="0"/>
                          <a:ea typeface="Cambria Math" panose="02040503050406030204" pitchFamily="18" charset="0"/>
                        </a:rPr>
                        <m:t>, </m:t>
                      </m:r>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𝐿</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𝑐</m:t>
                          </m:r>
                        </m:den>
                      </m:f>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𝑒</m:t>
                      </m:r>
                    </m:oMath>
                  </m:oMathPara>
                </a14:m>
                <a:endParaRPr lang="en-US" dirty="0"/>
              </a:p>
              <a:p>
                <a:r>
                  <a:rPr lang="en-US" dirty="0"/>
                  <a:t> </a:t>
                </a:r>
              </a:p>
            </p:txBody>
          </p:sp>
        </mc:Choice>
        <mc:Fallback xmlns="">
          <p:sp>
            <p:nvSpPr>
              <p:cNvPr id="26" name="Rectangle 25">
                <a:extLst>
                  <a:ext uri="{FF2B5EF4-FFF2-40B4-BE49-F238E27FC236}">
                    <a16:creationId xmlns:a16="http://schemas.microsoft.com/office/drawing/2014/main" id="{566EA9AB-BCC1-9E4B-9127-7A4CFC5FED4F}"/>
                  </a:ext>
                </a:extLst>
              </p:cNvPr>
              <p:cNvSpPr>
                <a:spLocks noRot="1" noChangeAspect="1" noMove="1" noResize="1" noEditPoints="1" noAdjustHandles="1" noChangeArrowheads="1" noChangeShapeType="1" noTextEdit="1"/>
              </p:cNvSpPr>
              <p:nvPr/>
            </p:nvSpPr>
            <p:spPr>
              <a:xfrm>
                <a:off x="8151998" y="4695390"/>
                <a:ext cx="2150000" cy="896079"/>
              </a:xfrm>
              <a:prstGeom prst="rect">
                <a:avLst/>
              </a:prstGeom>
              <a:blipFill>
                <a:blip r:embed="rId9"/>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1659350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7C86E-9E8B-C44E-9E28-53D304F812C8}"/>
              </a:ext>
            </a:extLst>
          </p:cNvPr>
          <p:cNvSpPr>
            <a:spLocks noGrp="1"/>
          </p:cNvSpPr>
          <p:nvPr>
            <p:ph type="ctrTitle"/>
          </p:nvPr>
        </p:nvSpPr>
        <p:spPr/>
        <p:txBody>
          <a:bodyPr>
            <a:normAutofit/>
          </a:bodyPr>
          <a:lstStyle/>
          <a:p>
            <a:r>
              <a:rPr lang="en-US" dirty="0"/>
              <a:t>Neural Networks and Neural LMs</a:t>
            </a:r>
          </a:p>
        </p:txBody>
      </p:sp>
      <p:sp>
        <p:nvSpPr>
          <p:cNvPr id="3" name="Subtitle 2">
            <a:extLst>
              <a:ext uri="{FF2B5EF4-FFF2-40B4-BE49-F238E27FC236}">
                <a16:creationId xmlns:a16="http://schemas.microsoft.com/office/drawing/2014/main" id="{6FAFBDBC-AABD-DC4B-BBC9-7C7BE6B4B83A}"/>
              </a:ext>
            </a:extLst>
          </p:cNvPr>
          <p:cNvSpPr>
            <a:spLocks noGrp="1"/>
          </p:cNvSpPr>
          <p:nvPr>
            <p:ph type="subTitle" idx="1"/>
          </p:nvPr>
        </p:nvSpPr>
        <p:spPr/>
        <p:txBody>
          <a:bodyPr/>
          <a:lstStyle/>
          <a:p>
            <a:r>
              <a:rPr lang="en-US" dirty="0" err="1"/>
              <a:t>Jurafsky</a:t>
            </a:r>
            <a:r>
              <a:rPr lang="en-US" dirty="0"/>
              <a:t> and Martin Chapters 7 and 9 </a:t>
            </a:r>
          </a:p>
          <a:p>
            <a:endParaRPr lang="en-US" dirty="0"/>
          </a:p>
        </p:txBody>
      </p:sp>
    </p:spTree>
    <p:extLst>
      <p:ext uri="{BB962C8B-B14F-4D97-AF65-F5344CB8AC3E}">
        <p14:creationId xmlns:p14="http://schemas.microsoft.com/office/powerpoint/2010/main" val="39040471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365125"/>
            <a:ext cx="10953750" cy="771525"/>
          </a:xfrm>
        </p:spPr>
        <p:txBody>
          <a:bodyPr/>
          <a:lstStyle/>
          <a:p>
            <a:r>
              <a:rPr lang="en-US" dirty="0"/>
              <a:t>Backward pass</a:t>
            </a:r>
          </a:p>
        </p:txBody>
      </p:sp>
      <p:pic>
        <p:nvPicPr>
          <p:cNvPr id="4" name="Picture 3"/>
          <p:cNvPicPr>
            <a:picLocks noChangeAspect="1"/>
          </p:cNvPicPr>
          <p:nvPr/>
        </p:nvPicPr>
        <p:blipFill>
          <a:blip r:embed="rId3"/>
          <a:stretch>
            <a:fillRect/>
          </a:stretch>
        </p:blipFill>
        <p:spPr>
          <a:xfrm>
            <a:off x="2514600" y="1765070"/>
            <a:ext cx="7239000" cy="4815082"/>
          </a:xfrm>
          <a:prstGeom prst="rect">
            <a:avLst/>
          </a:prstGeom>
        </p:spPr>
      </p:pic>
    </p:spTree>
    <p:extLst>
      <p:ext uri="{BB962C8B-B14F-4D97-AF65-F5344CB8AC3E}">
        <p14:creationId xmlns:p14="http://schemas.microsoft.com/office/powerpoint/2010/main" val="36640110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365125"/>
            <a:ext cx="10953750" cy="771525"/>
          </a:xfrm>
        </p:spPr>
        <p:txBody>
          <a:bodyPr/>
          <a:lstStyle/>
          <a:p>
            <a:r>
              <a:rPr lang="en-US" dirty="0"/>
              <a:t>Computation Graph for a NN</a:t>
            </a:r>
          </a:p>
        </p:txBody>
      </p:sp>
      <p:pic>
        <p:nvPicPr>
          <p:cNvPr id="5" name="Picture 4"/>
          <p:cNvPicPr>
            <a:picLocks noChangeAspect="1"/>
          </p:cNvPicPr>
          <p:nvPr/>
        </p:nvPicPr>
        <p:blipFill>
          <a:blip r:embed="rId3"/>
          <a:stretch>
            <a:fillRect/>
          </a:stretch>
        </p:blipFill>
        <p:spPr>
          <a:xfrm>
            <a:off x="2374669" y="1907457"/>
            <a:ext cx="7935478" cy="3821687"/>
          </a:xfrm>
          <a:prstGeom prst="rect">
            <a:avLst/>
          </a:prstGeom>
        </p:spPr>
      </p:pic>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0C6B7710-CF07-3A48-84F8-208467F0A6DD}"/>
                  </a:ext>
                </a:extLst>
              </p:cNvPr>
              <p:cNvSpPr txBox="1"/>
              <p:nvPr/>
            </p:nvSpPr>
            <p:spPr>
              <a:xfrm>
                <a:off x="7617655" y="4724401"/>
                <a:ext cx="2821745" cy="1670457"/>
              </a:xfrm>
              <a:prstGeom prst="rect">
                <a:avLst/>
              </a:prstGeom>
              <a:noFill/>
            </p:spPr>
            <p:txBody>
              <a:bodyPr wrap="square" lIns="0" tIns="0" rIns="0" bIns="0" rtlCol="0">
                <a:spAutoFit/>
              </a:bodyPr>
              <a:lstStyle/>
              <a:p>
                <a:pPr algn="ctr"/>
                <a14:m>
                  <m:oMathPara xmlns:m="http://schemas.openxmlformats.org/officeDocument/2006/math">
                    <m:oMathParaPr>
                      <m:jc m:val="centerGroup"/>
                    </m:oMathParaPr>
                    <m:oMath xmlns:m="http://schemas.openxmlformats.org/officeDocument/2006/math">
                      <m:sSup>
                        <m:sSupPr>
                          <m:ctrlPr>
                            <a:rPr lang="en-US" sz="2000" i="1">
                              <a:latin typeface="Cambria Math" panose="02040503050406030204" pitchFamily="18" charset="0"/>
                            </a:rPr>
                          </m:ctrlPr>
                        </m:sSupPr>
                        <m:e>
                          <m:r>
                            <a:rPr lang="en-US" sz="2000" i="1">
                              <a:latin typeface="Cambria Math" panose="02040503050406030204" pitchFamily="18" charset="0"/>
                            </a:rPr>
                            <m:t>𝑧</m:t>
                          </m:r>
                        </m:e>
                        <m:sup>
                          <m:r>
                            <a:rPr lang="en-US" sz="2000" i="1">
                              <a:latin typeface="Cambria Math" panose="02040503050406030204" pitchFamily="18" charset="0"/>
                            </a:rPr>
                            <m:t>[1]</m:t>
                          </m:r>
                        </m:sup>
                      </m:sSup>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𝑊</m:t>
                          </m:r>
                        </m:e>
                        <m:sup>
                          <m:r>
                            <a:rPr lang="en-US" sz="2000" i="1">
                              <a:latin typeface="Cambria Math" panose="02040503050406030204" pitchFamily="18" charset="0"/>
                            </a:rPr>
                            <m:t>[1]</m:t>
                          </m:r>
                        </m:sup>
                      </m:sSup>
                      <m:r>
                        <a:rPr lang="en-US" sz="2000" i="1">
                          <a:latin typeface="Cambria Math" panose="02040503050406030204" pitchFamily="18" charset="0"/>
                        </a:rPr>
                        <m:t> </m:t>
                      </m:r>
                      <m:r>
                        <a:rPr lang="en-US" sz="2000" b="1">
                          <a:latin typeface="Cambria Math" panose="02040503050406030204" pitchFamily="18" charset="0"/>
                        </a:rPr>
                        <m:t>𝐱</m:t>
                      </m:r>
                      <m:r>
                        <a:rPr lang="en-US" sz="2000" b="1" i="1">
                          <a:latin typeface="Cambria Math" panose="02040503050406030204" pitchFamily="18" charset="0"/>
                        </a:rPr>
                        <m:t>+</m:t>
                      </m:r>
                      <m:sSup>
                        <m:sSupPr>
                          <m:ctrlPr>
                            <a:rPr lang="en-US" sz="2000" b="1" i="1">
                              <a:latin typeface="Cambria Math" panose="02040503050406030204" pitchFamily="18" charset="0"/>
                            </a:rPr>
                          </m:ctrlPr>
                        </m:sSupPr>
                        <m:e>
                          <m:r>
                            <a:rPr lang="en-US" sz="2000" i="1">
                              <a:latin typeface="Cambria Math" panose="02040503050406030204" pitchFamily="18" charset="0"/>
                            </a:rPr>
                            <m:t>𝑏</m:t>
                          </m:r>
                        </m:e>
                        <m:sup>
                          <m:r>
                            <a:rPr lang="en-US" sz="2000" i="1">
                              <a:latin typeface="Cambria Math" panose="02040503050406030204" pitchFamily="18" charset="0"/>
                            </a:rPr>
                            <m:t>[1]</m:t>
                          </m:r>
                        </m:sup>
                      </m:sSup>
                    </m:oMath>
                    <m:oMath xmlns:m="http://schemas.openxmlformats.org/officeDocument/2006/math">
                      <m:sSup>
                        <m:sSupPr>
                          <m:ctrlPr>
                            <a:rPr lang="en-US" sz="2000" i="1">
                              <a:latin typeface="Cambria Math" panose="02040503050406030204" pitchFamily="18" charset="0"/>
                            </a:rPr>
                          </m:ctrlPr>
                        </m:sSupPr>
                        <m:e>
                          <m:r>
                            <a:rPr lang="en-US" sz="2000" i="1">
                              <a:latin typeface="Cambria Math" panose="02040503050406030204" pitchFamily="18" charset="0"/>
                            </a:rPr>
                            <m:t>𝑎</m:t>
                          </m:r>
                        </m:e>
                        <m:sup>
                          <m:r>
                            <a:rPr lang="en-US" sz="2000" i="1">
                              <a:latin typeface="Cambria Math" panose="02040503050406030204" pitchFamily="18" charset="0"/>
                            </a:rPr>
                            <m:t>[1]</m:t>
                          </m:r>
                        </m:sup>
                      </m:sSup>
                      <m:r>
                        <a:rPr lang="en-US" sz="2000" i="1">
                          <a:latin typeface="Cambria Math" panose="02040503050406030204" pitchFamily="18" charset="0"/>
                        </a:rPr>
                        <m:t>=</m:t>
                      </m:r>
                      <m:r>
                        <m:rPr>
                          <m:sty m:val="p"/>
                        </m:rPr>
                        <a:rPr lang="en-US" sz="2000">
                          <a:latin typeface="Cambria Math" panose="02040503050406030204" pitchFamily="18" charset="0"/>
                        </a:rPr>
                        <m:t>ReLU</m:t>
                      </m:r>
                      <m:d>
                        <m:dPr>
                          <m:ctrlPr>
                            <a:rPr lang="en-US" sz="2000" i="1">
                              <a:latin typeface="Cambria Math" panose="02040503050406030204" pitchFamily="18" charset="0"/>
                            </a:rPr>
                          </m:ctrlPr>
                        </m:dPr>
                        <m:e>
                          <m:sSup>
                            <m:sSupPr>
                              <m:ctrlPr>
                                <a:rPr lang="en-US" sz="2000" i="1">
                                  <a:latin typeface="Cambria Math" panose="02040503050406030204" pitchFamily="18" charset="0"/>
                                </a:rPr>
                              </m:ctrlPr>
                            </m:sSupPr>
                            <m:e>
                              <m:r>
                                <a:rPr lang="en-US" sz="2000" i="1">
                                  <a:latin typeface="Cambria Math" panose="02040503050406030204" pitchFamily="18" charset="0"/>
                                </a:rPr>
                                <m:t>𝑧</m:t>
                              </m:r>
                            </m:e>
                            <m:sup>
                              <m:d>
                                <m:dPr>
                                  <m:begChr m:val="["/>
                                  <m:endChr m:val="]"/>
                                  <m:ctrlPr>
                                    <a:rPr lang="en-US" sz="2000" i="1">
                                      <a:latin typeface="Cambria Math" panose="02040503050406030204" pitchFamily="18" charset="0"/>
                                    </a:rPr>
                                  </m:ctrlPr>
                                </m:dPr>
                                <m:e>
                                  <m:r>
                                    <a:rPr lang="en-US" sz="2000" i="1">
                                      <a:latin typeface="Cambria Math" panose="02040503050406030204" pitchFamily="18" charset="0"/>
                                    </a:rPr>
                                    <m:t>1</m:t>
                                  </m:r>
                                </m:e>
                              </m:d>
                            </m:sup>
                          </m:sSup>
                        </m:e>
                      </m:d>
                    </m:oMath>
                    <m:oMath xmlns:m="http://schemas.openxmlformats.org/officeDocument/2006/math">
                      <m:sSup>
                        <m:sSupPr>
                          <m:ctrlPr>
                            <a:rPr lang="en-US" sz="2000" i="1">
                              <a:latin typeface="Cambria Math" panose="02040503050406030204" pitchFamily="18" charset="0"/>
                            </a:rPr>
                          </m:ctrlPr>
                        </m:sSupPr>
                        <m:e>
                          <m:r>
                            <a:rPr lang="en-US" sz="2000" i="1">
                              <a:latin typeface="Cambria Math" panose="02040503050406030204" pitchFamily="18" charset="0"/>
                            </a:rPr>
                            <m:t>𝑧</m:t>
                          </m:r>
                        </m:e>
                        <m:sup>
                          <m:r>
                            <a:rPr lang="en-US" sz="2000" i="1">
                              <a:latin typeface="Cambria Math" panose="02040503050406030204" pitchFamily="18" charset="0"/>
                            </a:rPr>
                            <m:t>[2]</m:t>
                          </m:r>
                        </m:sup>
                      </m:sSup>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𝑊</m:t>
                          </m:r>
                        </m:e>
                        <m:sup>
                          <m:r>
                            <a:rPr lang="en-US" sz="2000" i="1">
                              <a:latin typeface="Cambria Math" panose="02040503050406030204" pitchFamily="18" charset="0"/>
                            </a:rPr>
                            <m:t>[2]</m:t>
                          </m:r>
                        </m:sup>
                      </m:sSup>
                      <m:sSup>
                        <m:sSupPr>
                          <m:ctrlPr>
                            <a:rPr lang="en-US" sz="2000" i="1">
                              <a:latin typeface="Cambria Math" panose="02040503050406030204" pitchFamily="18" charset="0"/>
                            </a:rPr>
                          </m:ctrlPr>
                        </m:sSupPr>
                        <m:e>
                          <m:r>
                            <a:rPr lang="en-US" sz="2000" i="1">
                              <a:latin typeface="Cambria Math" panose="02040503050406030204" pitchFamily="18" charset="0"/>
                            </a:rPr>
                            <m:t>𝑎</m:t>
                          </m:r>
                        </m:e>
                        <m:sup>
                          <m:r>
                            <a:rPr lang="en-US" sz="2000" i="1">
                              <a:latin typeface="Cambria Math" panose="02040503050406030204" pitchFamily="18" charset="0"/>
                            </a:rPr>
                            <m:t>[1]</m:t>
                          </m:r>
                        </m:sup>
                      </m:sSup>
                      <m:r>
                        <a:rPr lang="en-US" sz="2000" b="1" i="1">
                          <a:latin typeface="Cambria Math" panose="02040503050406030204" pitchFamily="18" charset="0"/>
                        </a:rPr>
                        <m:t>+</m:t>
                      </m:r>
                      <m:sSup>
                        <m:sSupPr>
                          <m:ctrlPr>
                            <a:rPr lang="en-US" sz="2000" b="1" i="1">
                              <a:latin typeface="Cambria Math" panose="02040503050406030204" pitchFamily="18" charset="0"/>
                            </a:rPr>
                          </m:ctrlPr>
                        </m:sSupPr>
                        <m:e>
                          <m:r>
                            <a:rPr lang="en-US" sz="2000" i="1">
                              <a:latin typeface="Cambria Math" panose="02040503050406030204" pitchFamily="18" charset="0"/>
                            </a:rPr>
                            <m:t>𝑏</m:t>
                          </m:r>
                        </m:e>
                        <m:sup>
                          <m:r>
                            <a:rPr lang="en-US" sz="2000" i="1">
                              <a:latin typeface="Cambria Math" panose="02040503050406030204" pitchFamily="18" charset="0"/>
                            </a:rPr>
                            <m:t>[2]</m:t>
                          </m:r>
                        </m:sup>
                      </m:sSup>
                    </m:oMath>
                    <m:oMath xmlns:m="http://schemas.openxmlformats.org/officeDocument/2006/math">
                      <m:sSup>
                        <m:sSupPr>
                          <m:ctrlPr>
                            <a:rPr lang="en-US" sz="2000" i="1">
                              <a:latin typeface="Cambria Math" panose="02040503050406030204" pitchFamily="18" charset="0"/>
                            </a:rPr>
                          </m:ctrlPr>
                        </m:sSupPr>
                        <m:e>
                          <m:r>
                            <a:rPr lang="en-US" sz="2000" i="1">
                              <a:latin typeface="Cambria Math" panose="02040503050406030204" pitchFamily="18" charset="0"/>
                            </a:rPr>
                            <m:t>𝑎</m:t>
                          </m:r>
                        </m:e>
                        <m:sup>
                          <m:r>
                            <a:rPr lang="en-US" sz="2000" i="1">
                              <a:latin typeface="Cambria Math" panose="02040503050406030204" pitchFamily="18" charset="0"/>
                            </a:rPr>
                            <m:t>[2]</m:t>
                          </m:r>
                        </m:sup>
                      </m:sSup>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𝜎</m:t>
                      </m:r>
                      <m:d>
                        <m:dPr>
                          <m:ctrlPr>
                            <a:rPr lang="en-US" sz="2000" i="1">
                              <a:latin typeface="Cambria Math" panose="02040503050406030204" pitchFamily="18" charset="0"/>
                            </a:rPr>
                          </m:ctrlPr>
                        </m:dPr>
                        <m:e>
                          <m:sSup>
                            <m:sSupPr>
                              <m:ctrlPr>
                                <a:rPr lang="en-US" sz="2000" i="1">
                                  <a:latin typeface="Cambria Math" panose="02040503050406030204" pitchFamily="18" charset="0"/>
                                </a:rPr>
                              </m:ctrlPr>
                            </m:sSupPr>
                            <m:e>
                              <m:r>
                                <a:rPr lang="en-US" sz="2000" i="1">
                                  <a:latin typeface="Cambria Math" panose="02040503050406030204" pitchFamily="18" charset="0"/>
                                </a:rPr>
                                <m:t>𝑧</m:t>
                              </m:r>
                            </m:e>
                            <m:sup>
                              <m:d>
                                <m:dPr>
                                  <m:begChr m:val="["/>
                                  <m:endChr m:val="]"/>
                                  <m:ctrlPr>
                                    <a:rPr lang="en-US" sz="2000" i="1">
                                      <a:latin typeface="Cambria Math" panose="02040503050406030204" pitchFamily="18" charset="0"/>
                                    </a:rPr>
                                  </m:ctrlPr>
                                </m:dPr>
                                <m:e>
                                  <m:r>
                                    <a:rPr lang="en-US" sz="2000" i="1">
                                      <a:latin typeface="Cambria Math" panose="02040503050406030204" pitchFamily="18" charset="0"/>
                                    </a:rPr>
                                    <m:t>2</m:t>
                                  </m:r>
                                </m:e>
                              </m:d>
                            </m:sup>
                          </m:sSup>
                        </m:e>
                      </m:d>
                    </m:oMath>
                  </m:oMathPara>
                </a14:m>
                <a:endParaRPr lang="en-US" sz="2000" i="1" dirty="0">
                  <a:latin typeface="Cambria Math" panose="02040503050406030204" pitchFamily="18" charset="0"/>
                </a:endParaRPr>
              </a:p>
              <a:p>
                <a:pPr algn="ctr"/>
                <a14:m>
                  <m:oMath xmlns:m="http://schemas.openxmlformats.org/officeDocument/2006/math">
                    <m:acc>
                      <m:accPr>
                        <m:chr m:val="̂"/>
                        <m:ctrlPr>
                          <a:rPr lang="en-US" sz="2000" i="1">
                            <a:latin typeface="Cambria Math" panose="02040503050406030204" pitchFamily="18" charset="0"/>
                          </a:rPr>
                        </m:ctrlPr>
                      </m:accPr>
                      <m:e>
                        <m:r>
                          <a:rPr lang="en-US" sz="2000" i="1">
                            <a:latin typeface="Cambria Math" panose="02040503050406030204" pitchFamily="18" charset="0"/>
                          </a:rPr>
                          <m:t> </m:t>
                        </m:r>
                        <m:r>
                          <a:rPr lang="en-US" sz="2000" i="1">
                            <a:latin typeface="Cambria Math" panose="02040503050406030204" pitchFamily="18" charset="0"/>
                          </a:rPr>
                          <m:t>𝑦</m:t>
                        </m:r>
                      </m:e>
                    </m:acc>
                    <m:r>
                      <a:rPr lang="en-US" sz="2000" i="1">
                        <a:latin typeface="Cambria Math" panose="02040503050406030204" pitchFamily="18" charset="0"/>
                      </a:rPr>
                      <m:t>=</m:t>
                    </m:r>
                  </m:oMath>
                </a14:m>
                <a:r>
                  <a:rPr lang="en-US" sz="2000" dirty="0"/>
                  <a:t> </a:t>
                </a:r>
                <a14:m>
                  <m:oMath xmlns:m="http://schemas.openxmlformats.org/officeDocument/2006/math">
                    <m:sSup>
                      <m:sSupPr>
                        <m:ctrlPr>
                          <a:rPr lang="en-US" sz="2000" i="1">
                            <a:latin typeface="Cambria Math" panose="02040503050406030204" pitchFamily="18" charset="0"/>
                          </a:rPr>
                        </m:ctrlPr>
                      </m:sSupPr>
                      <m:e>
                        <m:r>
                          <a:rPr lang="en-US" sz="2000" i="1">
                            <a:latin typeface="Cambria Math" panose="02040503050406030204" pitchFamily="18" charset="0"/>
                          </a:rPr>
                          <m:t>𝑎</m:t>
                        </m:r>
                      </m:e>
                      <m:sup>
                        <m:r>
                          <a:rPr lang="en-US" sz="2000" i="1">
                            <a:latin typeface="Cambria Math" panose="02040503050406030204" pitchFamily="18" charset="0"/>
                          </a:rPr>
                          <m:t>[2]</m:t>
                        </m:r>
                      </m:sup>
                    </m:sSup>
                  </m:oMath>
                </a14:m>
                <a:endParaRPr lang="en-US" sz="2000" b="1" dirty="0"/>
              </a:p>
            </p:txBody>
          </p:sp>
        </mc:Choice>
        <mc:Fallback xmlns="">
          <p:sp>
            <p:nvSpPr>
              <p:cNvPr id="3" name="TextBox 2">
                <a:extLst>
                  <a:ext uri="{FF2B5EF4-FFF2-40B4-BE49-F238E27FC236}">
                    <a16:creationId xmlns:a16="http://schemas.microsoft.com/office/drawing/2014/main" id="{0C6B7710-CF07-3A48-84F8-208467F0A6DD}"/>
                  </a:ext>
                </a:extLst>
              </p:cNvPr>
              <p:cNvSpPr txBox="1">
                <a:spLocks noRot="1" noChangeAspect="1" noMove="1" noResize="1" noEditPoints="1" noAdjustHandles="1" noChangeArrowheads="1" noChangeShapeType="1" noTextEdit="1"/>
              </p:cNvSpPr>
              <p:nvPr/>
            </p:nvSpPr>
            <p:spPr>
              <a:xfrm>
                <a:off x="7617655" y="4724401"/>
                <a:ext cx="2821745" cy="1670457"/>
              </a:xfrm>
              <a:prstGeom prst="rect">
                <a:avLst/>
              </a:prstGeom>
              <a:blipFill>
                <a:blip r:embed="rId4"/>
                <a:stretch>
                  <a:fillRect t="-758" b="-6061"/>
                </a:stretch>
              </a:blipFill>
            </p:spPr>
            <p:txBody>
              <a:bodyPr/>
              <a:lstStyle/>
              <a:p>
                <a:r>
                  <a:rPr lang="en-US">
                    <a:noFill/>
                  </a:rPr>
                  <a:t> </a:t>
                </a:r>
              </a:p>
            </p:txBody>
          </p:sp>
        </mc:Fallback>
      </mc:AlternateContent>
    </p:spTree>
    <p:extLst>
      <p:ext uri="{BB962C8B-B14F-4D97-AF65-F5344CB8AC3E}">
        <p14:creationId xmlns:p14="http://schemas.microsoft.com/office/powerpoint/2010/main" val="9383981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7C86E-9E8B-C44E-9E28-53D304F812C8}"/>
              </a:ext>
            </a:extLst>
          </p:cNvPr>
          <p:cNvSpPr>
            <a:spLocks noGrp="1"/>
          </p:cNvSpPr>
          <p:nvPr>
            <p:ph type="ctrTitle"/>
          </p:nvPr>
        </p:nvSpPr>
        <p:spPr/>
        <p:txBody>
          <a:bodyPr>
            <a:normAutofit/>
          </a:bodyPr>
          <a:lstStyle/>
          <a:p>
            <a:r>
              <a:rPr lang="en-US" dirty="0"/>
              <a:t>NLP: Vector Semantics</a:t>
            </a:r>
          </a:p>
        </p:txBody>
      </p:sp>
      <p:sp>
        <p:nvSpPr>
          <p:cNvPr id="3" name="Subtitle 2">
            <a:extLst>
              <a:ext uri="{FF2B5EF4-FFF2-40B4-BE49-F238E27FC236}">
                <a16:creationId xmlns:a16="http://schemas.microsoft.com/office/drawing/2014/main" id="{6FAFBDBC-AABD-DC4B-BBC9-7C7BE6B4B83A}"/>
              </a:ext>
            </a:extLst>
          </p:cNvPr>
          <p:cNvSpPr>
            <a:spLocks noGrp="1"/>
          </p:cNvSpPr>
          <p:nvPr>
            <p:ph type="subTitle" idx="1"/>
          </p:nvPr>
        </p:nvSpPr>
        <p:spPr/>
        <p:txBody>
          <a:bodyPr/>
          <a:lstStyle/>
          <a:p>
            <a:r>
              <a:rPr lang="en-US" dirty="0" err="1"/>
              <a:t>Jurafsky</a:t>
            </a:r>
            <a:r>
              <a:rPr lang="en-US" dirty="0"/>
              <a:t> and Martin Chapter 6</a:t>
            </a:r>
          </a:p>
          <a:p>
            <a:endParaRPr lang="en-US" dirty="0"/>
          </a:p>
        </p:txBody>
      </p:sp>
    </p:spTree>
    <p:extLst>
      <p:ext uri="{BB962C8B-B14F-4D97-AF65-F5344CB8AC3E}">
        <p14:creationId xmlns:p14="http://schemas.microsoft.com/office/powerpoint/2010/main" val="40241974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0AEB77-D748-7642-BB64-0466E2E7733F}"/>
              </a:ext>
            </a:extLst>
          </p:cNvPr>
          <p:cNvSpPr>
            <a:spLocks noGrp="1"/>
          </p:cNvSpPr>
          <p:nvPr>
            <p:ph type="title"/>
          </p:nvPr>
        </p:nvSpPr>
        <p:spPr/>
        <p:txBody>
          <a:bodyPr/>
          <a:lstStyle/>
          <a:p>
            <a:r>
              <a:rPr lang="en-US" dirty="0"/>
              <a:t>Word Meaning</a:t>
            </a:r>
          </a:p>
        </p:txBody>
      </p:sp>
      <p:sp>
        <p:nvSpPr>
          <p:cNvPr id="3" name="Content Placeholder 2">
            <a:extLst>
              <a:ext uri="{FF2B5EF4-FFF2-40B4-BE49-F238E27FC236}">
                <a16:creationId xmlns:a16="http://schemas.microsoft.com/office/drawing/2014/main" id="{0D639EFF-DE1B-164E-9663-C127DE39A567}"/>
              </a:ext>
            </a:extLst>
          </p:cNvPr>
          <p:cNvSpPr>
            <a:spLocks noGrp="1"/>
          </p:cNvSpPr>
          <p:nvPr>
            <p:ph idx="1"/>
          </p:nvPr>
        </p:nvSpPr>
        <p:spPr/>
        <p:txBody>
          <a:bodyPr>
            <a:normAutofit/>
          </a:bodyPr>
          <a:lstStyle/>
          <a:p>
            <a:r>
              <a:rPr lang="en-US" dirty="0"/>
              <a:t>How should we </a:t>
            </a:r>
            <a:r>
              <a:rPr lang="en-US" b="1" dirty="0"/>
              <a:t>represent</a:t>
            </a:r>
            <a:r>
              <a:rPr lang="en-US" dirty="0"/>
              <a:t> the </a:t>
            </a:r>
            <a:r>
              <a:rPr lang="en-US" b="1" dirty="0"/>
              <a:t>meaning</a:t>
            </a:r>
            <a:r>
              <a:rPr lang="en-US" dirty="0"/>
              <a:t> of a word?</a:t>
            </a:r>
          </a:p>
          <a:p>
            <a:r>
              <a:rPr lang="en-US" dirty="0"/>
              <a:t>In N-gram LMs we represented words as a string of letters or as an index in a vocabulary list.  </a:t>
            </a:r>
          </a:p>
          <a:p>
            <a:r>
              <a:rPr lang="en-US" dirty="0"/>
              <a:t>Ideally, we want a meaning representation to encode:</a:t>
            </a:r>
          </a:p>
          <a:p>
            <a:pPr marL="457200" indent="-457200">
              <a:buFont typeface="+mj-lt"/>
              <a:buAutoNum type="arabicPeriod"/>
            </a:pPr>
            <a:r>
              <a:rPr lang="en-US" b="1" dirty="0"/>
              <a:t>Synonyms</a:t>
            </a:r>
            <a:r>
              <a:rPr lang="en-US" dirty="0"/>
              <a:t> – words that have similar meanings</a:t>
            </a:r>
          </a:p>
          <a:p>
            <a:pPr marL="457200" indent="-457200">
              <a:buFont typeface="+mj-lt"/>
              <a:buAutoNum type="arabicPeriod"/>
            </a:pPr>
            <a:r>
              <a:rPr lang="en-US" b="1" dirty="0"/>
              <a:t>Antonyms</a:t>
            </a:r>
            <a:r>
              <a:rPr lang="en-US" dirty="0"/>
              <a:t> – words that have opposite meanings</a:t>
            </a:r>
          </a:p>
          <a:p>
            <a:pPr marL="457200" indent="-457200">
              <a:buFont typeface="+mj-lt"/>
              <a:buAutoNum type="arabicPeriod"/>
            </a:pPr>
            <a:r>
              <a:rPr lang="en-US" b="1" dirty="0"/>
              <a:t>Connotations</a:t>
            </a:r>
            <a:r>
              <a:rPr lang="en-US" dirty="0"/>
              <a:t> – words that are positive or negative</a:t>
            </a:r>
          </a:p>
          <a:p>
            <a:pPr marL="457200" indent="-457200">
              <a:buFont typeface="+mj-lt"/>
              <a:buAutoNum type="arabicPeriod"/>
            </a:pPr>
            <a:r>
              <a:rPr lang="en-US" b="1" dirty="0"/>
              <a:t>Semantic Roles </a:t>
            </a:r>
            <a:r>
              <a:rPr lang="en-US" dirty="0"/>
              <a:t>– </a:t>
            </a:r>
            <a:r>
              <a:rPr lang="en-US" i="1" dirty="0"/>
              <a:t>buy, sell</a:t>
            </a:r>
            <a:r>
              <a:rPr lang="en-US" dirty="0"/>
              <a:t>, and </a:t>
            </a:r>
            <a:r>
              <a:rPr lang="en-US" i="1" dirty="0"/>
              <a:t>pay </a:t>
            </a:r>
            <a:r>
              <a:rPr lang="en-US" dirty="0"/>
              <a:t>are different parts of the same underlying </a:t>
            </a:r>
            <a:r>
              <a:rPr lang="en-US" i="1" dirty="0"/>
              <a:t>purchasing</a:t>
            </a:r>
            <a:r>
              <a:rPr lang="en-US" dirty="0"/>
              <a:t> event </a:t>
            </a:r>
          </a:p>
          <a:p>
            <a:pPr marL="457200" indent="-457200">
              <a:buFont typeface="+mj-lt"/>
              <a:buAutoNum type="arabicPeriod"/>
            </a:pPr>
            <a:r>
              <a:rPr lang="en-US" dirty="0"/>
              <a:t>Support for </a:t>
            </a:r>
            <a:r>
              <a:rPr lang="en-US" b="1" dirty="0"/>
              <a:t>entailment</a:t>
            </a:r>
          </a:p>
        </p:txBody>
      </p:sp>
    </p:spTree>
    <p:extLst>
      <p:ext uri="{BB962C8B-B14F-4D97-AF65-F5344CB8AC3E}">
        <p14:creationId xmlns:p14="http://schemas.microsoft.com/office/powerpoint/2010/main" val="24885840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7AC64-4E73-A54A-9D82-26150FF06227}"/>
              </a:ext>
            </a:extLst>
          </p:cNvPr>
          <p:cNvSpPr>
            <a:spLocks noGrp="1"/>
          </p:cNvSpPr>
          <p:nvPr>
            <p:ph type="title"/>
          </p:nvPr>
        </p:nvSpPr>
        <p:spPr/>
        <p:txBody>
          <a:bodyPr/>
          <a:lstStyle/>
          <a:p>
            <a:r>
              <a:rPr lang="en-US" dirty="0"/>
              <a:t>Entailment in formal semantics</a:t>
            </a:r>
          </a:p>
        </p:txBody>
      </p:sp>
      <p:pic>
        <p:nvPicPr>
          <p:cNvPr id="3" name="Image" descr="Image">
            <a:extLst>
              <a:ext uri="{FF2B5EF4-FFF2-40B4-BE49-F238E27FC236}">
                <a16:creationId xmlns:a16="http://schemas.microsoft.com/office/drawing/2014/main" id="{8391279B-0852-514E-A3D3-CB2FACA444D9}"/>
              </a:ext>
            </a:extLst>
          </p:cNvPr>
          <p:cNvPicPr>
            <a:picLocks noChangeAspect="1"/>
          </p:cNvPicPr>
          <p:nvPr/>
        </p:nvPicPr>
        <p:blipFill>
          <a:blip r:embed="rId2"/>
          <a:stretch>
            <a:fillRect/>
          </a:stretch>
        </p:blipFill>
        <p:spPr>
          <a:xfrm>
            <a:off x="1043345" y="1137177"/>
            <a:ext cx="9666781" cy="4993259"/>
          </a:xfrm>
          <a:prstGeom prst="rect">
            <a:avLst/>
          </a:prstGeom>
          <a:ln w="12700">
            <a:miter lim="400000"/>
          </a:ln>
        </p:spPr>
      </p:pic>
    </p:spTree>
    <p:extLst>
      <p:ext uri="{BB962C8B-B14F-4D97-AF65-F5344CB8AC3E}">
        <p14:creationId xmlns:p14="http://schemas.microsoft.com/office/powerpoint/2010/main" val="27107258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CF8C1-7077-0146-B9B1-85932998CE97}"/>
              </a:ext>
            </a:extLst>
          </p:cNvPr>
          <p:cNvSpPr>
            <a:spLocks noGrp="1"/>
          </p:cNvSpPr>
          <p:nvPr>
            <p:ph type="title"/>
          </p:nvPr>
        </p:nvSpPr>
        <p:spPr/>
        <p:txBody>
          <a:bodyPr/>
          <a:lstStyle/>
          <a:p>
            <a:r>
              <a:rPr lang="en-US" dirty="0"/>
              <a:t>Entailment in formal semantics</a:t>
            </a:r>
          </a:p>
        </p:txBody>
      </p:sp>
      <p:sp>
        <p:nvSpPr>
          <p:cNvPr id="3" name="All animals have an ulnar artery…">
            <a:extLst>
              <a:ext uri="{FF2B5EF4-FFF2-40B4-BE49-F238E27FC236}">
                <a16:creationId xmlns:a16="http://schemas.microsoft.com/office/drawing/2014/main" id="{23A33E73-C031-0F40-BFBC-88CFDAE385E7}"/>
              </a:ext>
            </a:extLst>
          </p:cNvPr>
          <p:cNvSpPr txBox="1"/>
          <p:nvPr/>
        </p:nvSpPr>
        <p:spPr>
          <a:xfrm>
            <a:off x="2890744" y="2404964"/>
            <a:ext cx="5248233" cy="133806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pPr algn="ctr">
              <a:defRPr sz="3900"/>
            </a:pPr>
            <a:r>
              <a:rPr sz="2742" dirty="0"/>
              <a:t>All animals have an ulnar artery</a:t>
            </a:r>
          </a:p>
          <a:p>
            <a:pPr algn="ctr">
              <a:defRPr sz="3900"/>
            </a:pPr>
            <a:r>
              <a:rPr sz="2742" dirty="0"/>
              <a:t>⇒ </a:t>
            </a:r>
          </a:p>
          <a:p>
            <a:pPr algn="ctr">
              <a:defRPr sz="3900"/>
            </a:pPr>
            <a:r>
              <a:rPr sz="2742" dirty="0"/>
              <a:t>All dogs have an ulnar artery</a:t>
            </a:r>
          </a:p>
        </p:txBody>
      </p:sp>
      <p:sp>
        <p:nvSpPr>
          <p:cNvPr id="4" name="+ Mathematically well-understood + Powerful machinery for handling logical operations…">
            <a:extLst>
              <a:ext uri="{FF2B5EF4-FFF2-40B4-BE49-F238E27FC236}">
                <a16:creationId xmlns:a16="http://schemas.microsoft.com/office/drawing/2014/main" id="{5672F2FB-6FBA-7844-A348-4485E2DE5EA0}"/>
              </a:ext>
            </a:extLst>
          </p:cNvPr>
          <p:cNvSpPr txBox="1"/>
          <p:nvPr/>
        </p:nvSpPr>
        <p:spPr>
          <a:xfrm>
            <a:off x="2140936" y="5010811"/>
            <a:ext cx="7471597" cy="114319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pPr>
              <a:defRPr sz="3300" b="0"/>
            </a:pPr>
            <a:r>
              <a:rPr sz="2320" dirty="0"/>
              <a:t>+ Mathematically well-understood</a:t>
            </a:r>
            <a:br>
              <a:rPr sz="2320" dirty="0"/>
            </a:br>
            <a:r>
              <a:rPr sz="2320" dirty="0"/>
              <a:t>+ Powerful machinery for handling logical operations </a:t>
            </a:r>
          </a:p>
          <a:p>
            <a:pPr>
              <a:defRPr sz="3300" b="0"/>
            </a:pPr>
            <a:r>
              <a:rPr sz="2320" dirty="0"/>
              <a:t>- Knowledge must come from somewhere else </a:t>
            </a:r>
          </a:p>
        </p:txBody>
      </p:sp>
    </p:spTree>
    <p:extLst>
      <p:ext uri="{BB962C8B-B14F-4D97-AF65-F5344CB8AC3E}">
        <p14:creationId xmlns:p14="http://schemas.microsoft.com/office/powerpoint/2010/main" val="3982684704"/>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9" name="Screenshot 2018-06-07 13.53.24.png" descr="Screenshot 2018-06-07 13.53.24.png"/>
          <p:cNvPicPr>
            <a:picLocks noChangeAspect="1"/>
          </p:cNvPicPr>
          <p:nvPr/>
        </p:nvPicPr>
        <p:blipFill>
          <a:blip r:embed="rId2"/>
          <a:stretch>
            <a:fillRect/>
          </a:stretch>
        </p:blipFill>
        <p:spPr>
          <a:xfrm>
            <a:off x="1" y="-4046217"/>
            <a:ext cx="12191999" cy="12572996"/>
          </a:xfrm>
          <a:prstGeom prst="rect">
            <a:avLst/>
          </a:prstGeom>
          <a:ln w="12700">
            <a:miter lim="400000"/>
          </a:ln>
        </p:spPr>
      </p:pic>
    </p:spTree>
    <p:extLst>
      <p:ext uri="{BB962C8B-B14F-4D97-AF65-F5344CB8AC3E}">
        <p14:creationId xmlns:p14="http://schemas.microsoft.com/office/powerpoint/2010/main" val="11104182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1" name="Image" descr="Image"/>
          <p:cNvPicPr>
            <a:picLocks noChangeAspect="1"/>
          </p:cNvPicPr>
          <p:nvPr/>
        </p:nvPicPr>
        <p:blipFill>
          <a:blip r:embed="rId2"/>
          <a:stretch>
            <a:fillRect/>
          </a:stretch>
        </p:blipFill>
        <p:spPr>
          <a:xfrm>
            <a:off x="0" y="-4075457"/>
            <a:ext cx="12192000" cy="14643154"/>
          </a:xfrm>
          <a:prstGeom prst="rect">
            <a:avLst/>
          </a:prstGeom>
          <a:ln w="12700">
            <a:miter lim="400000"/>
          </a:ln>
        </p:spPr>
      </p:pic>
    </p:spTree>
    <p:extLst>
      <p:ext uri="{BB962C8B-B14F-4D97-AF65-F5344CB8AC3E}">
        <p14:creationId xmlns:p14="http://schemas.microsoft.com/office/powerpoint/2010/main" val="31224528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3" name="Image" descr="Image"/>
          <p:cNvPicPr>
            <a:picLocks noChangeAspect="1"/>
          </p:cNvPicPr>
          <p:nvPr/>
        </p:nvPicPr>
        <p:blipFill>
          <a:blip r:embed="rId2"/>
          <a:stretch>
            <a:fillRect/>
          </a:stretch>
        </p:blipFill>
        <p:spPr>
          <a:xfrm>
            <a:off x="0" y="-7409661"/>
            <a:ext cx="12192000" cy="14349957"/>
          </a:xfrm>
          <a:prstGeom prst="rect">
            <a:avLst/>
          </a:prstGeom>
          <a:ln w="12700">
            <a:miter lim="400000"/>
          </a:ln>
        </p:spPr>
      </p:pic>
    </p:spTree>
    <p:extLst>
      <p:ext uri="{BB962C8B-B14F-4D97-AF65-F5344CB8AC3E}">
        <p14:creationId xmlns:p14="http://schemas.microsoft.com/office/powerpoint/2010/main" val="337656599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 name="Lexical Semantics"/>
          <p:cNvSpPr txBox="1">
            <a:spLocks noGrp="1"/>
          </p:cNvSpPr>
          <p:nvPr>
            <p:ph type="title"/>
          </p:nvPr>
        </p:nvSpPr>
        <p:spPr>
          <a:prstGeom prst="rect">
            <a:avLst/>
          </a:prstGeom>
        </p:spPr>
        <p:txBody>
          <a:bodyPr/>
          <a:lstStyle/>
          <a:p>
            <a:r>
              <a:t>Lexical Semantics</a:t>
            </a:r>
          </a:p>
        </p:txBody>
      </p:sp>
      <p:sp>
        <p:nvSpPr>
          <p:cNvPr id="176" name="WordNet"/>
          <p:cNvSpPr txBox="1"/>
          <p:nvPr/>
        </p:nvSpPr>
        <p:spPr>
          <a:xfrm>
            <a:off x="2322704" y="5061871"/>
            <a:ext cx="2746503" cy="613181"/>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spAutoFit/>
          </a:bodyPr>
          <a:lstStyle>
            <a:lvl1pPr>
              <a:defRPr sz="5000" b="0">
                <a:latin typeface="Helvetica Light"/>
                <a:ea typeface="Helvetica Light"/>
                <a:cs typeface="Helvetica Light"/>
                <a:sym typeface="Helvetica Light"/>
              </a:defRPr>
            </a:lvl1pPr>
          </a:lstStyle>
          <a:p>
            <a:r>
              <a:rPr sz="3516"/>
              <a:t>WordNet</a:t>
            </a:r>
          </a:p>
        </p:txBody>
      </p:sp>
      <p:grpSp>
        <p:nvGrpSpPr>
          <p:cNvPr id="200" name="Group"/>
          <p:cNvGrpSpPr/>
          <p:nvPr/>
        </p:nvGrpSpPr>
        <p:grpSpPr>
          <a:xfrm>
            <a:off x="2014235" y="2352255"/>
            <a:ext cx="3818810" cy="2662554"/>
            <a:chOff x="0" y="0"/>
            <a:chExt cx="5431196" cy="3786742"/>
          </a:xfrm>
        </p:grpSpPr>
        <p:sp>
          <p:nvSpPr>
            <p:cNvPr id="177" name="act"/>
            <p:cNvSpPr txBox="1"/>
            <p:nvPr/>
          </p:nvSpPr>
          <p:spPr>
            <a:xfrm>
              <a:off x="2890541" y="0"/>
              <a:ext cx="654305" cy="49910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lvl1pPr>
                <a:defRPr sz="1400" b="0">
                  <a:latin typeface="Helvetica Light"/>
                  <a:ea typeface="Helvetica Light"/>
                  <a:cs typeface="Helvetica Light"/>
                  <a:sym typeface="Helvetica Light"/>
                </a:defRPr>
              </a:lvl1pPr>
            </a:lstStyle>
            <a:p>
              <a:r>
                <a:rPr sz="984"/>
                <a:t>act</a:t>
              </a:r>
            </a:p>
          </p:txBody>
        </p:sp>
        <p:sp>
          <p:nvSpPr>
            <p:cNvPr id="178" name="communicate"/>
            <p:cNvSpPr txBox="1"/>
            <p:nvPr/>
          </p:nvSpPr>
          <p:spPr>
            <a:xfrm>
              <a:off x="1307189" y="856392"/>
              <a:ext cx="1488020" cy="49910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lvl1pPr>
                <a:defRPr sz="1400" b="0">
                  <a:latin typeface="Helvetica Light"/>
                  <a:ea typeface="Helvetica Light"/>
                  <a:cs typeface="Helvetica Light"/>
                  <a:sym typeface="Helvetica Light"/>
                </a:defRPr>
              </a:lvl1pPr>
            </a:lstStyle>
            <a:p>
              <a:r>
                <a:rPr sz="984"/>
                <a:t>communicate</a:t>
              </a:r>
            </a:p>
          </p:txBody>
        </p:sp>
        <p:sp>
          <p:nvSpPr>
            <p:cNvPr id="179" name="address"/>
            <p:cNvSpPr txBox="1"/>
            <p:nvPr/>
          </p:nvSpPr>
          <p:spPr>
            <a:xfrm>
              <a:off x="800026" y="1722273"/>
              <a:ext cx="973493" cy="49910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lvl1pPr>
                <a:defRPr sz="1400" b="0">
                  <a:latin typeface="Helvetica Light"/>
                  <a:ea typeface="Helvetica Light"/>
                  <a:cs typeface="Helvetica Light"/>
                  <a:sym typeface="Helvetica Light"/>
                </a:defRPr>
              </a:lvl1pPr>
            </a:lstStyle>
            <a:p>
              <a:r>
                <a:rPr sz="984"/>
                <a:t>address</a:t>
              </a:r>
            </a:p>
          </p:txBody>
        </p:sp>
        <p:sp>
          <p:nvSpPr>
            <p:cNvPr id="180" name="harangue"/>
            <p:cNvSpPr txBox="1"/>
            <p:nvPr/>
          </p:nvSpPr>
          <p:spPr>
            <a:xfrm>
              <a:off x="0" y="2588155"/>
              <a:ext cx="1117318" cy="49910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lvl1pPr>
                <a:defRPr sz="1400" b="0">
                  <a:latin typeface="Helvetica Light"/>
                  <a:ea typeface="Helvetica Light"/>
                  <a:cs typeface="Helvetica Light"/>
                  <a:sym typeface="Helvetica Light"/>
                </a:defRPr>
              </a:lvl1pPr>
            </a:lstStyle>
            <a:p>
              <a:r>
                <a:rPr sz="984"/>
                <a:t>harangue</a:t>
              </a:r>
            </a:p>
          </p:txBody>
        </p:sp>
        <p:sp>
          <p:nvSpPr>
            <p:cNvPr id="181" name="rant"/>
            <p:cNvSpPr txBox="1"/>
            <p:nvPr/>
          </p:nvSpPr>
          <p:spPr>
            <a:xfrm>
              <a:off x="273452" y="3287640"/>
              <a:ext cx="503648" cy="49910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lvl1pPr>
                <a:defRPr sz="1400" b="0">
                  <a:latin typeface="Helvetica Light"/>
                  <a:ea typeface="Helvetica Light"/>
                  <a:cs typeface="Helvetica Light"/>
                  <a:sym typeface="Helvetica Light"/>
                </a:defRPr>
              </a:lvl1pPr>
            </a:lstStyle>
            <a:p>
              <a:r>
                <a:rPr sz="984"/>
                <a:t>rant</a:t>
              </a:r>
            </a:p>
          </p:txBody>
        </p:sp>
        <p:sp>
          <p:nvSpPr>
            <p:cNvPr id="182" name="perform"/>
            <p:cNvSpPr txBox="1"/>
            <p:nvPr/>
          </p:nvSpPr>
          <p:spPr>
            <a:xfrm>
              <a:off x="3605586" y="856392"/>
              <a:ext cx="1198585" cy="49910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lvl1pPr>
                <a:defRPr sz="1400" b="0">
                  <a:latin typeface="Helvetica Light"/>
                  <a:ea typeface="Helvetica Light"/>
                  <a:cs typeface="Helvetica Light"/>
                  <a:sym typeface="Helvetica Light"/>
                </a:defRPr>
              </a:lvl1pPr>
            </a:lstStyle>
            <a:p>
              <a:r>
                <a:rPr sz="984"/>
                <a:t>perform</a:t>
              </a:r>
            </a:p>
          </p:txBody>
        </p:sp>
        <p:sp>
          <p:nvSpPr>
            <p:cNvPr id="183" name="practice"/>
            <p:cNvSpPr txBox="1"/>
            <p:nvPr/>
          </p:nvSpPr>
          <p:spPr>
            <a:xfrm>
              <a:off x="3727645" y="1722273"/>
              <a:ext cx="943176" cy="49910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lvl1pPr>
                <a:defRPr sz="1400" b="0">
                  <a:latin typeface="Helvetica Light"/>
                  <a:ea typeface="Helvetica Light"/>
                  <a:cs typeface="Helvetica Light"/>
                  <a:sym typeface="Helvetica Light"/>
                </a:defRPr>
              </a:lvl1pPr>
            </a:lstStyle>
            <a:p>
              <a:r>
                <a:rPr sz="984"/>
                <a:t>practice</a:t>
              </a:r>
            </a:p>
          </p:txBody>
        </p:sp>
        <p:sp>
          <p:nvSpPr>
            <p:cNvPr id="184" name="walk through"/>
            <p:cNvSpPr txBox="1"/>
            <p:nvPr/>
          </p:nvSpPr>
          <p:spPr>
            <a:xfrm>
              <a:off x="2850155" y="2588155"/>
              <a:ext cx="1354724" cy="49910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lvl1pPr>
                <a:defRPr sz="1400" b="0">
                  <a:latin typeface="Helvetica Light"/>
                  <a:ea typeface="Helvetica Light"/>
                  <a:cs typeface="Helvetica Light"/>
                  <a:sym typeface="Helvetica Light"/>
                </a:defRPr>
              </a:lvl1pPr>
            </a:lstStyle>
            <a:p>
              <a:r>
                <a:rPr sz="984"/>
                <a:t>walk through</a:t>
              </a:r>
            </a:p>
          </p:txBody>
        </p:sp>
        <p:sp>
          <p:nvSpPr>
            <p:cNvPr id="185" name="scrimmage"/>
            <p:cNvSpPr txBox="1"/>
            <p:nvPr/>
          </p:nvSpPr>
          <p:spPr>
            <a:xfrm>
              <a:off x="4122414" y="2588155"/>
              <a:ext cx="1308783" cy="49910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lvl1pPr>
                <a:defRPr sz="1400" b="0">
                  <a:latin typeface="Helvetica Light"/>
                  <a:ea typeface="Helvetica Light"/>
                  <a:cs typeface="Helvetica Light"/>
                  <a:sym typeface="Helvetica Light"/>
                </a:defRPr>
              </a:lvl1pPr>
            </a:lstStyle>
            <a:p>
              <a:r>
                <a:rPr sz="984"/>
                <a:t>scrimmage</a:t>
              </a:r>
            </a:p>
          </p:txBody>
        </p:sp>
        <p:sp>
          <p:nvSpPr>
            <p:cNvPr id="186" name="relay"/>
            <p:cNvSpPr txBox="1"/>
            <p:nvPr/>
          </p:nvSpPr>
          <p:spPr>
            <a:xfrm>
              <a:off x="2175495" y="1722273"/>
              <a:ext cx="1430092" cy="49910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lvl1pPr>
                <a:defRPr sz="1400" b="0">
                  <a:latin typeface="Helvetica Light"/>
                  <a:ea typeface="Helvetica Light"/>
                  <a:cs typeface="Helvetica Light"/>
                  <a:sym typeface="Helvetica Light"/>
                </a:defRPr>
              </a:lvl1pPr>
            </a:lstStyle>
            <a:p>
              <a:r>
                <a:rPr sz="984"/>
                <a:t>relay</a:t>
              </a:r>
            </a:p>
          </p:txBody>
        </p:sp>
        <p:sp>
          <p:nvSpPr>
            <p:cNvPr id="187" name="talk about"/>
            <p:cNvSpPr txBox="1"/>
            <p:nvPr/>
          </p:nvSpPr>
          <p:spPr>
            <a:xfrm>
              <a:off x="1307189" y="2588155"/>
              <a:ext cx="1291104" cy="49910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lvl1pPr>
                <a:defRPr sz="1400" b="0">
                  <a:latin typeface="Helvetica Light"/>
                  <a:ea typeface="Helvetica Light"/>
                  <a:cs typeface="Helvetica Light"/>
                  <a:sym typeface="Helvetica Light"/>
                </a:defRPr>
              </a:lvl1pPr>
            </a:lstStyle>
            <a:p>
              <a:r>
                <a:rPr sz="984"/>
                <a:t>talk about</a:t>
              </a:r>
            </a:p>
          </p:txBody>
        </p:sp>
        <p:sp>
          <p:nvSpPr>
            <p:cNvPr id="188" name="descant"/>
            <p:cNvSpPr txBox="1"/>
            <p:nvPr/>
          </p:nvSpPr>
          <p:spPr>
            <a:xfrm>
              <a:off x="1453086" y="3287640"/>
              <a:ext cx="969711" cy="49910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lvl1pPr>
                <a:defRPr sz="1400" b="0">
                  <a:latin typeface="Helvetica Light"/>
                  <a:ea typeface="Helvetica Light"/>
                  <a:cs typeface="Helvetica Light"/>
                  <a:sym typeface="Helvetica Light"/>
                </a:defRPr>
              </a:lvl1pPr>
            </a:lstStyle>
            <a:p>
              <a:r>
                <a:rPr sz="984"/>
                <a:t>descant</a:t>
              </a:r>
            </a:p>
          </p:txBody>
        </p:sp>
        <p:sp>
          <p:nvSpPr>
            <p:cNvPr id="189" name="Line"/>
            <p:cNvSpPr/>
            <p:nvPr/>
          </p:nvSpPr>
          <p:spPr>
            <a:xfrm flipV="1">
              <a:off x="2181635" y="483220"/>
              <a:ext cx="1032882" cy="477989"/>
            </a:xfrm>
            <a:prstGeom prst="line">
              <a:avLst/>
            </a:prstGeom>
            <a:noFill/>
            <a:ln w="12700" cap="flat">
              <a:solidFill>
                <a:srgbClr val="000000"/>
              </a:solidFill>
              <a:prstDash val="solid"/>
              <a:miter lim="400000"/>
            </a:ln>
            <a:effectLst/>
          </p:spPr>
          <p:txBody>
            <a:bodyPr wrap="square" lIns="35719" tIns="35719" rIns="35719" bIns="35719" numCol="1" anchor="ctr">
              <a:noAutofit/>
            </a:bodyPr>
            <a:lstStyle/>
            <a:p>
              <a:pPr>
                <a:defRPr b="0">
                  <a:latin typeface="Helvetica Light"/>
                  <a:ea typeface="Helvetica Light"/>
                  <a:cs typeface="Helvetica Light"/>
                  <a:sym typeface="Helvetica Light"/>
                </a:defRPr>
              </a:pPr>
              <a:endParaRPr sz="1266"/>
            </a:p>
          </p:txBody>
        </p:sp>
        <p:sp>
          <p:nvSpPr>
            <p:cNvPr id="190" name="Line"/>
            <p:cNvSpPr/>
            <p:nvPr/>
          </p:nvSpPr>
          <p:spPr>
            <a:xfrm flipH="1" flipV="1">
              <a:off x="3221218" y="482893"/>
              <a:ext cx="884803" cy="478643"/>
            </a:xfrm>
            <a:prstGeom prst="line">
              <a:avLst/>
            </a:prstGeom>
            <a:noFill/>
            <a:ln w="12700" cap="flat">
              <a:solidFill>
                <a:srgbClr val="000000"/>
              </a:solidFill>
              <a:prstDash val="solid"/>
              <a:miter lim="400000"/>
            </a:ln>
            <a:effectLst/>
          </p:spPr>
          <p:txBody>
            <a:bodyPr wrap="square" lIns="35719" tIns="35719" rIns="35719" bIns="35719" numCol="1" anchor="ctr">
              <a:noAutofit/>
            </a:bodyPr>
            <a:lstStyle/>
            <a:p>
              <a:pPr>
                <a:defRPr b="0">
                  <a:latin typeface="Helvetica Light"/>
                  <a:ea typeface="Helvetica Light"/>
                  <a:cs typeface="Helvetica Light"/>
                  <a:sym typeface="Helvetica Light"/>
                </a:defRPr>
              </a:pPr>
              <a:endParaRPr sz="1266"/>
            </a:p>
          </p:txBody>
        </p:sp>
        <p:sp>
          <p:nvSpPr>
            <p:cNvPr id="191" name="Line"/>
            <p:cNvSpPr/>
            <p:nvPr/>
          </p:nvSpPr>
          <p:spPr>
            <a:xfrm flipV="1">
              <a:off x="4196196" y="1223171"/>
              <a:ext cx="1" cy="614559"/>
            </a:xfrm>
            <a:prstGeom prst="line">
              <a:avLst/>
            </a:prstGeom>
            <a:noFill/>
            <a:ln w="12700" cap="flat">
              <a:solidFill>
                <a:srgbClr val="000000"/>
              </a:solidFill>
              <a:prstDash val="solid"/>
              <a:miter lim="400000"/>
            </a:ln>
            <a:effectLst/>
          </p:spPr>
          <p:txBody>
            <a:bodyPr wrap="square" lIns="35719" tIns="35719" rIns="35719" bIns="35719" numCol="1" anchor="ctr">
              <a:noAutofit/>
            </a:bodyPr>
            <a:lstStyle/>
            <a:p>
              <a:pPr>
                <a:defRPr b="0">
                  <a:latin typeface="Helvetica Light"/>
                  <a:ea typeface="Helvetica Light"/>
                  <a:cs typeface="Helvetica Light"/>
                  <a:sym typeface="Helvetica Light"/>
                </a:defRPr>
              </a:pPr>
              <a:endParaRPr sz="1266"/>
            </a:p>
          </p:txBody>
        </p:sp>
        <p:sp>
          <p:nvSpPr>
            <p:cNvPr id="192" name="Line"/>
            <p:cNvSpPr/>
            <p:nvPr/>
          </p:nvSpPr>
          <p:spPr>
            <a:xfrm flipH="1">
              <a:off x="3671462" y="2120056"/>
              <a:ext cx="458119" cy="598517"/>
            </a:xfrm>
            <a:prstGeom prst="line">
              <a:avLst/>
            </a:prstGeom>
            <a:noFill/>
            <a:ln w="12700" cap="flat">
              <a:solidFill>
                <a:srgbClr val="000000"/>
              </a:solidFill>
              <a:prstDash val="solid"/>
              <a:miter lim="400000"/>
            </a:ln>
            <a:effectLst/>
          </p:spPr>
          <p:txBody>
            <a:bodyPr wrap="square" lIns="35719" tIns="35719" rIns="35719" bIns="35719" numCol="1" anchor="ctr">
              <a:noAutofit/>
            </a:bodyPr>
            <a:lstStyle/>
            <a:p>
              <a:pPr>
                <a:defRPr b="0">
                  <a:latin typeface="Helvetica Light"/>
                  <a:ea typeface="Helvetica Light"/>
                  <a:cs typeface="Helvetica Light"/>
                  <a:sym typeface="Helvetica Light"/>
                </a:defRPr>
              </a:pPr>
              <a:endParaRPr sz="1266"/>
            </a:p>
          </p:txBody>
        </p:sp>
        <p:sp>
          <p:nvSpPr>
            <p:cNvPr id="193" name="Line"/>
            <p:cNvSpPr/>
            <p:nvPr/>
          </p:nvSpPr>
          <p:spPr>
            <a:xfrm>
              <a:off x="4288669" y="2076615"/>
              <a:ext cx="491369" cy="641958"/>
            </a:xfrm>
            <a:prstGeom prst="line">
              <a:avLst/>
            </a:prstGeom>
            <a:noFill/>
            <a:ln w="12700" cap="flat">
              <a:solidFill>
                <a:srgbClr val="000000"/>
              </a:solidFill>
              <a:prstDash val="solid"/>
              <a:miter lim="400000"/>
            </a:ln>
            <a:effectLst/>
          </p:spPr>
          <p:txBody>
            <a:bodyPr wrap="square" lIns="35719" tIns="35719" rIns="35719" bIns="35719" numCol="1" anchor="ctr">
              <a:noAutofit/>
            </a:bodyPr>
            <a:lstStyle/>
            <a:p>
              <a:pPr>
                <a:defRPr b="0">
                  <a:latin typeface="Helvetica Light"/>
                  <a:ea typeface="Helvetica Light"/>
                  <a:cs typeface="Helvetica Light"/>
                  <a:sym typeface="Helvetica Light"/>
                </a:defRPr>
              </a:pPr>
              <a:endParaRPr sz="1266"/>
            </a:p>
          </p:txBody>
        </p:sp>
        <p:sp>
          <p:nvSpPr>
            <p:cNvPr id="194" name="Line"/>
            <p:cNvSpPr/>
            <p:nvPr/>
          </p:nvSpPr>
          <p:spPr>
            <a:xfrm flipH="1">
              <a:off x="1313328" y="1231192"/>
              <a:ext cx="493796" cy="645128"/>
            </a:xfrm>
            <a:prstGeom prst="line">
              <a:avLst/>
            </a:prstGeom>
            <a:noFill/>
            <a:ln w="12700" cap="flat">
              <a:solidFill>
                <a:srgbClr val="000000"/>
              </a:solidFill>
              <a:prstDash val="solid"/>
              <a:miter lim="400000"/>
            </a:ln>
            <a:effectLst/>
          </p:spPr>
          <p:txBody>
            <a:bodyPr wrap="square" lIns="35719" tIns="35719" rIns="35719" bIns="35719" numCol="1" anchor="ctr">
              <a:noAutofit/>
            </a:bodyPr>
            <a:lstStyle/>
            <a:p>
              <a:pPr>
                <a:defRPr b="0">
                  <a:latin typeface="Helvetica Light"/>
                  <a:ea typeface="Helvetica Light"/>
                  <a:cs typeface="Helvetica Light"/>
                  <a:sym typeface="Helvetica Light"/>
                </a:defRPr>
              </a:pPr>
              <a:endParaRPr sz="1266"/>
            </a:p>
          </p:txBody>
        </p:sp>
        <p:sp>
          <p:nvSpPr>
            <p:cNvPr id="195" name="Line"/>
            <p:cNvSpPr/>
            <p:nvPr/>
          </p:nvSpPr>
          <p:spPr>
            <a:xfrm>
              <a:off x="2352608" y="1234362"/>
              <a:ext cx="491369" cy="641958"/>
            </a:xfrm>
            <a:prstGeom prst="line">
              <a:avLst/>
            </a:prstGeom>
            <a:noFill/>
            <a:ln w="12700" cap="flat">
              <a:solidFill>
                <a:srgbClr val="000000"/>
              </a:solidFill>
              <a:prstDash val="solid"/>
              <a:miter lim="400000"/>
            </a:ln>
            <a:effectLst/>
          </p:spPr>
          <p:txBody>
            <a:bodyPr wrap="square" lIns="35719" tIns="35719" rIns="35719" bIns="35719" numCol="1" anchor="ctr">
              <a:noAutofit/>
            </a:bodyPr>
            <a:lstStyle/>
            <a:p>
              <a:pPr>
                <a:defRPr b="0">
                  <a:latin typeface="Helvetica Light"/>
                  <a:ea typeface="Helvetica Light"/>
                  <a:cs typeface="Helvetica Light"/>
                  <a:sym typeface="Helvetica Light"/>
                </a:defRPr>
              </a:pPr>
              <a:endParaRPr sz="1266"/>
            </a:p>
          </p:txBody>
        </p:sp>
        <p:sp>
          <p:nvSpPr>
            <p:cNvPr id="196" name="Line"/>
            <p:cNvSpPr/>
            <p:nvPr/>
          </p:nvSpPr>
          <p:spPr>
            <a:xfrm>
              <a:off x="1455233" y="2120056"/>
              <a:ext cx="491369" cy="641958"/>
            </a:xfrm>
            <a:prstGeom prst="line">
              <a:avLst/>
            </a:prstGeom>
            <a:noFill/>
            <a:ln w="12700" cap="flat">
              <a:solidFill>
                <a:srgbClr val="000000"/>
              </a:solidFill>
              <a:prstDash val="solid"/>
              <a:miter lim="400000"/>
            </a:ln>
            <a:effectLst/>
          </p:spPr>
          <p:txBody>
            <a:bodyPr wrap="square" lIns="35719" tIns="35719" rIns="35719" bIns="35719" numCol="1" anchor="ctr">
              <a:noAutofit/>
            </a:bodyPr>
            <a:lstStyle/>
            <a:p>
              <a:pPr>
                <a:defRPr b="0">
                  <a:latin typeface="Helvetica Light"/>
                  <a:ea typeface="Helvetica Light"/>
                  <a:cs typeface="Helvetica Light"/>
                  <a:sym typeface="Helvetica Light"/>
                </a:defRPr>
              </a:pPr>
              <a:endParaRPr sz="1266"/>
            </a:p>
          </p:txBody>
        </p:sp>
        <p:sp>
          <p:nvSpPr>
            <p:cNvPr id="197" name="Line"/>
            <p:cNvSpPr/>
            <p:nvPr/>
          </p:nvSpPr>
          <p:spPr>
            <a:xfrm flipH="1">
              <a:off x="553128" y="2120056"/>
              <a:ext cx="493797" cy="645129"/>
            </a:xfrm>
            <a:prstGeom prst="line">
              <a:avLst/>
            </a:prstGeom>
            <a:noFill/>
            <a:ln w="12700" cap="flat">
              <a:solidFill>
                <a:srgbClr val="000000"/>
              </a:solidFill>
              <a:prstDash val="solid"/>
              <a:miter lim="400000"/>
            </a:ln>
            <a:effectLst/>
          </p:spPr>
          <p:txBody>
            <a:bodyPr wrap="square" lIns="35719" tIns="35719" rIns="35719" bIns="35719" numCol="1" anchor="ctr">
              <a:noAutofit/>
            </a:bodyPr>
            <a:lstStyle/>
            <a:p>
              <a:pPr>
                <a:defRPr b="0">
                  <a:latin typeface="Helvetica Light"/>
                  <a:ea typeface="Helvetica Light"/>
                  <a:cs typeface="Helvetica Light"/>
                  <a:sym typeface="Helvetica Light"/>
                </a:defRPr>
              </a:pPr>
              <a:endParaRPr sz="1266"/>
            </a:p>
          </p:txBody>
        </p:sp>
        <p:sp>
          <p:nvSpPr>
            <p:cNvPr id="198" name="Line"/>
            <p:cNvSpPr/>
            <p:nvPr/>
          </p:nvSpPr>
          <p:spPr>
            <a:xfrm flipV="1">
              <a:off x="1961423" y="2980361"/>
              <a:ext cx="1" cy="453730"/>
            </a:xfrm>
            <a:prstGeom prst="line">
              <a:avLst/>
            </a:prstGeom>
            <a:noFill/>
            <a:ln w="12700" cap="flat">
              <a:solidFill>
                <a:srgbClr val="000000"/>
              </a:solidFill>
              <a:prstDash val="solid"/>
              <a:miter lim="400000"/>
            </a:ln>
            <a:effectLst/>
          </p:spPr>
          <p:txBody>
            <a:bodyPr wrap="square" lIns="35719" tIns="35719" rIns="35719" bIns="35719" numCol="1" anchor="ctr">
              <a:noAutofit/>
            </a:bodyPr>
            <a:lstStyle/>
            <a:p>
              <a:pPr>
                <a:defRPr b="0">
                  <a:latin typeface="Helvetica Light"/>
                  <a:ea typeface="Helvetica Light"/>
                  <a:cs typeface="Helvetica Light"/>
                  <a:sym typeface="Helvetica Light"/>
                </a:defRPr>
              </a:pPr>
              <a:endParaRPr sz="1266"/>
            </a:p>
          </p:txBody>
        </p:sp>
        <p:sp>
          <p:nvSpPr>
            <p:cNvPr id="199" name="Line"/>
            <p:cNvSpPr/>
            <p:nvPr/>
          </p:nvSpPr>
          <p:spPr>
            <a:xfrm flipV="1">
              <a:off x="538307" y="2934988"/>
              <a:ext cx="1" cy="499103"/>
            </a:xfrm>
            <a:prstGeom prst="line">
              <a:avLst/>
            </a:prstGeom>
            <a:noFill/>
            <a:ln w="12700" cap="flat">
              <a:solidFill>
                <a:srgbClr val="000000"/>
              </a:solidFill>
              <a:prstDash val="solid"/>
              <a:miter lim="400000"/>
            </a:ln>
            <a:effectLst/>
          </p:spPr>
          <p:txBody>
            <a:bodyPr wrap="square" lIns="35719" tIns="35719" rIns="35719" bIns="35719" numCol="1" anchor="ctr">
              <a:noAutofit/>
            </a:bodyPr>
            <a:lstStyle/>
            <a:p>
              <a:pPr>
                <a:defRPr b="0">
                  <a:latin typeface="Helvetica Light"/>
                  <a:ea typeface="Helvetica Light"/>
                  <a:cs typeface="Helvetica Light"/>
                  <a:sym typeface="Helvetica Light"/>
                </a:defRPr>
              </a:pPr>
              <a:endParaRPr sz="1266"/>
            </a:p>
          </p:txBody>
        </p:sp>
      </p:grpSp>
    </p:spTree>
    <p:extLst>
      <p:ext uri="{BB962C8B-B14F-4D97-AF65-F5344CB8AC3E}">
        <p14:creationId xmlns:p14="http://schemas.microsoft.com/office/powerpoint/2010/main" val="20700273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Feed-Forward Neural Network</a:t>
            </a:r>
          </a:p>
        </p:txBody>
      </p:sp>
      <p:sp>
        <p:nvSpPr>
          <p:cNvPr id="3" name="Content Placeholder 2"/>
          <p:cNvSpPr>
            <a:spLocks noGrp="1"/>
          </p:cNvSpPr>
          <p:nvPr>
            <p:ph idx="1"/>
          </p:nvPr>
        </p:nvSpPr>
        <p:spPr/>
        <p:txBody>
          <a:bodyPr/>
          <a:lstStyle/>
          <a:p>
            <a:r>
              <a:rPr lang="en-US" dirty="0"/>
              <a:t>The simplest kind of is the </a:t>
            </a:r>
            <a:r>
              <a:rPr lang="en-US" b="1" dirty="0"/>
              <a:t>Feed-Forward Neural Network</a:t>
            </a:r>
          </a:p>
          <a:p>
            <a:r>
              <a:rPr lang="en-US" b="1" dirty="0"/>
              <a:t>Multilayer</a:t>
            </a:r>
            <a:r>
              <a:rPr lang="en-US" dirty="0"/>
              <a:t> network, all units are usually </a:t>
            </a:r>
            <a:r>
              <a:rPr lang="en-US" b="1" dirty="0"/>
              <a:t>fully-connected</a:t>
            </a:r>
            <a:r>
              <a:rPr lang="en-US" dirty="0"/>
              <a:t>, and </a:t>
            </a:r>
            <a:r>
              <a:rPr lang="en-US" b="1" dirty="0"/>
              <a:t>no cycles</a:t>
            </a:r>
            <a:r>
              <a:rPr lang="en-US" dirty="0"/>
              <a:t>.</a:t>
            </a:r>
          </a:p>
          <a:p>
            <a:r>
              <a:rPr lang="en-US" dirty="0"/>
              <a:t>The outputs from each layer are passed to units in the next higher layer, and no outputs are passed back to lower layers. </a:t>
            </a:r>
          </a:p>
          <a:p>
            <a:endParaRPr lang="en-US" dirty="0"/>
          </a:p>
        </p:txBody>
      </p:sp>
      <p:pic>
        <p:nvPicPr>
          <p:cNvPr id="4" name="Picture 3"/>
          <p:cNvPicPr>
            <a:picLocks noChangeAspect="1"/>
          </p:cNvPicPr>
          <p:nvPr/>
        </p:nvPicPr>
        <p:blipFill>
          <a:blip r:embed="rId3"/>
          <a:stretch>
            <a:fillRect/>
          </a:stretch>
        </p:blipFill>
        <p:spPr>
          <a:xfrm>
            <a:off x="2438401" y="3393406"/>
            <a:ext cx="5425029" cy="2971799"/>
          </a:xfrm>
          <a:prstGeom prst="rect">
            <a:avLst/>
          </a:prstGeom>
        </p:spPr>
      </p:pic>
      <p:sp>
        <p:nvSpPr>
          <p:cNvPr id="5" name="TextBox 4"/>
          <p:cNvSpPr txBox="1"/>
          <p:nvPr/>
        </p:nvSpPr>
        <p:spPr>
          <a:xfrm>
            <a:off x="8229600" y="5995872"/>
            <a:ext cx="2371162" cy="369332"/>
          </a:xfrm>
          <a:prstGeom prst="rect">
            <a:avLst/>
          </a:prstGeom>
          <a:noFill/>
        </p:spPr>
        <p:txBody>
          <a:bodyPr wrap="none" rtlCol="0">
            <a:spAutoFit/>
          </a:bodyPr>
          <a:lstStyle/>
          <a:p>
            <a:r>
              <a:rPr lang="en-US" dirty="0"/>
              <a:t>Layer 0 (input layer) </a:t>
            </a:r>
          </a:p>
        </p:txBody>
      </p:sp>
      <p:sp>
        <p:nvSpPr>
          <p:cNvPr id="6" name="TextBox 5"/>
          <p:cNvSpPr txBox="1"/>
          <p:nvPr/>
        </p:nvSpPr>
        <p:spPr>
          <a:xfrm>
            <a:off x="8206175" y="4542182"/>
            <a:ext cx="2560316" cy="369332"/>
          </a:xfrm>
          <a:prstGeom prst="rect">
            <a:avLst/>
          </a:prstGeom>
          <a:noFill/>
        </p:spPr>
        <p:txBody>
          <a:bodyPr wrap="none" rtlCol="0">
            <a:spAutoFit/>
          </a:bodyPr>
          <a:lstStyle/>
          <a:p>
            <a:r>
              <a:rPr lang="en-US" dirty="0"/>
              <a:t>Layer </a:t>
            </a:r>
            <a:r>
              <a:rPr lang="en-US"/>
              <a:t>1 (hidden layer</a:t>
            </a:r>
            <a:r>
              <a:rPr lang="en-US" dirty="0"/>
              <a:t>) </a:t>
            </a:r>
          </a:p>
        </p:txBody>
      </p:sp>
      <p:sp>
        <p:nvSpPr>
          <p:cNvPr id="7" name="TextBox 6"/>
          <p:cNvSpPr txBox="1"/>
          <p:nvPr/>
        </p:nvSpPr>
        <p:spPr>
          <a:xfrm>
            <a:off x="8147847" y="3503873"/>
            <a:ext cx="2534668" cy="369332"/>
          </a:xfrm>
          <a:prstGeom prst="rect">
            <a:avLst/>
          </a:prstGeom>
          <a:noFill/>
        </p:spPr>
        <p:txBody>
          <a:bodyPr wrap="none" rtlCol="0">
            <a:spAutoFit/>
          </a:bodyPr>
          <a:lstStyle/>
          <a:p>
            <a:r>
              <a:rPr lang="en-US" dirty="0"/>
              <a:t>Layer 2 (output layer) </a:t>
            </a:r>
          </a:p>
        </p:txBody>
      </p:sp>
    </p:spTree>
    <p:extLst>
      <p:ext uri="{BB962C8B-B14F-4D97-AF65-F5344CB8AC3E}">
        <p14:creationId xmlns:p14="http://schemas.microsoft.com/office/powerpoint/2010/main" val="367244761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2" name="Image" descr="Image"/>
          <p:cNvPicPr>
            <a:picLocks noChangeAspect="1"/>
          </p:cNvPicPr>
          <p:nvPr/>
        </p:nvPicPr>
        <p:blipFill>
          <a:blip r:embed="rId3"/>
          <a:stretch>
            <a:fillRect/>
          </a:stretch>
        </p:blipFill>
        <p:spPr>
          <a:xfrm>
            <a:off x="5475226" y="2075482"/>
            <a:ext cx="5196929" cy="3087351"/>
          </a:xfrm>
          <a:prstGeom prst="rect">
            <a:avLst/>
          </a:prstGeom>
          <a:ln w="12700">
            <a:miter lim="400000"/>
          </a:ln>
        </p:spPr>
      </p:pic>
      <p:sp>
        <p:nvSpPr>
          <p:cNvPr id="203" name="Lexical Semantics"/>
          <p:cNvSpPr txBox="1">
            <a:spLocks noGrp="1"/>
          </p:cNvSpPr>
          <p:nvPr>
            <p:ph type="title"/>
          </p:nvPr>
        </p:nvSpPr>
        <p:spPr>
          <a:prstGeom prst="rect">
            <a:avLst/>
          </a:prstGeom>
        </p:spPr>
        <p:txBody>
          <a:bodyPr/>
          <a:lstStyle/>
          <a:p>
            <a:r>
              <a:t>Lexical Semantics</a:t>
            </a:r>
          </a:p>
        </p:txBody>
      </p:sp>
      <p:sp>
        <p:nvSpPr>
          <p:cNvPr id="204" name="Vector Space Models"/>
          <p:cNvSpPr txBox="1"/>
          <p:nvPr/>
        </p:nvSpPr>
        <p:spPr>
          <a:xfrm>
            <a:off x="5646760" y="5150367"/>
            <a:ext cx="4853862" cy="6131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spAutoFit/>
          </a:bodyPr>
          <a:lstStyle>
            <a:lvl1pPr>
              <a:defRPr sz="5000" b="0">
                <a:latin typeface="Helvetica Light"/>
                <a:ea typeface="Helvetica Light"/>
                <a:cs typeface="Helvetica Light"/>
                <a:sym typeface="Helvetica Light"/>
              </a:defRPr>
            </a:lvl1pPr>
          </a:lstStyle>
          <a:p>
            <a:r>
              <a:rPr sz="3516"/>
              <a:t>Vector Space Models</a:t>
            </a:r>
          </a:p>
        </p:txBody>
      </p:sp>
      <p:sp>
        <p:nvSpPr>
          <p:cNvPr id="205" name="WordNet"/>
          <p:cNvSpPr txBox="1"/>
          <p:nvPr/>
        </p:nvSpPr>
        <p:spPr>
          <a:xfrm>
            <a:off x="2322704" y="5061871"/>
            <a:ext cx="2746503" cy="613181"/>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spAutoFit/>
          </a:bodyPr>
          <a:lstStyle>
            <a:lvl1pPr>
              <a:defRPr sz="5000" b="0">
                <a:latin typeface="Helvetica Light"/>
                <a:ea typeface="Helvetica Light"/>
                <a:cs typeface="Helvetica Light"/>
                <a:sym typeface="Helvetica Light"/>
              </a:defRPr>
            </a:lvl1pPr>
          </a:lstStyle>
          <a:p>
            <a:r>
              <a:rPr sz="3516"/>
              <a:t>WordNet</a:t>
            </a:r>
          </a:p>
        </p:txBody>
      </p:sp>
      <p:grpSp>
        <p:nvGrpSpPr>
          <p:cNvPr id="229" name="Group"/>
          <p:cNvGrpSpPr/>
          <p:nvPr/>
        </p:nvGrpSpPr>
        <p:grpSpPr>
          <a:xfrm>
            <a:off x="2014235" y="2352255"/>
            <a:ext cx="3818810" cy="2662554"/>
            <a:chOff x="0" y="0"/>
            <a:chExt cx="5431196" cy="3786742"/>
          </a:xfrm>
        </p:grpSpPr>
        <p:sp>
          <p:nvSpPr>
            <p:cNvPr id="206" name="act"/>
            <p:cNvSpPr txBox="1"/>
            <p:nvPr/>
          </p:nvSpPr>
          <p:spPr>
            <a:xfrm>
              <a:off x="2890541" y="0"/>
              <a:ext cx="654305" cy="49910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lvl1pPr>
                <a:defRPr sz="1400" b="0">
                  <a:latin typeface="Helvetica Light"/>
                  <a:ea typeface="Helvetica Light"/>
                  <a:cs typeface="Helvetica Light"/>
                  <a:sym typeface="Helvetica Light"/>
                </a:defRPr>
              </a:lvl1pPr>
            </a:lstStyle>
            <a:p>
              <a:r>
                <a:rPr sz="984"/>
                <a:t>act</a:t>
              </a:r>
            </a:p>
          </p:txBody>
        </p:sp>
        <p:sp>
          <p:nvSpPr>
            <p:cNvPr id="207" name="communicate"/>
            <p:cNvSpPr txBox="1"/>
            <p:nvPr/>
          </p:nvSpPr>
          <p:spPr>
            <a:xfrm>
              <a:off x="1307189" y="856392"/>
              <a:ext cx="1488020" cy="49910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lvl1pPr>
                <a:defRPr sz="1400" b="0">
                  <a:latin typeface="Helvetica Light"/>
                  <a:ea typeface="Helvetica Light"/>
                  <a:cs typeface="Helvetica Light"/>
                  <a:sym typeface="Helvetica Light"/>
                </a:defRPr>
              </a:lvl1pPr>
            </a:lstStyle>
            <a:p>
              <a:r>
                <a:rPr sz="984"/>
                <a:t>communicate</a:t>
              </a:r>
            </a:p>
          </p:txBody>
        </p:sp>
        <p:sp>
          <p:nvSpPr>
            <p:cNvPr id="208" name="address"/>
            <p:cNvSpPr txBox="1"/>
            <p:nvPr/>
          </p:nvSpPr>
          <p:spPr>
            <a:xfrm>
              <a:off x="800026" y="1722273"/>
              <a:ext cx="973493" cy="49910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lvl1pPr>
                <a:defRPr sz="1400" b="0">
                  <a:latin typeface="Helvetica Light"/>
                  <a:ea typeface="Helvetica Light"/>
                  <a:cs typeface="Helvetica Light"/>
                  <a:sym typeface="Helvetica Light"/>
                </a:defRPr>
              </a:lvl1pPr>
            </a:lstStyle>
            <a:p>
              <a:r>
                <a:rPr sz="984"/>
                <a:t>address</a:t>
              </a:r>
            </a:p>
          </p:txBody>
        </p:sp>
        <p:sp>
          <p:nvSpPr>
            <p:cNvPr id="209" name="harangue"/>
            <p:cNvSpPr txBox="1"/>
            <p:nvPr/>
          </p:nvSpPr>
          <p:spPr>
            <a:xfrm>
              <a:off x="0" y="2588155"/>
              <a:ext cx="1117318" cy="49910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lvl1pPr>
                <a:defRPr sz="1400" b="0">
                  <a:latin typeface="Helvetica Light"/>
                  <a:ea typeface="Helvetica Light"/>
                  <a:cs typeface="Helvetica Light"/>
                  <a:sym typeface="Helvetica Light"/>
                </a:defRPr>
              </a:lvl1pPr>
            </a:lstStyle>
            <a:p>
              <a:r>
                <a:rPr sz="984"/>
                <a:t>harangue</a:t>
              </a:r>
            </a:p>
          </p:txBody>
        </p:sp>
        <p:sp>
          <p:nvSpPr>
            <p:cNvPr id="210" name="rant"/>
            <p:cNvSpPr txBox="1"/>
            <p:nvPr/>
          </p:nvSpPr>
          <p:spPr>
            <a:xfrm>
              <a:off x="273452" y="3287640"/>
              <a:ext cx="503648" cy="49910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lvl1pPr>
                <a:defRPr sz="1400" b="0">
                  <a:latin typeface="Helvetica Light"/>
                  <a:ea typeface="Helvetica Light"/>
                  <a:cs typeface="Helvetica Light"/>
                  <a:sym typeface="Helvetica Light"/>
                </a:defRPr>
              </a:lvl1pPr>
            </a:lstStyle>
            <a:p>
              <a:r>
                <a:rPr sz="984"/>
                <a:t>rant</a:t>
              </a:r>
            </a:p>
          </p:txBody>
        </p:sp>
        <p:sp>
          <p:nvSpPr>
            <p:cNvPr id="211" name="perform"/>
            <p:cNvSpPr txBox="1"/>
            <p:nvPr/>
          </p:nvSpPr>
          <p:spPr>
            <a:xfrm>
              <a:off x="3605586" y="856392"/>
              <a:ext cx="1198585" cy="49910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lvl1pPr>
                <a:defRPr sz="1400" b="0">
                  <a:latin typeface="Helvetica Light"/>
                  <a:ea typeface="Helvetica Light"/>
                  <a:cs typeface="Helvetica Light"/>
                  <a:sym typeface="Helvetica Light"/>
                </a:defRPr>
              </a:lvl1pPr>
            </a:lstStyle>
            <a:p>
              <a:r>
                <a:rPr sz="984"/>
                <a:t>perform</a:t>
              </a:r>
            </a:p>
          </p:txBody>
        </p:sp>
        <p:sp>
          <p:nvSpPr>
            <p:cNvPr id="212" name="practice"/>
            <p:cNvSpPr txBox="1"/>
            <p:nvPr/>
          </p:nvSpPr>
          <p:spPr>
            <a:xfrm>
              <a:off x="3727645" y="1722273"/>
              <a:ext cx="943176" cy="49910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lvl1pPr>
                <a:defRPr sz="1400" b="0">
                  <a:latin typeface="Helvetica Light"/>
                  <a:ea typeface="Helvetica Light"/>
                  <a:cs typeface="Helvetica Light"/>
                  <a:sym typeface="Helvetica Light"/>
                </a:defRPr>
              </a:lvl1pPr>
            </a:lstStyle>
            <a:p>
              <a:r>
                <a:rPr sz="984"/>
                <a:t>practice</a:t>
              </a:r>
            </a:p>
          </p:txBody>
        </p:sp>
        <p:sp>
          <p:nvSpPr>
            <p:cNvPr id="213" name="walk through"/>
            <p:cNvSpPr txBox="1"/>
            <p:nvPr/>
          </p:nvSpPr>
          <p:spPr>
            <a:xfrm>
              <a:off x="2850155" y="2588155"/>
              <a:ext cx="1354724" cy="49910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lvl1pPr>
                <a:defRPr sz="1400" b="0">
                  <a:latin typeface="Helvetica Light"/>
                  <a:ea typeface="Helvetica Light"/>
                  <a:cs typeface="Helvetica Light"/>
                  <a:sym typeface="Helvetica Light"/>
                </a:defRPr>
              </a:lvl1pPr>
            </a:lstStyle>
            <a:p>
              <a:r>
                <a:rPr sz="984"/>
                <a:t>walk through</a:t>
              </a:r>
            </a:p>
          </p:txBody>
        </p:sp>
        <p:sp>
          <p:nvSpPr>
            <p:cNvPr id="214" name="scrimmage"/>
            <p:cNvSpPr txBox="1"/>
            <p:nvPr/>
          </p:nvSpPr>
          <p:spPr>
            <a:xfrm>
              <a:off x="4122414" y="2588155"/>
              <a:ext cx="1308783" cy="49910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lvl1pPr>
                <a:defRPr sz="1400" b="0">
                  <a:latin typeface="Helvetica Light"/>
                  <a:ea typeface="Helvetica Light"/>
                  <a:cs typeface="Helvetica Light"/>
                  <a:sym typeface="Helvetica Light"/>
                </a:defRPr>
              </a:lvl1pPr>
            </a:lstStyle>
            <a:p>
              <a:r>
                <a:rPr sz="984"/>
                <a:t>scrimmage</a:t>
              </a:r>
            </a:p>
          </p:txBody>
        </p:sp>
        <p:sp>
          <p:nvSpPr>
            <p:cNvPr id="215" name="relay"/>
            <p:cNvSpPr txBox="1"/>
            <p:nvPr/>
          </p:nvSpPr>
          <p:spPr>
            <a:xfrm>
              <a:off x="2175495" y="1722273"/>
              <a:ext cx="1430092" cy="49910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lvl1pPr>
                <a:defRPr sz="1400" b="0">
                  <a:latin typeface="Helvetica Light"/>
                  <a:ea typeface="Helvetica Light"/>
                  <a:cs typeface="Helvetica Light"/>
                  <a:sym typeface="Helvetica Light"/>
                </a:defRPr>
              </a:lvl1pPr>
            </a:lstStyle>
            <a:p>
              <a:r>
                <a:rPr sz="984"/>
                <a:t>relay</a:t>
              </a:r>
            </a:p>
          </p:txBody>
        </p:sp>
        <p:sp>
          <p:nvSpPr>
            <p:cNvPr id="216" name="talk about"/>
            <p:cNvSpPr txBox="1"/>
            <p:nvPr/>
          </p:nvSpPr>
          <p:spPr>
            <a:xfrm>
              <a:off x="1307189" y="2588155"/>
              <a:ext cx="1291104" cy="49910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lvl1pPr>
                <a:defRPr sz="1400" b="0">
                  <a:latin typeface="Helvetica Light"/>
                  <a:ea typeface="Helvetica Light"/>
                  <a:cs typeface="Helvetica Light"/>
                  <a:sym typeface="Helvetica Light"/>
                </a:defRPr>
              </a:lvl1pPr>
            </a:lstStyle>
            <a:p>
              <a:r>
                <a:rPr sz="984"/>
                <a:t>talk about</a:t>
              </a:r>
            </a:p>
          </p:txBody>
        </p:sp>
        <p:sp>
          <p:nvSpPr>
            <p:cNvPr id="217" name="descant"/>
            <p:cNvSpPr txBox="1"/>
            <p:nvPr/>
          </p:nvSpPr>
          <p:spPr>
            <a:xfrm>
              <a:off x="1453086" y="3287640"/>
              <a:ext cx="969711" cy="49910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lvl1pPr>
                <a:defRPr sz="1400" b="0">
                  <a:latin typeface="Helvetica Light"/>
                  <a:ea typeface="Helvetica Light"/>
                  <a:cs typeface="Helvetica Light"/>
                  <a:sym typeface="Helvetica Light"/>
                </a:defRPr>
              </a:lvl1pPr>
            </a:lstStyle>
            <a:p>
              <a:r>
                <a:rPr sz="984"/>
                <a:t>descant</a:t>
              </a:r>
            </a:p>
          </p:txBody>
        </p:sp>
        <p:sp>
          <p:nvSpPr>
            <p:cNvPr id="218" name="Line"/>
            <p:cNvSpPr/>
            <p:nvPr/>
          </p:nvSpPr>
          <p:spPr>
            <a:xfrm flipV="1">
              <a:off x="2181635" y="483220"/>
              <a:ext cx="1032882" cy="477989"/>
            </a:xfrm>
            <a:prstGeom prst="line">
              <a:avLst/>
            </a:prstGeom>
            <a:noFill/>
            <a:ln w="12700" cap="flat">
              <a:solidFill>
                <a:srgbClr val="000000"/>
              </a:solidFill>
              <a:prstDash val="solid"/>
              <a:miter lim="400000"/>
            </a:ln>
            <a:effectLst/>
          </p:spPr>
          <p:txBody>
            <a:bodyPr wrap="square" lIns="35719" tIns="35719" rIns="35719" bIns="35719" numCol="1" anchor="ctr">
              <a:noAutofit/>
            </a:bodyPr>
            <a:lstStyle/>
            <a:p>
              <a:pPr>
                <a:defRPr b="0">
                  <a:latin typeface="Helvetica Light"/>
                  <a:ea typeface="Helvetica Light"/>
                  <a:cs typeface="Helvetica Light"/>
                  <a:sym typeface="Helvetica Light"/>
                </a:defRPr>
              </a:pPr>
              <a:endParaRPr sz="1266"/>
            </a:p>
          </p:txBody>
        </p:sp>
        <p:sp>
          <p:nvSpPr>
            <p:cNvPr id="219" name="Line"/>
            <p:cNvSpPr/>
            <p:nvPr/>
          </p:nvSpPr>
          <p:spPr>
            <a:xfrm flipH="1" flipV="1">
              <a:off x="3221218" y="482893"/>
              <a:ext cx="884803" cy="478643"/>
            </a:xfrm>
            <a:prstGeom prst="line">
              <a:avLst/>
            </a:prstGeom>
            <a:noFill/>
            <a:ln w="12700" cap="flat">
              <a:solidFill>
                <a:srgbClr val="000000"/>
              </a:solidFill>
              <a:prstDash val="solid"/>
              <a:miter lim="400000"/>
            </a:ln>
            <a:effectLst/>
          </p:spPr>
          <p:txBody>
            <a:bodyPr wrap="square" lIns="35719" tIns="35719" rIns="35719" bIns="35719" numCol="1" anchor="ctr">
              <a:noAutofit/>
            </a:bodyPr>
            <a:lstStyle/>
            <a:p>
              <a:pPr>
                <a:defRPr b="0">
                  <a:latin typeface="Helvetica Light"/>
                  <a:ea typeface="Helvetica Light"/>
                  <a:cs typeface="Helvetica Light"/>
                  <a:sym typeface="Helvetica Light"/>
                </a:defRPr>
              </a:pPr>
              <a:endParaRPr sz="1266"/>
            </a:p>
          </p:txBody>
        </p:sp>
        <p:sp>
          <p:nvSpPr>
            <p:cNvPr id="220" name="Line"/>
            <p:cNvSpPr/>
            <p:nvPr/>
          </p:nvSpPr>
          <p:spPr>
            <a:xfrm flipV="1">
              <a:off x="4196196" y="1223171"/>
              <a:ext cx="1" cy="614559"/>
            </a:xfrm>
            <a:prstGeom prst="line">
              <a:avLst/>
            </a:prstGeom>
            <a:noFill/>
            <a:ln w="12700" cap="flat">
              <a:solidFill>
                <a:srgbClr val="000000"/>
              </a:solidFill>
              <a:prstDash val="solid"/>
              <a:miter lim="400000"/>
            </a:ln>
            <a:effectLst/>
          </p:spPr>
          <p:txBody>
            <a:bodyPr wrap="square" lIns="35719" tIns="35719" rIns="35719" bIns="35719" numCol="1" anchor="ctr">
              <a:noAutofit/>
            </a:bodyPr>
            <a:lstStyle/>
            <a:p>
              <a:pPr>
                <a:defRPr b="0">
                  <a:latin typeface="Helvetica Light"/>
                  <a:ea typeface="Helvetica Light"/>
                  <a:cs typeface="Helvetica Light"/>
                  <a:sym typeface="Helvetica Light"/>
                </a:defRPr>
              </a:pPr>
              <a:endParaRPr sz="1266"/>
            </a:p>
          </p:txBody>
        </p:sp>
        <p:sp>
          <p:nvSpPr>
            <p:cNvPr id="221" name="Line"/>
            <p:cNvSpPr/>
            <p:nvPr/>
          </p:nvSpPr>
          <p:spPr>
            <a:xfrm flipH="1">
              <a:off x="3671462" y="2120056"/>
              <a:ext cx="458119" cy="598517"/>
            </a:xfrm>
            <a:prstGeom prst="line">
              <a:avLst/>
            </a:prstGeom>
            <a:noFill/>
            <a:ln w="12700" cap="flat">
              <a:solidFill>
                <a:srgbClr val="000000"/>
              </a:solidFill>
              <a:prstDash val="solid"/>
              <a:miter lim="400000"/>
            </a:ln>
            <a:effectLst/>
          </p:spPr>
          <p:txBody>
            <a:bodyPr wrap="square" lIns="35719" tIns="35719" rIns="35719" bIns="35719" numCol="1" anchor="ctr">
              <a:noAutofit/>
            </a:bodyPr>
            <a:lstStyle/>
            <a:p>
              <a:pPr>
                <a:defRPr b="0">
                  <a:latin typeface="Helvetica Light"/>
                  <a:ea typeface="Helvetica Light"/>
                  <a:cs typeface="Helvetica Light"/>
                  <a:sym typeface="Helvetica Light"/>
                </a:defRPr>
              </a:pPr>
              <a:endParaRPr sz="1266"/>
            </a:p>
          </p:txBody>
        </p:sp>
        <p:sp>
          <p:nvSpPr>
            <p:cNvPr id="222" name="Line"/>
            <p:cNvSpPr/>
            <p:nvPr/>
          </p:nvSpPr>
          <p:spPr>
            <a:xfrm>
              <a:off x="4288669" y="2076615"/>
              <a:ext cx="491369" cy="641958"/>
            </a:xfrm>
            <a:prstGeom prst="line">
              <a:avLst/>
            </a:prstGeom>
            <a:noFill/>
            <a:ln w="12700" cap="flat">
              <a:solidFill>
                <a:srgbClr val="000000"/>
              </a:solidFill>
              <a:prstDash val="solid"/>
              <a:miter lim="400000"/>
            </a:ln>
            <a:effectLst/>
          </p:spPr>
          <p:txBody>
            <a:bodyPr wrap="square" lIns="35719" tIns="35719" rIns="35719" bIns="35719" numCol="1" anchor="ctr">
              <a:noAutofit/>
            </a:bodyPr>
            <a:lstStyle/>
            <a:p>
              <a:pPr>
                <a:defRPr b="0">
                  <a:latin typeface="Helvetica Light"/>
                  <a:ea typeface="Helvetica Light"/>
                  <a:cs typeface="Helvetica Light"/>
                  <a:sym typeface="Helvetica Light"/>
                </a:defRPr>
              </a:pPr>
              <a:endParaRPr sz="1266"/>
            </a:p>
          </p:txBody>
        </p:sp>
        <p:sp>
          <p:nvSpPr>
            <p:cNvPr id="223" name="Line"/>
            <p:cNvSpPr/>
            <p:nvPr/>
          </p:nvSpPr>
          <p:spPr>
            <a:xfrm flipH="1">
              <a:off x="1313328" y="1231192"/>
              <a:ext cx="493796" cy="645128"/>
            </a:xfrm>
            <a:prstGeom prst="line">
              <a:avLst/>
            </a:prstGeom>
            <a:noFill/>
            <a:ln w="12700" cap="flat">
              <a:solidFill>
                <a:srgbClr val="000000"/>
              </a:solidFill>
              <a:prstDash val="solid"/>
              <a:miter lim="400000"/>
            </a:ln>
            <a:effectLst/>
          </p:spPr>
          <p:txBody>
            <a:bodyPr wrap="square" lIns="35719" tIns="35719" rIns="35719" bIns="35719" numCol="1" anchor="ctr">
              <a:noAutofit/>
            </a:bodyPr>
            <a:lstStyle/>
            <a:p>
              <a:pPr>
                <a:defRPr b="0">
                  <a:latin typeface="Helvetica Light"/>
                  <a:ea typeface="Helvetica Light"/>
                  <a:cs typeface="Helvetica Light"/>
                  <a:sym typeface="Helvetica Light"/>
                </a:defRPr>
              </a:pPr>
              <a:endParaRPr sz="1266"/>
            </a:p>
          </p:txBody>
        </p:sp>
        <p:sp>
          <p:nvSpPr>
            <p:cNvPr id="224" name="Line"/>
            <p:cNvSpPr/>
            <p:nvPr/>
          </p:nvSpPr>
          <p:spPr>
            <a:xfrm>
              <a:off x="2352608" y="1234362"/>
              <a:ext cx="491369" cy="641958"/>
            </a:xfrm>
            <a:prstGeom prst="line">
              <a:avLst/>
            </a:prstGeom>
            <a:noFill/>
            <a:ln w="12700" cap="flat">
              <a:solidFill>
                <a:srgbClr val="000000"/>
              </a:solidFill>
              <a:prstDash val="solid"/>
              <a:miter lim="400000"/>
            </a:ln>
            <a:effectLst/>
          </p:spPr>
          <p:txBody>
            <a:bodyPr wrap="square" lIns="35719" tIns="35719" rIns="35719" bIns="35719" numCol="1" anchor="ctr">
              <a:noAutofit/>
            </a:bodyPr>
            <a:lstStyle/>
            <a:p>
              <a:pPr>
                <a:defRPr b="0">
                  <a:latin typeface="Helvetica Light"/>
                  <a:ea typeface="Helvetica Light"/>
                  <a:cs typeface="Helvetica Light"/>
                  <a:sym typeface="Helvetica Light"/>
                </a:defRPr>
              </a:pPr>
              <a:endParaRPr sz="1266"/>
            </a:p>
          </p:txBody>
        </p:sp>
        <p:sp>
          <p:nvSpPr>
            <p:cNvPr id="225" name="Line"/>
            <p:cNvSpPr/>
            <p:nvPr/>
          </p:nvSpPr>
          <p:spPr>
            <a:xfrm>
              <a:off x="1455233" y="2120056"/>
              <a:ext cx="491369" cy="641958"/>
            </a:xfrm>
            <a:prstGeom prst="line">
              <a:avLst/>
            </a:prstGeom>
            <a:noFill/>
            <a:ln w="12700" cap="flat">
              <a:solidFill>
                <a:srgbClr val="000000"/>
              </a:solidFill>
              <a:prstDash val="solid"/>
              <a:miter lim="400000"/>
            </a:ln>
            <a:effectLst/>
          </p:spPr>
          <p:txBody>
            <a:bodyPr wrap="square" lIns="35719" tIns="35719" rIns="35719" bIns="35719" numCol="1" anchor="ctr">
              <a:noAutofit/>
            </a:bodyPr>
            <a:lstStyle/>
            <a:p>
              <a:pPr>
                <a:defRPr b="0">
                  <a:latin typeface="Helvetica Light"/>
                  <a:ea typeface="Helvetica Light"/>
                  <a:cs typeface="Helvetica Light"/>
                  <a:sym typeface="Helvetica Light"/>
                </a:defRPr>
              </a:pPr>
              <a:endParaRPr sz="1266"/>
            </a:p>
          </p:txBody>
        </p:sp>
        <p:sp>
          <p:nvSpPr>
            <p:cNvPr id="226" name="Line"/>
            <p:cNvSpPr/>
            <p:nvPr/>
          </p:nvSpPr>
          <p:spPr>
            <a:xfrm flipH="1">
              <a:off x="553128" y="2120056"/>
              <a:ext cx="493797" cy="645129"/>
            </a:xfrm>
            <a:prstGeom prst="line">
              <a:avLst/>
            </a:prstGeom>
            <a:noFill/>
            <a:ln w="12700" cap="flat">
              <a:solidFill>
                <a:srgbClr val="000000"/>
              </a:solidFill>
              <a:prstDash val="solid"/>
              <a:miter lim="400000"/>
            </a:ln>
            <a:effectLst/>
          </p:spPr>
          <p:txBody>
            <a:bodyPr wrap="square" lIns="35719" tIns="35719" rIns="35719" bIns="35719" numCol="1" anchor="ctr">
              <a:noAutofit/>
            </a:bodyPr>
            <a:lstStyle/>
            <a:p>
              <a:pPr>
                <a:defRPr b="0">
                  <a:latin typeface="Helvetica Light"/>
                  <a:ea typeface="Helvetica Light"/>
                  <a:cs typeface="Helvetica Light"/>
                  <a:sym typeface="Helvetica Light"/>
                </a:defRPr>
              </a:pPr>
              <a:endParaRPr sz="1266"/>
            </a:p>
          </p:txBody>
        </p:sp>
        <p:sp>
          <p:nvSpPr>
            <p:cNvPr id="227" name="Line"/>
            <p:cNvSpPr/>
            <p:nvPr/>
          </p:nvSpPr>
          <p:spPr>
            <a:xfrm flipV="1">
              <a:off x="1961423" y="2980361"/>
              <a:ext cx="1" cy="453730"/>
            </a:xfrm>
            <a:prstGeom prst="line">
              <a:avLst/>
            </a:prstGeom>
            <a:noFill/>
            <a:ln w="12700" cap="flat">
              <a:solidFill>
                <a:srgbClr val="000000"/>
              </a:solidFill>
              <a:prstDash val="solid"/>
              <a:miter lim="400000"/>
            </a:ln>
            <a:effectLst/>
          </p:spPr>
          <p:txBody>
            <a:bodyPr wrap="square" lIns="35719" tIns="35719" rIns="35719" bIns="35719" numCol="1" anchor="ctr">
              <a:noAutofit/>
            </a:bodyPr>
            <a:lstStyle/>
            <a:p>
              <a:pPr>
                <a:defRPr b="0">
                  <a:latin typeface="Helvetica Light"/>
                  <a:ea typeface="Helvetica Light"/>
                  <a:cs typeface="Helvetica Light"/>
                  <a:sym typeface="Helvetica Light"/>
                </a:defRPr>
              </a:pPr>
              <a:endParaRPr sz="1266"/>
            </a:p>
          </p:txBody>
        </p:sp>
        <p:sp>
          <p:nvSpPr>
            <p:cNvPr id="228" name="Line"/>
            <p:cNvSpPr/>
            <p:nvPr/>
          </p:nvSpPr>
          <p:spPr>
            <a:xfrm flipV="1">
              <a:off x="538307" y="2934988"/>
              <a:ext cx="1" cy="499103"/>
            </a:xfrm>
            <a:prstGeom prst="line">
              <a:avLst/>
            </a:prstGeom>
            <a:noFill/>
            <a:ln w="12700" cap="flat">
              <a:solidFill>
                <a:srgbClr val="000000"/>
              </a:solidFill>
              <a:prstDash val="solid"/>
              <a:miter lim="400000"/>
            </a:ln>
            <a:effectLst/>
          </p:spPr>
          <p:txBody>
            <a:bodyPr wrap="square" lIns="35719" tIns="35719" rIns="35719" bIns="35719" numCol="1" anchor="ctr">
              <a:noAutofit/>
            </a:bodyPr>
            <a:lstStyle/>
            <a:p>
              <a:pPr>
                <a:defRPr b="0">
                  <a:latin typeface="Helvetica Light"/>
                  <a:ea typeface="Helvetica Light"/>
                  <a:cs typeface="Helvetica Light"/>
                  <a:sym typeface="Helvetica Light"/>
                </a:defRPr>
              </a:pPr>
              <a:endParaRPr sz="1266"/>
            </a:p>
          </p:txBody>
        </p:sp>
      </p:grpSp>
    </p:spTree>
    <p:extLst>
      <p:ext uri="{BB962C8B-B14F-4D97-AF65-F5344CB8AC3E}">
        <p14:creationId xmlns:p14="http://schemas.microsoft.com/office/powerpoint/2010/main" val="1414888619"/>
      </p:ext>
    </p:extLst>
  </p:cSld>
  <p:clrMapOvr>
    <a:masterClrMapping/>
  </p:clrMapOvr>
  <p:transition spd="slow"/>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3" name="Image" descr="Image"/>
          <p:cNvPicPr>
            <a:picLocks noChangeAspect="1"/>
          </p:cNvPicPr>
          <p:nvPr/>
        </p:nvPicPr>
        <p:blipFill>
          <a:blip r:embed="rId3"/>
          <a:stretch>
            <a:fillRect/>
          </a:stretch>
        </p:blipFill>
        <p:spPr>
          <a:xfrm>
            <a:off x="0" y="365126"/>
            <a:ext cx="12281854" cy="7296308"/>
          </a:xfrm>
          <a:prstGeom prst="rect">
            <a:avLst/>
          </a:prstGeom>
          <a:ln w="12700">
            <a:miter lim="400000"/>
          </a:ln>
        </p:spPr>
      </p:pic>
      <p:sp>
        <p:nvSpPr>
          <p:cNvPr id="234" name="Vector Space Models"/>
          <p:cNvSpPr txBox="1">
            <a:spLocks noGrp="1"/>
          </p:cNvSpPr>
          <p:nvPr>
            <p:ph type="title" idx="4294967295"/>
          </p:nvPr>
        </p:nvSpPr>
        <p:spPr>
          <a:xfrm>
            <a:off x="0" y="365125"/>
            <a:ext cx="10953750" cy="771525"/>
          </a:xfrm>
          <a:prstGeom prst="rect">
            <a:avLst/>
          </a:prstGeom>
        </p:spPr>
        <p:txBody>
          <a:bodyPr/>
          <a:lstStyle/>
          <a:p>
            <a:r>
              <a:t>Vector Space Models</a:t>
            </a:r>
          </a:p>
        </p:txBody>
      </p:sp>
    </p:spTree>
    <p:extLst>
      <p:ext uri="{BB962C8B-B14F-4D97-AF65-F5344CB8AC3E}">
        <p14:creationId xmlns:p14="http://schemas.microsoft.com/office/powerpoint/2010/main" val="2757001932"/>
      </p:ext>
    </p:extLst>
  </p:cSld>
  <p:clrMapOvr>
    <a:masterClrMapping/>
  </p:clrMapOvr>
  <p:transition spd="slow"/>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3A8DC5-E3B2-B148-98F8-0C34E88766BA}"/>
              </a:ext>
            </a:extLst>
          </p:cNvPr>
          <p:cNvSpPr>
            <a:spLocks noGrp="1"/>
          </p:cNvSpPr>
          <p:nvPr>
            <p:ph type="title"/>
          </p:nvPr>
        </p:nvSpPr>
        <p:spPr/>
        <p:txBody>
          <a:bodyPr/>
          <a:lstStyle/>
          <a:p>
            <a:r>
              <a:rPr lang="en-US" dirty="0"/>
              <a:t>Dictionary Definitions</a:t>
            </a:r>
          </a:p>
        </p:txBody>
      </p:sp>
      <p:sp>
        <p:nvSpPr>
          <p:cNvPr id="3" name="Content Placeholder 2">
            <a:extLst>
              <a:ext uri="{FF2B5EF4-FFF2-40B4-BE49-F238E27FC236}">
                <a16:creationId xmlns:a16="http://schemas.microsoft.com/office/drawing/2014/main" id="{EB6B89FB-5333-6440-AA34-962AB782F1DB}"/>
              </a:ext>
            </a:extLst>
          </p:cNvPr>
          <p:cNvSpPr>
            <a:spLocks noGrp="1"/>
          </p:cNvSpPr>
          <p:nvPr>
            <p:ph idx="1"/>
          </p:nvPr>
        </p:nvSpPr>
        <p:spPr/>
        <p:txBody>
          <a:bodyPr>
            <a:normAutofit/>
          </a:bodyPr>
          <a:lstStyle/>
          <a:p>
            <a:r>
              <a:rPr lang="en-US" dirty="0"/>
              <a:t>Noun</a:t>
            </a:r>
          </a:p>
          <a:p>
            <a:pPr marL="457200" indent="-457200">
              <a:buFont typeface="+mj-lt"/>
              <a:buAutoNum type="arabicPeriod"/>
            </a:pPr>
            <a:r>
              <a:rPr lang="en-US" dirty="0"/>
              <a:t>A small insect.</a:t>
            </a:r>
          </a:p>
          <a:p>
            <a:pPr marL="457200" indent="-457200">
              <a:buFont typeface="+mj-lt"/>
              <a:buAutoNum type="arabicPeriod"/>
            </a:pPr>
            <a:r>
              <a:rPr lang="en-US" dirty="0"/>
              <a:t>A harmful microorganism, as a bacterium or virus.</a:t>
            </a:r>
          </a:p>
          <a:p>
            <a:pPr marL="457200" indent="-457200">
              <a:buFont typeface="+mj-lt"/>
              <a:buAutoNum type="arabicPeriod"/>
            </a:pPr>
            <a:r>
              <a:rPr lang="en-US" dirty="0"/>
              <a:t>An enthusiastic, almost obsessive, interest in something.</a:t>
            </a:r>
            <a:br>
              <a:rPr lang="en-US" dirty="0"/>
            </a:br>
            <a:r>
              <a:rPr lang="en-US" i="1" dirty="0"/>
              <a:t>‘they caught the sailing bug’</a:t>
            </a:r>
          </a:p>
          <a:p>
            <a:pPr marL="457200" indent="-457200">
              <a:buFont typeface="+mj-lt"/>
              <a:buAutoNum type="arabicPeriod"/>
            </a:pPr>
            <a:r>
              <a:rPr lang="en-US" dirty="0"/>
              <a:t>A miniature microphone, typically concealed in a room or telephone, used for surveillance.</a:t>
            </a:r>
          </a:p>
          <a:p>
            <a:pPr marL="457200" indent="-457200">
              <a:buFont typeface="+mj-lt"/>
              <a:buAutoNum type="arabicPeriod"/>
            </a:pPr>
            <a:r>
              <a:rPr lang="en-US" dirty="0"/>
              <a:t>An error in a computer program or system.</a:t>
            </a:r>
          </a:p>
          <a:p>
            <a:r>
              <a:rPr lang="en-US" dirty="0"/>
              <a:t>Verb</a:t>
            </a:r>
          </a:p>
          <a:p>
            <a:pPr marL="457200" indent="-457200">
              <a:buFont typeface="+mj-lt"/>
              <a:buAutoNum type="arabicPeriod"/>
            </a:pPr>
            <a:r>
              <a:rPr lang="en-US" dirty="0"/>
              <a:t>Conceal a miniature microphone in (a room or telephone) in order to monitor or record someone's conversations.</a:t>
            </a:r>
          </a:p>
          <a:p>
            <a:pPr marL="457200" indent="-457200">
              <a:buFont typeface="+mj-lt"/>
              <a:buAutoNum type="arabicPeriod"/>
            </a:pPr>
            <a:r>
              <a:rPr lang="en-US" dirty="0"/>
              <a:t>Annoy or bother (someone)</a:t>
            </a:r>
          </a:p>
          <a:p>
            <a:pPr marL="457200" indent="-457200">
              <a:buFont typeface="+mj-lt"/>
              <a:buAutoNum type="arabicPeriod"/>
            </a:pPr>
            <a:endParaRPr lang="en-US" dirty="0"/>
          </a:p>
          <a:p>
            <a:pPr marL="749808" lvl="1" indent="-457200">
              <a:buFont typeface="+mj-lt"/>
              <a:buAutoNum type="arabicPeriod"/>
            </a:pPr>
            <a:endParaRPr lang="en-US" dirty="0"/>
          </a:p>
          <a:p>
            <a:pPr marL="457200" indent="-457200">
              <a:buFont typeface="+mj-lt"/>
              <a:buAutoNum type="arabicPeriod"/>
            </a:pPr>
            <a:endParaRPr lang="en-US" dirty="0"/>
          </a:p>
        </p:txBody>
      </p:sp>
    </p:spTree>
    <p:extLst>
      <p:ext uri="{BB962C8B-B14F-4D97-AF65-F5344CB8AC3E}">
        <p14:creationId xmlns:p14="http://schemas.microsoft.com/office/powerpoint/2010/main" val="8315551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DBECDA-9942-9845-A406-4A59C61F6FF3}"/>
              </a:ext>
            </a:extLst>
          </p:cNvPr>
          <p:cNvSpPr>
            <a:spLocks noGrp="1"/>
          </p:cNvSpPr>
          <p:nvPr>
            <p:ph type="title"/>
          </p:nvPr>
        </p:nvSpPr>
        <p:spPr/>
        <p:txBody>
          <a:bodyPr/>
          <a:lstStyle/>
          <a:p>
            <a:r>
              <a:rPr lang="en-US" dirty="0"/>
              <a:t>Polysemy </a:t>
            </a:r>
          </a:p>
        </p:txBody>
      </p:sp>
      <p:sp>
        <p:nvSpPr>
          <p:cNvPr id="3" name="Content Placeholder 2">
            <a:extLst>
              <a:ext uri="{FF2B5EF4-FFF2-40B4-BE49-F238E27FC236}">
                <a16:creationId xmlns:a16="http://schemas.microsoft.com/office/drawing/2014/main" id="{E91EC5DD-14E4-B94F-9418-585CEF0FFB7E}"/>
              </a:ext>
            </a:extLst>
          </p:cNvPr>
          <p:cNvSpPr>
            <a:spLocks noGrp="1"/>
          </p:cNvSpPr>
          <p:nvPr>
            <p:ph idx="1"/>
          </p:nvPr>
        </p:nvSpPr>
        <p:spPr/>
        <p:txBody>
          <a:bodyPr/>
          <a:lstStyle/>
          <a:p>
            <a:r>
              <a:rPr lang="en-US" dirty="0"/>
              <a:t>A word that has multiple meanings is called </a:t>
            </a:r>
            <a:r>
              <a:rPr lang="en-US" b="1" dirty="0"/>
              <a:t>polysemous</a:t>
            </a:r>
            <a:r>
              <a:rPr lang="en-US" dirty="0"/>
              <a:t>. We call each of these aspects of the meaning of </a:t>
            </a:r>
            <a:r>
              <a:rPr lang="en-US" i="1" dirty="0"/>
              <a:t>bug</a:t>
            </a:r>
            <a:r>
              <a:rPr lang="en-US" dirty="0"/>
              <a:t> a </a:t>
            </a:r>
            <a:r>
              <a:rPr lang="en-US" b="1" dirty="0"/>
              <a:t>word sense</a:t>
            </a:r>
            <a:r>
              <a:rPr lang="en-US" dirty="0"/>
              <a:t>. </a:t>
            </a:r>
          </a:p>
          <a:p>
            <a:r>
              <a:rPr lang="en-US" dirty="0"/>
              <a:t>Polysemy can make interpretation difficult.  </a:t>
            </a:r>
          </a:p>
          <a:p>
            <a:r>
              <a:rPr lang="en-US" dirty="0"/>
              <a:t>What if someone types “caught a bug” into Google?  </a:t>
            </a:r>
          </a:p>
          <a:p>
            <a:r>
              <a:rPr lang="en-US" b="1" dirty="0"/>
              <a:t>Word sense disambiguation </a:t>
            </a:r>
            <a:r>
              <a:rPr lang="en-US" dirty="0"/>
              <a:t>is the task of determining which sense of a word is being used in a context. </a:t>
            </a:r>
          </a:p>
          <a:p>
            <a:endParaRPr lang="en-US" dirty="0"/>
          </a:p>
        </p:txBody>
      </p:sp>
    </p:spTree>
    <p:extLst>
      <p:ext uri="{BB962C8B-B14F-4D97-AF65-F5344CB8AC3E}">
        <p14:creationId xmlns:p14="http://schemas.microsoft.com/office/powerpoint/2010/main" val="31864358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CB0085-C411-6545-8CBE-0F027B8A77BD}"/>
              </a:ext>
            </a:extLst>
          </p:cNvPr>
          <p:cNvSpPr>
            <a:spLocks noGrp="1"/>
          </p:cNvSpPr>
          <p:nvPr>
            <p:ph type="title"/>
          </p:nvPr>
        </p:nvSpPr>
        <p:spPr/>
        <p:txBody>
          <a:bodyPr/>
          <a:lstStyle/>
          <a:p>
            <a:r>
              <a:rPr lang="en-US" dirty="0"/>
              <a:t>Synonymy </a:t>
            </a:r>
          </a:p>
        </p:txBody>
      </p:sp>
      <p:sp>
        <p:nvSpPr>
          <p:cNvPr id="3" name="Content Placeholder 2">
            <a:extLst>
              <a:ext uri="{FF2B5EF4-FFF2-40B4-BE49-F238E27FC236}">
                <a16:creationId xmlns:a16="http://schemas.microsoft.com/office/drawing/2014/main" id="{DE281F75-BF6D-3049-B065-B9AE075A9379}"/>
              </a:ext>
            </a:extLst>
          </p:cNvPr>
          <p:cNvSpPr>
            <a:spLocks noGrp="1"/>
          </p:cNvSpPr>
          <p:nvPr>
            <p:ph idx="1"/>
          </p:nvPr>
        </p:nvSpPr>
        <p:spPr/>
        <p:txBody>
          <a:bodyPr>
            <a:normAutofit/>
          </a:bodyPr>
          <a:lstStyle/>
          <a:p>
            <a:r>
              <a:rPr lang="en-US" dirty="0"/>
              <a:t>When one word has a sense whose meaning is nearly identical to a sense of another word then those two words are </a:t>
            </a:r>
            <a:r>
              <a:rPr lang="en-US" b="1" dirty="0"/>
              <a:t>synonyms</a:t>
            </a:r>
            <a:r>
              <a:rPr lang="en-US" dirty="0"/>
              <a:t>. </a:t>
            </a:r>
          </a:p>
          <a:p>
            <a:r>
              <a:rPr lang="en-US" i="1" dirty="0"/>
              <a:t>glitch/error</a:t>
            </a:r>
          </a:p>
          <a:p>
            <a:r>
              <a:rPr lang="en-US" i="1" dirty="0"/>
              <a:t>microbe/bacterium</a:t>
            </a:r>
          </a:p>
          <a:p>
            <a:r>
              <a:rPr lang="en-US" i="1" dirty="0"/>
              <a:t>insect/pest</a:t>
            </a:r>
          </a:p>
          <a:p>
            <a:r>
              <a:rPr lang="en-US" i="1" dirty="0"/>
              <a:t> microphone/wire</a:t>
            </a:r>
            <a:endParaRPr lang="en-US" dirty="0"/>
          </a:p>
          <a:p>
            <a:r>
              <a:rPr lang="en-US" dirty="0"/>
              <a:t>Formally, two words are synonymous if they are </a:t>
            </a:r>
            <a:r>
              <a:rPr lang="en-US" b="1" dirty="0"/>
              <a:t>substitutable</a:t>
            </a:r>
            <a:r>
              <a:rPr lang="en-US" dirty="0"/>
              <a:t> one for the other in </a:t>
            </a:r>
            <a:r>
              <a:rPr lang="en-US" b="1" dirty="0"/>
              <a:t>any sentence </a:t>
            </a:r>
            <a:r>
              <a:rPr lang="en-US" dirty="0"/>
              <a:t>without changing the </a:t>
            </a:r>
            <a:r>
              <a:rPr lang="en-US" b="1" dirty="0"/>
              <a:t>truth conditions </a:t>
            </a:r>
            <a:r>
              <a:rPr lang="en-US" dirty="0"/>
              <a:t>of the sentence. </a:t>
            </a:r>
          </a:p>
          <a:p>
            <a:r>
              <a:rPr lang="en-US" dirty="0"/>
              <a:t>In logic, that means the two words carry the same </a:t>
            </a:r>
            <a:r>
              <a:rPr lang="en-US" b="1" dirty="0"/>
              <a:t>propositional meaning</a:t>
            </a:r>
            <a:r>
              <a:rPr lang="en-US" dirty="0"/>
              <a:t>. </a:t>
            </a:r>
          </a:p>
          <a:p>
            <a:endParaRPr lang="en-US" dirty="0"/>
          </a:p>
        </p:txBody>
      </p:sp>
    </p:spTree>
    <p:extLst>
      <p:ext uri="{BB962C8B-B14F-4D97-AF65-F5344CB8AC3E}">
        <p14:creationId xmlns:p14="http://schemas.microsoft.com/office/powerpoint/2010/main" val="343103976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15A099-146C-5641-B38F-4C319707FE44}"/>
              </a:ext>
            </a:extLst>
          </p:cNvPr>
          <p:cNvSpPr>
            <a:spLocks noGrp="1"/>
          </p:cNvSpPr>
          <p:nvPr>
            <p:ph type="title"/>
          </p:nvPr>
        </p:nvSpPr>
        <p:spPr/>
        <p:txBody>
          <a:bodyPr/>
          <a:lstStyle/>
          <a:p>
            <a:r>
              <a:rPr lang="en-US" dirty="0"/>
              <a:t>Principle of Contrast</a:t>
            </a:r>
          </a:p>
        </p:txBody>
      </p:sp>
      <p:sp>
        <p:nvSpPr>
          <p:cNvPr id="3" name="Content Placeholder 2">
            <a:extLst>
              <a:ext uri="{FF2B5EF4-FFF2-40B4-BE49-F238E27FC236}">
                <a16:creationId xmlns:a16="http://schemas.microsoft.com/office/drawing/2014/main" id="{4AF6FD5F-CF23-E64C-8B22-5F8F8031A6AC}"/>
              </a:ext>
            </a:extLst>
          </p:cNvPr>
          <p:cNvSpPr>
            <a:spLocks noGrp="1"/>
          </p:cNvSpPr>
          <p:nvPr>
            <p:ph idx="1"/>
          </p:nvPr>
        </p:nvSpPr>
        <p:spPr/>
        <p:txBody>
          <a:bodyPr/>
          <a:lstStyle/>
          <a:p>
            <a:r>
              <a:rPr lang="en-US" dirty="0"/>
              <a:t>Linguists assume that </a:t>
            </a:r>
            <a:r>
              <a:rPr lang="en-US" b="1" dirty="0"/>
              <a:t>a difference in form </a:t>
            </a:r>
            <a:r>
              <a:rPr lang="en-US" dirty="0"/>
              <a:t>is always associated with a </a:t>
            </a:r>
            <a:r>
              <a:rPr lang="en-US" b="1" dirty="0"/>
              <a:t>difference in meaning</a:t>
            </a:r>
            <a:r>
              <a:rPr lang="en-US" dirty="0"/>
              <a:t>.</a:t>
            </a:r>
          </a:p>
          <a:p>
            <a:r>
              <a:rPr lang="en-US" dirty="0"/>
              <a:t>While substitutions like </a:t>
            </a:r>
            <a:r>
              <a:rPr lang="en-US" i="1" dirty="0"/>
              <a:t>water/H</a:t>
            </a:r>
            <a:r>
              <a:rPr lang="en-US" i="1" baseline="-25000" dirty="0"/>
              <a:t>2</a:t>
            </a:r>
            <a:r>
              <a:rPr lang="en-US" i="1" dirty="0"/>
              <a:t>O</a:t>
            </a:r>
            <a:r>
              <a:rPr lang="en-US" dirty="0"/>
              <a:t> or </a:t>
            </a:r>
            <a:r>
              <a:rPr lang="en-US" i="1" dirty="0"/>
              <a:t>father/dad </a:t>
            </a:r>
            <a:r>
              <a:rPr lang="en-US" dirty="0"/>
              <a:t>are truth preserving, the words are still not identical in meaning.  </a:t>
            </a:r>
          </a:p>
          <a:p>
            <a:r>
              <a:rPr lang="en-US" i="1" dirty="0"/>
              <a:t>H</a:t>
            </a:r>
            <a:r>
              <a:rPr lang="en-US" i="1" baseline="-25000" dirty="0"/>
              <a:t>2</a:t>
            </a:r>
            <a:r>
              <a:rPr lang="en-US" i="1" dirty="0"/>
              <a:t>O</a:t>
            </a:r>
            <a:r>
              <a:rPr lang="en-US" dirty="0"/>
              <a:t> is used in scientific contexts, but not general texts like hiking guides</a:t>
            </a:r>
          </a:p>
          <a:p>
            <a:r>
              <a:rPr lang="en-US" i="1" dirty="0"/>
              <a:t>Father </a:t>
            </a:r>
            <a:r>
              <a:rPr lang="en-US" dirty="0"/>
              <a:t>is a more formal version of </a:t>
            </a:r>
            <a:r>
              <a:rPr lang="en-US" i="1" dirty="0"/>
              <a:t>dad.</a:t>
            </a:r>
          </a:p>
          <a:p>
            <a:endParaRPr lang="en-US" dirty="0"/>
          </a:p>
          <a:p>
            <a:r>
              <a:rPr lang="en-US" dirty="0"/>
              <a:t>It is possible that no two words have </a:t>
            </a:r>
            <a:r>
              <a:rPr lang="en-US" b="1" dirty="0"/>
              <a:t>absolutely identical</a:t>
            </a:r>
            <a:r>
              <a:rPr lang="en-US" dirty="0"/>
              <a:t> meaning. </a:t>
            </a:r>
          </a:p>
          <a:p>
            <a:endParaRPr lang="en-US" dirty="0"/>
          </a:p>
        </p:txBody>
      </p:sp>
    </p:spTree>
    <p:extLst>
      <p:ext uri="{BB962C8B-B14F-4D97-AF65-F5344CB8AC3E}">
        <p14:creationId xmlns:p14="http://schemas.microsoft.com/office/powerpoint/2010/main" val="40722114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134EE8-EE84-8444-AFB0-E69B9DF40C56}"/>
              </a:ext>
            </a:extLst>
          </p:cNvPr>
          <p:cNvSpPr>
            <a:spLocks noGrp="1"/>
          </p:cNvSpPr>
          <p:nvPr>
            <p:ph type="title"/>
          </p:nvPr>
        </p:nvSpPr>
        <p:spPr/>
        <p:txBody>
          <a:bodyPr/>
          <a:lstStyle/>
          <a:p>
            <a:r>
              <a:rPr lang="en-US" dirty="0"/>
              <a:t>Word similarity </a:t>
            </a:r>
          </a:p>
        </p:txBody>
      </p:sp>
      <p:sp>
        <p:nvSpPr>
          <p:cNvPr id="3" name="Content Placeholder 2">
            <a:extLst>
              <a:ext uri="{FF2B5EF4-FFF2-40B4-BE49-F238E27FC236}">
                <a16:creationId xmlns:a16="http://schemas.microsoft.com/office/drawing/2014/main" id="{C3D5CDC9-B547-3541-A867-55CF1B1D7349}"/>
              </a:ext>
            </a:extLst>
          </p:cNvPr>
          <p:cNvSpPr>
            <a:spLocks noGrp="1"/>
          </p:cNvSpPr>
          <p:nvPr>
            <p:ph idx="1"/>
          </p:nvPr>
        </p:nvSpPr>
        <p:spPr/>
        <p:txBody>
          <a:bodyPr/>
          <a:lstStyle/>
          <a:p>
            <a:r>
              <a:rPr lang="en-US" dirty="0"/>
              <a:t>Most words don’t have many </a:t>
            </a:r>
            <a:r>
              <a:rPr lang="en-US" b="1" dirty="0"/>
              <a:t>synonyms</a:t>
            </a:r>
            <a:r>
              <a:rPr lang="en-US" dirty="0"/>
              <a:t>, but they do have a lot of </a:t>
            </a:r>
            <a:r>
              <a:rPr lang="en-US" b="1" dirty="0"/>
              <a:t>similar </a:t>
            </a:r>
            <a:r>
              <a:rPr lang="en-US" dirty="0"/>
              <a:t>words. </a:t>
            </a:r>
            <a:r>
              <a:rPr lang="en-US" i="1" dirty="0"/>
              <a:t>Cat</a:t>
            </a:r>
            <a:r>
              <a:rPr lang="en-US" dirty="0"/>
              <a:t> is not a synonym of </a:t>
            </a:r>
            <a:r>
              <a:rPr lang="en-US" i="1" dirty="0"/>
              <a:t>dog</a:t>
            </a:r>
            <a:r>
              <a:rPr lang="en-US" dirty="0"/>
              <a:t>, but </a:t>
            </a:r>
            <a:r>
              <a:rPr lang="en-US" i="1" dirty="0"/>
              <a:t>cats</a:t>
            </a:r>
            <a:r>
              <a:rPr lang="en-US" dirty="0"/>
              <a:t> and </a:t>
            </a:r>
            <a:r>
              <a:rPr lang="en-US" i="1" dirty="0"/>
              <a:t>dogs</a:t>
            </a:r>
            <a:r>
              <a:rPr lang="en-US" dirty="0"/>
              <a:t> are certainly similar words. </a:t>
            </a:r>
          </a:p>
          <a:p>
            <a:endParaRPr lang="en-US" dirty="0"/>
          </a:p>
          <a:p>
            <a:pPr algn="ctr"/>
            <a:r>
              <a:rPr lang="en-US" dirty="0"/>
              <a:t>“</a:t>
            </a:r>
            <a:r>
              <a:rPr lang="en-US" b="1" dirty="0">
                <a:solidFill>
                  <a:srgbClr val="0000FF"/>
                </a:solidFill>
                <a:ea typeface="Calibri"/>
                <a:cs typeface="Calibri"/>
                <a:sym typeface="Calibri"/>
              </a:rPr>
              <a:t>fast</a:t>
            </a:r>
            <a:r>
              <a:rPr lang="en-US" dirty="0"/>
              <a:t>” is similar to “</a:t>
            </a:r>
            <a:r>
              <a:rPr lang="en-US" b="1" dirty="0">
                <a:solidFill>
                  <a:srgbClr val="0000FF"/>
                </a:solidFill>
                <a:ea typeface="Calibri"/>
                <a:cs typeface="Calibri"/>
                <a:sym typeface="Calibri"/>
              </a:rPr>
              <a:t>rapid</a:t>
            </a:r>
            <a:r>
              <a:rPr lang="en-US" dirty="0"/>
              <a:t>”</a:t>
            </a:r>
          </a:p>
          <a:p>
            <a:pPr algn="ctr"/>
            <a:r>
              <a:rPr lang="en-US" dirty="0"/>
              <a:t>“</a:t>
            </a:r>
            <a:r>
              <a:rPr lang="en-US" b="1" dirty="0">
                <a:solidFill>
                  <a:srgbClr val="0000FF"/>
                </a:solidFill>
                <a:ea typeface="Calibri"/>
                <a:cs typeface="Calibri"/>
                <a:sym typeface="Calibri"/>
              </a:rPr>
              <a:t>tall</a:t>
            </a:r>
            <a:r>
              <a:rPr lang="en-US" dirty="0"/>
              <a:t>” is similar to “</a:t>
            </a:r>
            <a:r>
              <a:rPr lang="en-US" b="1" dirty="0">
                <a:solidFill>
                  <a:srgbClr val="0000FF"/>
                </a:solidFill>
                <a:ea typeface="Calibri"/>
                <a:cs typeface="Calibri"/>
                <a:sym typeface="Calibri"/>
              </a:rPr>
              <a:t>height</a:t>
            </a:r>
            <a:r>
              <a:rPr lang="en-US" dirty="0"/>
              <a:t>”</a:t>
            </a:r>
          </a:p>
          <a:p>
            <a:pPr algn="ctr"/>
            <a:r>
              <a:rPr lang="en-US" dirty="0"/>
              <a:t>Useful for applications like question answering</a:t>
            </a:r>
          </a:p>
        </p:txBody>
      </p:sp>
    </p:spTree>
    <p:extLst>
      <p:ext uri="{BB962C8B-B14F-4D97-AF65-F5344CB8AC3E}">
        <p14:creationId xmlns:p14="http://schemas.microsoft.com/office/powerpoint/2010/main" val="165018892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134EE8-EE84-8444-AFB0-E69B9DF40C56}"/>
              </a:ext>
            </a:extLst>
          </p:cNvPr>
          <p:cNvSpPr>
            <a:spLocks noGrp="1"/>
          </p:cNvSpPr>
          <p:nvPr>
            <p:ph type="title"/>
          </p:nvPr>
        </p:nvSpPr>
        <p:spPr/>
        <p:txBody>
          <a:bodyPr/>
          <a:lstStyle/>
          <a:p>
            <a:r>
              <a:rPr lang="en-US" dirty="0"/>
              <a:t>Word similarity </a:t>
            </a:r>
          </a:p>
        </p:txBody>
      </p:sp>
      <p:sp>
        <p:nvSpPr>
          <p:cNvPr id="3" name="Content Placeholder 2">
            <a:extLst>
              <a:ext uri="{FF2B5EF4-FFF2-40B4-BE49-F238E27FC236}">
                <a16:creationId xmlns:a16="http://schemas.microsoft.com/office/drawing/2014/main" id="{C3D5CDC9-B547-3541-A867-55CF1B1D7349}"/>
              </a:ext>
            </a:extLst>
          </p:cNvPr>
          <p:cNvSpPr>
            <a:spLocks noGrp="1"/>
          </p:cNvSpPr>
          <p:nvPr>
            <p:ph idx="1"/>
          </p:nvPr>
        </p:nvSpPr>
        <p:spPr/>
        <p:txBody>
          <a:bodyPr/>
          <a:lstStyle/>
          <a:p>
            <a:r>
              <a:rPr lang="en-US" dirty="0"/>
              <a:t>Most words don’t have many </a:t>
            </a:r>
            <a:r>
              <a:rPr lang="en-US" b="1" dirty="0"/>
              <a:t>synonyms</a:t>
            </a:r>
            <a:r>
              <a:rPr lang="en-US" dirty="0"/>
              <a:t>, but they do have a lot of </a:t>
            </a:r>
            <a:r>
              <a:rPr lang="en-US" b="1" dirty="0"/>
              <a:t>similar </a:t>
            </a:r>
            <a:r>
              <a:rPr lang="en-US" dirty="0"/>
              <a:t>words. </a:t>
            </a:r>
            <a:r>
              <a:rPr lang="en-US" i="1" dirty="0"/>
              <a:t>Cat</a:t>
            </a:r>
            <a:r>
              <a:rPr lang="en-US" dirty="0"/>
              <a:t> is not a synonym of </a:t>
            </a:r>
            <a:r>
              <a:rPr lang="en-US" i="1" dirty="0"/>
              <a:t>dog</a:t>
            </a:r>
            <a:r>
              <a:rPr lang="en-US" dirty="0"/>
              <a:t>, but </a:t>
            </a:r>
            <a:r>
              <a:rPr lang="en-US" i="1" dirty="0"/>
              <a:t>cats</a:t>
            </a:r>
            <a:r>
              <a:rPr lang="en-US" dirty="0"/>
              <a:t> and </a:t>
            </a:r>
            <a:r>
              <a:rPr lang="en-US" i="1" dirty="0"/>
              <a:t>dogs</a:t>
            </a:r>
            <a:r>
              <a:rPr lang="en-US" dirty="0"/>
              <a:t> are certainly similar words. </a:t>
            </a:r>
          </a:p>
          <a:p>
            <a:endParaRPr lang="en-US" dirty="0"/>
          </a:p>
          <a:p>
            <a:pPr algn="ctr"/>
            <a:r>
              <a:rPr lang="en-US" dirty="0"/>
              <a:t>“</a:t>
            </a:r>
            <a:r>
              <a:rPr lang="en-US" b="1" dirty="0">
                <a:solidFill>
                  <a:srgbClr val="0000FF"/>
                </a:solidFill>
                <a:ea typeface="Calibri"/>
                <a:cs typeface="Calibri"/>
                <a:sym typeface="Calibri"/>
              </a:rPr>
              <a:t>fast</a:t>
            </a:r>
            <a:r>
              <a:rPr lang="en-US" dirty="0"/>
              <a:t>” is similar to “</a:t>
            </a:r>
            <a:r>
              <a:rPr lang="en-US" b="1" dirty="0">
                <a:solidFill>
                  <a:srgbClr val="0000FF"/>
                </a:solidFill>
                <a:ea typeface="Calibri"/>
                <a:cs typeface="Calibri"/>
                <a:sym typeface="Calibri"/>
              </a:rPr>
              <a:t>rapid</a:t>
            </a:r>
            <a:r>
              <a:rPr lang="en-US" dirty="0"/>
              <a:t>”</a:t>
            </a:r>
          </a:p>
          <a:p>
            <a:pPr algn="ctr"/>
            <a:r>
              <a:rPr lang="en-US" dirty="0"/>
              <a:t>“</a:t>
            </a:r>
            <a:r>
              <a:rPr lang="en-US" b="1" dirty="0">
                <a:solidFill>
                  <a:srgbClr val="0000FF"/>
                </a:solidFill>
                <a:ea typeface="Calibri"/>
                <a:cs typeface="Calibri"/>
                <a:sym typeface="Calibri"/>
              </a:rPr>
              <a:t>tall</a:t>
            </a:r>
            <a:r>
              <a:rPr lang="en-US" dirty="0"/>
              <a:t>” is similar to “</a:t>
            </a:r>
            <a:r>
              <a:rPr lang="en-US" b="1" dirty="0">
                <a:solidFill>
                  <a:srgbClr val="0000FF"/>
                </a:solidFill>
                <a:ea typeface="Calibri"/>
                <a:cs typeface="Calibri"/>
                <a:sym typeface="Calibri"/>
              </a:rPr>
              <a:t>height</a:t>
            </a:r>
            <a:r>
              <a:rPr lang="en-US" dirty="0"/>
              <a:t>”</a:t>
            </a:r>
          </a:p>
          <a:p>
            <a:pPr algn="ctr"/>
            <a:r>
              <a:rPr lang="en-US" dirty="0"/>
              <a:t>Useful for applications like Question Answering</a:t>
            </a:r>
          </a:p>
        </p:txBody>
      </p:sp>
      <p:pic>
        <p:nvPicPr>
          <p:cNvPr id="4" name="Image" descr="Image">
            <a:extLst>
              <a:ext uri="{FF2B5EF4-FFF2-40B4-BE49-F238E27FC236}">
                <a16:creationId xmlns:a16="http://schemas.microsoft.com/office/drawing/2014/main" id="{BC5142A9-242A-E140-B93B-3947CC1FF77B}"/>
              </a:ext>
            </a:extLst>
          </p:cNvPr>
          <p:cNvPicPr>
            <a:picLocks noChangeAspect="1"/>
          </p:cNvPicPr>
          <p:nvPr/>
        </p:nvPicPr>
        <p:blipFill>
          <a:blip r:embed="rId3"/>
          <a:stretch>
            <a:fillRect/>
          </a:stretch>
        </p:blipFill>
        <p:spPr>
          <a:xfrm>
            <a:off x="838200" y="0"/>
            <a:ext cx="3850694" cy="8338035"/>
          </a:xfrm>
          <a:prstGeom prst="rect">
            <a:avLst/>
          </a:prstGeom>
          <a:ln w="12700">
            <a:miter lim="400000"/>
          </a:ln>
        </p:spPr>
      </p:pic>
      <p:pic>
        <p:nvPicPr>
          <p:cNvPr id="5" name="Image" descr="Image">
            <a:extLst>
              <a:ext uri="{FF2B5EF4-FFF2-40B4-BE49-F238E27FC236}">
                <a16:creationId xmlns:a16="http://schemas.microsoft.com/office/drawing/2014/main" id="{49239B0D-E0FE-BA42-9BE1-F3E705C67356}"/>
              </a:ext>
            </a:extLst>
          </p:cNvPr>
          <p:cNvPicPr>
            <a:picLocks noChangeAspect="1"/>
          </p:cNvPicPr>
          <p:nvPr/>
        </p:nvPicPr>
        <p:blipFill>
          <a:blip r:embed="rId4"/>
          <a:stretch>
            <a:fillRect/>
          </a:stretch>
        </p:blipFill>
        <p:spPr>
          <a:xfrm>
            <a:off x="5127421" y="0"/>
            <a:ext cx="7057931" cy="11199909"/>
          </a:xfrm>
          <a:prstGeom prst="rect">
            <a:avLst/>
          </a:prstGeom>
          <a:ln w="12700">
            <a:miter lim="400000"/>
          </a:ln>
        </p:spPr>
      </p:pic>
      <p:pic>
        <p:nvPicPr>
          <p:cNvPr id="6" name="Image" descr="Image">
            <a:extLst>
              <a:ext uri="{FF2B5EF4-FFF2-40B4-BE49-F238E27FC236}">
                <a16:creationId xmlns:a16="http://schemas.microsoft.com/office/drawing/2014/main" id="{0402B210-4008-B744-8126-CC99D075C12A}"/>
              </a:ext>
            </a:extLst>
          </p:cNvPr>
          <p:cNvPicPr>
            <a:picLocks noChangeAspect="1"/>
          </p:cNvPicPr>
          <p:nvPr/>
        </p:nvPicPr>
        <p:blipFill>
          <a:blip r:embed="rId5"/>
          <a:stretch>
            <a:fillRect/>
          </a:stretch>
        </p:blipFill>
        <p:spPr>
          <a:xfrm>
            <a:off x="7268947" y="3523698"/>
            <a:ext cx="4523380" cy="1290638"/>
          </a:xfrm>
          <a:prstGeom prst="rect">
            <a:avLst/>
          </a:prstGeom>
          <a:ln w="12700">
            <a:miter lim="400000"/>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692651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dissolv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75595E-D591-FB4D-959D-B6B705EEA565}"/>
              </a:ext>
            </a:extLst>
          </p:cNvPr>
          <p:cNvSpPr>
            <a:spLocks noGrp="1"/>
          </p:cNvSpPr>
          <p:nvPr>
            <p:ph type="title"/>
          </p:nvPr>
        </p:nvSpPr>
        <p:spPr/>
        <p:txBody>
          <a:bodyPr/>
          <a:lstStyle/>
          <a:p>
            <a:r>
              <a:rPr lang="en-US" dirty="0"/>
              <a:t>Word similarity </a:t>
            </a:r>
          </a:p>
        </p:txBody>
      </p:sp>
      <p:sp>
        <p:nvSpPr>
          <p:cNvPr id="3" name="Content Placeholder 2">
            <a:extLst>
              <a:ext uri="{FF2B5EF4-FFF2-40B4-BE49-F238E27FC236}">
                <a16:creationId xmlns:a16="http://schemas.microsoft.com/office/drawing/2014/main" id="{4C5FD467-F24E-6E47-BDE6-2A2FE0AF0717}"/>
              </a:ext>
            </a:extLst>
          </p:cNvPr>
          <p:cNvSpPr>
            <a:spLocks noGrp="1"/>
          </p:cNvSpPr>
          <p:nvPr>
            <p:ph idx="1"/>
          </p:nvPr>
        </p:nvSpPr>
        <p:spPr/>
        <p:txBody>
          <a:bodyPr/>
          <a:lstStyle/>
          <a:p>
            <a:r>
              <a:rPr lang="en-US" dirty="0"/>
              <a:t>Can similar words be substituted in any sentence without changing its truth conditions?  No.</a:t>
            </a:r>
          </a:p>
          <a:p>
            <a:r>
              <a:rPr lang="en-US" dirty="0"/>
              <a:t>How can we measure whether words are similar? One way is to ask humans to judge how similar one word is to another. </a:t>
            </a:r>
          </a:p>
        </p:txBody>
      </p:sp>
      <p:graphicFrame>
        <p:nvGraphicFramePr>
          <p:cNvPr id="4" name="Table 3">
            <a:extLst>
              <a:ext uri="{FF2B5EF4-FFF2-40B4-BE49-F238E27FC236}">
                <a16:creationId xmlns:a16="http://schemas.microsoft.com/office/drawing/2014/main" id="{D8456AE6-4390-7749-AC8A-9F5B06F7CDC8}"/>
              </a:ext>
            </a:extLst>
          </p:cNvPr>
          <p:cNvGraphicFramePr>
            <a:graphicFrameLocks noGrp="1"/>
          </p:cNvGraphicFramePr>
          <p:nvPr/>
        </p:nvGraphicFramePr>
        <p:xfrm>
          <a:off x="2994659" y="3519334"/>
          <a:ext cx="6248400" cy="3052062"/>
        </p:xfrm>
        <a:graphic>
          <a:graphicData uri="http://schemas.openxmlformats.org/drawingml/2006/table">
            <a:tbl>
              <a:tblPr firstRow="1" bandRow="1">
                <a:tableStyleId>{5C22544A-7EE6-4342-B048-85BDC9FD1C3A}</a:tableStyleId>
              </a:tblPr>
              <a:tblGrid>
                <a:gridCol w="2082800">
                  <a:extLst>
                    <a:ext uri="{9D8B030D-6E8A-4147-A177-3AD203B41FA5}">
                      <a16:colId xmlns:a16="http://schemas.microsoft.com/office/drawing/2014/main" val="1057126404"/>
                    </a:ext>
                  </a:extLst>
                </a:gridCol>
                <a:gridCol w="2082800">
                  <a:extLst>
                    <a:ext uri="{9D8B030D-6E8A-4147-A177-3AD203B41FA5}">
                      <a16:colId xmlns:a16="http://schemas.microsoft.com/office/drawing/2014/main" val="2382731147"/>
                    </a:ext>
                  </a:extLst>
                </a:gridCol>
                <a:gridCol w="2082800">
                  <a:extLst>
                    <a:ext uri="{9D8B030D-6E8A-4147-A177-3AD203B41FA5}">
                      <a16:colId xmlns:a16="http://schemas.microsoft.com/office/drawing/2014/main" val="3480973501"/>
                    </a:ext>
                  </a:extLst>
                </a:gridCol>
              </a:tblGrid>
              <a:tr h="508677">
                <a:tc>
                  <a:txBody>
                    <a:bodyPr/>
                    <a:lstStyle/>
                    <a:p>
                      <a:r>
                        <a:rPr lang="en-US" dirty="0"/>
                        <a:t>Word 1</a:t>
                      </a:r>
                    </a:p>
                  </a:txBody>
                  <a:tcPr/>
                </a:tc>
                <a:tc>
                  <a:txBody>
                    <a:bodyPr/>
                    <a:lstStyle/>
                    <a:p>
                      <a:r>
                        <a:rPr lang="en-US" dirty="0"/>
                        <a:t>Word 2</a:t>
                      </a:r>
                    </a:p>
                  </a:txBody>
                  <a:tcPr/>
                </a:tc>
                <a:tc>
                  <a:txBody>
                    <a:bodyPr/>
                    <a:lstStyle/>
                    <a:p>
                      <a:r>
                        <a:rPr lang="en-US" dirty="0"/>
                        <a:t>Similarity Score</a:t>
                      </a:r>
                    </a:p>
                  </a:txBody>
                  <a:tcPr/>
                </a:tc>
                <a:extLst>
                  <a:ext uri="{0D108BD9-81ED-4DB2-BD59-A6C34878D82A}">
                    <a16:rowId xmlns:a16="http://schemas.microsoft.com/office/drawing/2014/main" val="1525663774"/>
                  </a:ext>
                </a:extLst>
              </a:tr>
              <a:tr h="508677">
                <a:tc>
                  <a:txBody>
                    <a:bodyPr/>
                    <a:lstStyle/>
                    <a:p>
                      <a:r>
                        <a:rPr lang="en-US" dirty="0"/>
                        <a:t>Vanish</a:t>
                      </a:r>
                    </a:p>
                  </a:txBody>
                  <a:tcPr/>
                </a:tc>
                <a:tc>
                  <a:txBody>
                    <a:bodyPr/>
                    <a:lstStyle/>
                    <a:p>
                      <a:r>
                        <a:rPr lang="en-US" dirty="0"/>
                        <a:t>Disappear</a:t>
                      </a:r>
                    </a:p>
                  </a:txBody>
                  <a:tcPr/>
                </a:tc>
                <a:tc>
                  <a:txBody>
                    <a:bodyPr/>
                    <a:lstStyle/>
                    <a:p>
                      <a:r>
                        <a:rPr lang="en-US" dirty="0"/>
                        <a:t>9.8</a:t>
                      </a:r>
                    </a:p>
                  </a:txBody>
                  <a:tcPr/>
                </a:tc>
                <a:extLst>
                  <a:ext uri="{0D108BD9-81ED-4DB2-BD59-A6C34878D82A}">
                    <a16:rowId xmlns:a16="http://schemas.microsoft.com/office/drawing/2014/main" val="1579408386"/>
                  </a:ext>
                </a:extLst>
              </a:tr>
              <a:tr h="508677">
                <a:tc>
                  <a:txBody>
                    <a:bodyPr/>
                    <a:lstStyle/>
                    <a:p>
                      <a:r>
                        <a:rPr lang="en-US" dirty="0"/>
                        <a:t>Tiger</a:t>
                      </a:r>
                    </a:p>
                  </a:txBody>
                  <a:tcPr/>
                </a:tc>
                <a:tc>
                  <a:txBody>
                    <a:bodyPr/>
                    <a:lstStyle/>
                    <a:p>
                      <a:r>
                        <a:rPr lang="en-US" dirty="0"/>
                        <a:t>Cat</a:t>
                      </a:r>
                    </a:p>
                  </a:txBody>
                  <a:tcPr/>
                </a:tc>
                <a:tc>
                  <a:txBody>
                    <a:bodyPr/>
                    <a:lstStyle/>
                    <a:p>
                      <a:r>
                        <a:rPr lang="en-US" dirty="0"/>
                        <a:t>7.4</a:t>
                      </a:r>
                    </a:p>
                  </a:txBody>
                  <a:tcPr/>
                </a:tc>
                <a:extLst>
                  <a:ext uri="{0D108BD9-81ED-4DB2-BD59-A6C34878D82A}">
                    <a16:rowId xmlns:a16="http://schemas.microsoft.com/office/drawing/2014/main" val="1523462931"/>
                  </a:ext>
                </a:extLst>
              </a:tr>
              <a:tr h="508677">
                <a:tc>
                  <a:txBody>
                    <a:bodyPr/>
                    <a:lstStyle/>
                    <a:p>
                      <a:r>
                        <a:rPr lang="en-US" dirty="0"/>
                        <a:t>Love</a:t>
                      </a:r>
                    </a:p>
                  </a:txBody>
                  <a:tcPr/>
                </a:tc>
                <a:tc>
                  <a:txBody>
                    <a:bodyPr/>
                    <a:lstStyle/>
                    <a:p>
                      <a:r>
                        <a:rPr lang="en-US" dirty="0"/>
                        <a:t>Sex</a:t>
                      </a:r>
                    </a:p>
                  </a:txBody>
                  <a:tcPr/>
                </a:tc>
                <a:tc>
                  <a:txBody>
                    <a:bodyPr/>
                    <a:lstStyle/>
                    <a:p>
                      <a:r>
                        <a:rPr lang="en-US" dirty="0"/>
                        <a:t>6.8</a:t>
                      </a:r>
                    </a:p>
                  </a:txBody>
                  <a:tcPr/>
                </a:tc>
                <a:extLst>
                  <a:ext uri="{0D108BD9-81ED-4DB2-BD59-A6C34878D82A}">
                    <a16:rowId xmlns:a16="http://schemas.microsoft.com/office/drawing/2014/main" val="579169899"/>
                  </a:ext>
                </a:extLst>
              </a:tr>
              <a:tr h="508677">
                <a:tc>
                  <a:txBody>
                    <a:bodyPr/>
                    <a:lstStyle/>
                    <a:p>
                      <a:r>
                        <a:rPr lang="en-US" dirty="0"/>
                        <a:t>Muscle</a:t>
                      </a:r>
                    </a:p>
                  </a:txBody>
                  <a:tcPr/>
                </a:tc>
                <a:tc>
                  <a:txBody>
                    <a:bodyPr/>
                    <a:lstStyle/>
                    <a:p>
                      <a:r>
                        <a:rPr lang="en-US" dirty="0"/>
                        <a:t>Bone</a:t>
                      </a:r>
                    </a:p>
                  </a:txBody>
                  <a:tcPr/>
                </a:tc>
                <a:tc>
                  <a:txBody>
                    <a:bodyPr/>
                    <a:lstStyle/>
                    <a:p>
                      <a:r>
                        <a:rPr lang="en-US" dirty="0"/>
                        <a:t>3.6</a:t>
                      </a:r>
                    </a:p>
                  </a:txBody>
                  <a:tcPr/>
                </a:tc>
                <a:extLst>
                  <a:ext uri="{0D108BD9-81ED-4DB2-BD59-A6C34878D82A}">
                    <a16:rowId xmlns:a16="http://schemas.microsoft.com/office/drawing/2014/main" val="537186775"/>
                  </a:ext>
                </a:extLst>
              </a:tr>
              <a:tr h="508677">
                <a:tc>
                  <a:txBody>
                    <a:bodyPr/>
                    <a:lstStyle/>
                    <a:p>
                      <a:r>
                        <a:rPr lang="en-US" dirty="0"/>
                        <a:t>Cucumber</a:t>
                      </a:r>
                    </a:p>
                  </a:txBody>
                  <a:tcPr/>
                </a:tc>
                <a:tc>
                  <a:txBody>
                    <a:bodyPr/>
                    <a:lstStyle/>
                    <a:p>
                      <a:r>
                        <a:rPr lang="en-US" dirty="0"/>
                        <a:t>Professor</a:t>
                      </a:r>
                    </a:p>
                  </a:txBody>
                  <a:tcPr/>
                </a:tc>
                <a:tc>
                  <a:txBody>
                    <a:bodyPr/>
                    <a:lstStyle/>
                    <a:p>
                      <a:r>
                        <a:rPr lang="en-US" dirty="0"/>
                        <a:t>0.3</a:t>
                      </a:r>
                    </a:p>
                  </a:txBody>
                  <a:tcPr/>
                </a:tc>
                <a:extLst>
                  <a:ext uri="{0D108BD9-81ED-4DB2-BD59-A6C34878D82A}">
                    <a16:rowId xmlns:a16="http://schemas.microsoft.com/office/drawing/2014/main" val="9996260"/>
                  </a:ext>
                </a:extLst>
              </a:tr>
            </a:tbl>
          </a:graphicData>
        </a:graphic>
      </p:graphicFrame>
    </p:spTree>
    <p:extLst>
      <p:ext uri="{BB962C8B-B14F-4D97-AF65-F5344CB8AC3E}">
        <p14:creationId xmlns:p14="http://schemas.microsoft.com/office/powerpoint/2010/main" val="305026206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4A6064-B528-E84A-86E9-A028AB6CFFC8}"/>
              </a:ext>
            </a:extLst>
          </p:cNvPr>
          <p:cNvSpPr>
            <a:spLocks noGrp="1"/>
          </p:cNvSpPr>
          <p:nvPr>
            <p:ph type="title"/>
          </p:nvPr>
        </p:nvSpPr>
        <p:spPr/>
        <p:txBody>
          <a:bodyPr/>
          <a:lstStyle/>
          <a:p>
            <a:r>
              <a:rPr lang="en-US" dirty="0"/>
              <a:t>Word Relatedness</a:t>
            </a:r>
          </a:p>
        </p:txBody>
      </p:sp>
      <p:sp>
        <p:nvSpPr>
          <p:cNvPr id="3" name="Content Placeholder 2">
            <a:extLst>
              <a:ext uri="{FF2B5EF4-FFF2-40B4-BE49-F238E27FC236}">
                <a16:creationId xmlns:a16="http://schemas.microsoft.com/office/drawing/2014/main" id="{7216C543-494D-0F4B-998E-947D7A1BE39D}"/>
              </a:ext>
            </a:extLst>
          </p:cNvPr>
          <p:cNvSpPr>
            <a:spLocks noGrp="1"/>
          </p:cNvSpPr>
          <p:nvPr>
            <p:ph idx="1"/>
          </p:nvPr>
        </p:nvSpPr>
        <p:spPr/>
        <p:txBody>
          <a:bodyPr>
            <a:normAutofit/>
          </a:bodyPr>
          <a:lstStyle/>
          <a:p>
            <a:r>
              <a:rPr lang="en-US" dirty="0"/>
              <a:t>Words can still be </a:t>
            </a:r>
            <a:r>
              <a:rPr lang="en-US" b="1" dirty="0"/>
              <a:t>related</a:t>
            </a:r>
            <a:r>
              <a:rPr lang="en-US" b="1" i="1" dirty="0"/>
              <a:t> </a:t>
            </a:r>
            <a:r>
              <a:rPr lang="en-US" dirty="0"/>
              <a:t>in ways other than being similar to each other.   </a:t>
            </a:r>
          </a:p>
          <a:p>
            <a:r>
              <a:rPr lang="en-US" i="1" dirty="0"/>
              <a:t>Coffee</a:t>
            </a:r>
            <a:r>
              <a:rPr lang="en-US" dirty="0"/>
              <a:t> and </a:t>
            </a:r>
            <a:r>
              <a:rPr lang="en-US" i="1" dirty="0"/>
              <a:t>Cup </a:t>
            </a:r>
            <a:r>
              <a:rPr lang="en-US" dirty="0"/>
              <a:t>are </a:t>
            </a:r>
            <a:r>
              <a:rPr lang="en-US" b="1" dirty="0"/>
              <a:t>not</a:t>
            </a:r>
            <a:r>
              <a:rPr lang="en-US" dirty="0"/>
              <a:t> </a:t>
            </a:r>
            <a:r>
              <a:rPr lang="en-US" b="1" dirty="0"/>
              <a:t>similar </a:t>
            </a:r>
            <a:r>
              <a:rPr lang="en-US" dirty="0"/>
              <a:t>because they don’t share any features </a:t>
            </a:r>
          </a:p>
          <a:p>
            <a:pPr marL="457200" indent="-457200">
              <a:buFont typeface="+mj-lt"/>
              <a:buAutoNum type="arabicPeriod"/>
            </a:pPr>
            <a:r>
              <a:rPr lang="en-US" i="1" dirty="0"/>
              <a:t>coffee</a:t>
            </a:r>
            <a:r>
              <a:rPr lang="en-US" dirty="0"/>
              <a:t> is a plant or a beverage, </a:t>
            </a:r>
          </a:p>
          <a:p>
            <a:pPr marL="457200" indent="-457200">
              <a:buFont typeface="+mj-lt"/>
              <a:buAutoNum type="arabicPeriod"/>
            </a:pPr>
            <a:r>
              <a:rPr lang="en-US" i="1" dirty="0"/>
              <a:t>cup</a:t>
            </a:r>
            <a:r>
              <a:rPr lang="en-US" dirty="0"/>
              <a:t> is a manufactured object made in a useful shape</a:t>
            </a:r>
          </a:p>
          <a:p>
            <a:r>
              <a:rPr lang="en-US" dirty="0"/>
              <a:t>But they’re </a:t>
            </a:r>
            <a:r>
              <a:rPr lang="en-US" b="1" dirty="0"/>
              <a:t>related </a:t>
            </a:r>
            <a:r>
              <a:rPr lang="en-US" dirty="0"/>
              <a:t>by co-participating in the same </a:t>
            </a:r>
            <a:r>
              <a:rPr lang="en-US" b="1" dirty="0"/>
              <a:t>event.</a:t>
            </a:r>
          </a:p>
          <a:p>
            <a:r>
              <a:rPr lang="en-US" dirty="0"/>
              <a:t>Relatedness is measured with </a:t>
            </a:r>
            <a:r>
              <a:rPr lang="en-US" b="1" dirty="0"/>
              <a:t>word association </a:t>
            </a:r>
            <a:r>
              <a:rPr lang="en-US" dirty="0"/>
              <a:t>tests in psychology.</a:t>
            </a:r>
          </a:p>
          <a:p>
            <a:r>
              <a:rPr lang="en-US" dirty="0"/>
              <a:t>A</a:t>
            </a:r>
            <a:r>
              <a:rPr lang="en-US" b="1" dirty="0"/>
              <a:t> semantic field </a:t>
            </a:r>
            <a:r>
              <a:rPr lang="en-US" dirty="0"/>
              <a:t>is a set of words which cover a semantic domain and bear structured relations with each other.  </a:t>
            </a:r>
          </a:p>
          <a:p>
            <a:r>
              <a:rPr lang="en-US" b="1" dirty="0"/>
              <a:t>Hospitals</a:t>
            </a:r>
            <a:r>
              <a:rPr lang="en-US" dirty="0"/>
              <a:t>: </a:t>
            </a:r>
            <a:r>
              <a:rPr lang="en-US" i="1" dirty="0"/>
              <a:t>surgeon, scalpel, nurse, anesthetic, hospital</a:t>
            </a:r>
            <a:br>
              <a:rPr lang="en-US" dirty="0"/>
            </a:br>
            <a:r>
              <a:rPr lang="en-US" b="1" dirty="0"/>
              <a:t>Restaurants</a:t>
            </a:r>
            <a:r>
              <a:rPr lang="en-US" dirty="0"/>
              <a:t>: </a:t>
            </a:r>
            <a:r>
              <a:rPr lang="en-US" i="1" dirty="0"/>
              <a:t>waiter, menu, plate, food, chef</a:t>
            </a:r>
            <a:br>
              <a:rPr lang="en-US" dirty="0"/>
            </a:br>
            <a:r>
              <a:rPr lang="en-US" b="1" dirty="0"/>
              <a:t>Houses</a:t>
            </a:r>
            <a:r>
              <a:rPr lang="en-US" dirty="0"/>
              <a:t>: </a:t>
            </a:r>
            <a:r>
              <a:rPr lang="en-US" i="1" dirty="0"/>
              <a:t>family, door, roof, kitchen, bed</a:t>
            </a:r>
          </a:p>
          <a:p>
            <a:endParaRPr lang="en-US" b="1" dirty="0"/>
          </a:p>
          <a:p>
            <a:endParaRPr lang="en-US" dirty="0"/>
          </a:p>
          <a:p>
            <a:endParaRPr lang="en-US" dirty="0"/>
          </a:p>
        </p:txBody>
      </p:sp>
    </p:spTree>
    <p:extLst>
      <p:ext uri="{BB962C8B-B14F-4D97-AF65-F5344CB8AC3E}">
        <p14:creationId xmlns:p14="http://schemas.microsoft.com/office/powerpoint/2010/main" val="11047684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524000" y="764189"/>
            <a:ext cx="9144000" cy="5329623"/>
          </a:xfrm>
          <a:prstGeom prst="rect">
            <a:avLst/>
          </a:prstGeom>
        </p:spPr>
      </p:pic>
      <p:sp>
        <p:nvSpPr>
          <p:cNvPr id="4" name="TextBox 3"/>
          <p:cNvSpPr txBox="1"/>
          <p:nvPr/>
        </p:nvSpPr>
        <p:spPr>
          <a:xfrm>
            <a:off x="8610600" y="6324600"/>
            <a:ext cx="1377300" cy="369332"/>
          </a:xfrm>
          <a:prstGeom prst="rect">
            <a:avLst/>
          </a:prstGeom>
          <a:noFill/>
        </p:spPr>
        <p:txBody>
          <a:bodyPr wrap="none" rtlCol="0">
            <a:spAutoFit/>
          </a:bodyPr>
          <a:lstStyle/>
          <a:p>
            <a:r>
              <a:rPr lang="en-US"/>
              <a:t>Andrew Ng</a:t>
            </a:r>
          </a:p>
        </p:txBody>
      </p:sp>
    </p:spTree>
    <p:extLst>
      <p:ext uri="{BB962C8B-B14F-4D97-AF65-F5344CB8AC3E}">
        <p14:creationId xmlns:p14="http://schemas.microsoft.com/office/powerpoint/2010/main" val="273300636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EE4CC1-0DB5-9243-B842-C0C6723E6CEF}"/>
              </a:ext>
            </a:extLst>
          </p:cNvPr>
          <p:cNvSpPr>
            <a:spLocks noGrp="1"/>
          </p:cNvSpPr>
          <p:nvPr>
            <p:ph type="title"/>
          </p:nvPr>
        </p:nvSpPr>
        <p:spPr/>
        <p:txBody>
          <a:bodyPr/>
          <a:lstStyle/>
          <a:p>
            <a:r>
              <a:rPr lang="en-US" dirty="0"/>
              <a:t>Semantic Roles</a:t>
            </a:r>
          </a:p>
        </p:txBody>
      </p:sp>
      <p:sp>
        <p:nvSpPr>
          <p:cNvPr id="3" name="Content Placeholder 2">
            <a:extLst>
              <a:ext uri="{FF2B5EF4-FFF2-40B4-BE49-F238E27FC236}">
                <a16:creationId xmlns:a16="http://schemas.microsoft.com/office/drawing/2014/main" id="{5C1156EF-06B8-7440-B47C-C94D92649CE0}"/>
              </a:ext>
            </a:extLst>
          </p:cNvPr>
          <p:cNvSpPr>
            <a:spLocks noGrp="1"/>
          </p:cNvSpPr>
          <p:nvPr>
            <p:ph idx="1"/>
          </p:nvPr>
        </p:nvSpPr>
        <p:spPr/>
        <p:txBody>
          <a:bodyPr/>
          <a:lstStyle/>
          <a:p>
            <a:r>
              <a:rPr lang="en-US" dirty="0"/>
              <a:t>An </a:t>
            </a:r>
            <a:r>
              <a:rPr lang="en-US" b="1" dirty="0"/>
              <a:t>event </a:t>
            </a:r>
            <a:r>
              <a:rPr lang="en-US" dirty="0"/>
              <a:t>like a commercial transaction described with different </a:t>
            </a:r>
            <a:r>
              <a:rPr lang="en-US" b="1" dirty="0"/>
              <a:t>verbs</a:t>
            </a:r>
            <a:r>
              <a:rPr lang="en-US" dirty="0"/>
              <a:t> </a:t>
            </a:r>
          </a:p>
          <a:p>
            <a:pPr marL="457200" indent="-457200">
              <a:buFont typeface="+mj-lt"/>
              <a:buAutoNum type="arabicPeriod"/>
            </a:pPr>
            <a:r>
              <a:rPr lang="en-US" i="1" dirty="0"/>
              <a:t>buy</a:t>
            </a:r>
            <a:r>
              <a:rPr lang="en-US" dirty="0"/>
              <a:t> (the event from the perspective of the buyer), </a:t>
            </a:r>
          </a:p>
          <a:p>
            <a:pPr marL="457200" indent="-457200">
              <a:buFont typeface="+mj-lt"/>
              <a:buAutoNum type="arabicPeriod"/>
            </a:pPr>
            <a:r>
              <a:rPr lang="en-US" i="1" dirty="0"/>
              <a:t>sell</a:t>
            </a:r>
            <a:r>
              <a:rPr lang="en-US" dirty="0"/>
              <a:t> (from the perspective of the seller), </a:t>
            </a:r>
          </a:p>
          <a:p>
            <a:pPr marL="457200" indent="-457200">
              <a:buFont typeface="+mj-lt"/>
              <a:buAutoNum type="arabicPeriod"/>
            </a:pPr>
            <a:r>
              <a:rPr lang="en-US" i="1" dirty="0"/>
              <a:t>pay</a:t>
            </a:r>
            <a:r>
              <a:rPr lang="en-US" dirty="0"/>
              <a:t> (focusing on the monetary aspect), </a:t>
            </a:r>
          </a:p>
          <a:p>
            <a:r>
              <a:rPr lang="en-US" dirty="0"/>
              <a:t>Or with nouns like </a:t>
            </a:r>
            <a:r>
              <a:rPr lang="en-US" i="1" dirty="0"/>
              <a:t>buyer</a:t>
            </a:r>
            <a:r>
              <a:rPr lang="en-US" dirty="0"/>
              <a:t>. </a:t>
            </a:r>
          </a:p>
          <a:p>
            <a:r>
              <a:rPr lang="en-US" b="1" dirty="0"/>
              <a:t>Frames </a:t>
            </a:r>
            <a:r>
              <a:rPr lang="en-US" dirty="0"/>
              <a:t>encode </a:t>
            </a:r>
            <a:r>
              <a:rPr lang="en-US" b="1" dirty="0"/>
              <a:t>semantic roles </a:t>
            </a:r>
            <a:r>
              <a:rPr lang="en-US" dirty="0"/>
              <a:t>(like </a:t>
            </a:r>
            <a:r>
              <a:rPr lang="en-US" i="1" dirty="0"/>
              <a:t>buyer, seller, goods, money</a:t>
            </a:r>
            <a:r>
              <a:rPr lang="en-US" dirty="0"/>
              <a:t>), and the words in a sentence that take on these roles.</a:t>
            </a:r>
          </a:p>
        </p:txBody>
      </p:sp>
    </p:spTree>
    <p:extLst>
      <p:ext uri="{BB962C8B-B14F-4D97-AF65-F5344CB8AC3E}">
        <p14:creationId xmlns:p14="http://schemas.microsoft.com/office/powerpoint/2010/main" val="361147336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F8C5A-3BB1-0548-94FC-16FE0D8C0C07}"/>
              </a:ext>
            </a:extLst>
          </p:cNvPr>
          <p:cNvSpPr>
            <a:spLocks noGrp="1"/>
          </p:cNvSpPr>
          <p:nvPr>
            <p:ph type="title"/>
          </p:nvPr>
        </p:nvSpPr>
        <p:spPr/>
        <p:txBody>
          <a:bodyPr/>
          <a:lstStyle/>
          <a:p>
            <a:r>
              <a:rPr lang="en-US" dirty="0"/>
              <a:t>Connotation </a:t>
            </a:r>
          </a:p>
        </p:txBody>
      </p:sp>
      <p:sp>
        <p:nvSpPr>
          <p:cNvPr id="3" name="Content Placeholder 2">
            <a:extLst>
              <a:ext uri="{FF2B5EF4-FFF2-40B4-BE49-F238E27FC236}">
                <a16:creationId xmlns:a16="http://schemas.microsoft.com/office/drawing/2014/main" id="{46594726-CD89-AF4F-9BF1-D52617AFECFC}"/>
              </a:ext>
            </a:extLst>
          </p:cNvPr>
          <p:cNvSpPr>
            <a:spLocks noGrp="1"/>
          </p:cNvSpPr>
          <p:nvPr>
            <p:ph idx="1"/>
          </p:nvPr>
        </p:nvSpPr>
        <p:spPr/>
        <p:txBody>
          <a:bodyPr/>
          <a:lstStyle/>
          <a:p>
            <a:r>
              <a:rPr lang="en-US" dirty="0"/>
              <a:t>Words have </a:t>
            </a:r>
            <a:r>
              <a:rPr lang="en-US" b="1" dirty="0"/>
              <a:t>affective meanings </a:t>
            </a:r>
            <a:r>
              <a:rPr lang="en-US" dirty="0"/>
              <a:t>or </a:t>
            </a:r>
            <a:r>
              <a:rPr lang="en-US" b="1" dirty="0"/>
              <a:t>connotations. </a:t>
            </a:r>
            <a:r>
              <a:rPr lang="en-US" dirty="0"/>
              <a:t>Three important dimensions of affective meaning. </a:t>
            </a:r>
          </a:p>
          <a:p>
            <a:pPr marL="457200" indent="-457200">
              <a:buFont typeface="+mj-lt"/>
              <a:buAutoNum type="arabicPeriod"/>
            </a:pPr>
            <a:r>
              <a:rPr lang="en-US" i="1" dirty="0"/>
              <a:t>Valence</a:t>
            </a:r>
            <a:r>
              <a:rPr lang="en-US" dirty="0"/>
              <a:t> – the pleasantness of the stimulus</a:t>
            </a:r>
          </a:p>
          <a:p>
            <a:pPr marL="457200" indent="-457200">
              <a:buFont typeface="+mj-lt"/>
              <a:buAutoNum type="arabicPeriod"/>
            </a:pPr>
            <a:r>
              <a:rPr lang="en-US" i="1" dirty="0"/>
              <a:t>Arousal</a:t>
            </a:r>
            <a:r>
              <a:rPr lang="en-US" dirty="0"/>
              <a:t> – the intensity of emotion provoked by the stimulus</a:t>
            </a:r>
          </a:p>
          <a:p>
            <a:pPr marL="457200" indent="-457200">
              <a:buFont typeface="+mj-lt"/>
              <a:buAutoNum type="arabicPeriod"/>
            </a:pPr>
            <a:r>
              <a:rPr lang="en-US" i="1" dirty="0"/>
              <a:t>Dominance</a:t>
            </a:r>
            <a:r>
              <a:rPr lang="en-US" dirty="0"/>
              <a:t> – the degree of control exerted by the stimulus </a:t>
            </a:r>
          </a:p>
          <a:p>
            <a:endParaRPr lang="en-US" b="1" dirty="0"/>
          </a:p>
        </p:txBody>
      </p:sp>
      <p:graphicFrame>
        <p:nvGraphicFramePr>
          <p:cNvPr id="4" name="Table 3">
            <a:extLst>
              <a:ext uri="{FF2B5EF4-FFF2-40B4-BE49-F238E27FC236}">
                <a16:creationId xmlns:a16="http://schemas.microsoft.com/office/drawing/2014/main" id="{80A5BAA9-ACFE-1443-A280-3E5B3D5EE5F0}"/>
              </a:ext>
            </a:extLst>
          </p:cNvPr>
          <p:cNvGraphicFramePr>
            <a:graphicFrameLocks noGrp="1"/>
          </p:cNvGraphicFramePr>
          <p:nvPr/>
        </p:nvGraphicFramePr>
        <p:xfrm>
          <a:off x="2895600" y="4114800"/>
          <a:ext cx="6096000" cy="2225040"/>
        </p:xfrm>
        <a:graphic>
          <a:graphicData uri="http://schemas.openxmlformats.org/drawingml/2006/table">
            <a:tbl>
              <a:tblPr firstRow="1" bandRow="1">
                <a:tableStyleId>{5C22544A-7EE6-4342-B048-85BDC9FD1C3A}</a:tableStyleId>
              </a:tblPr>
              <a:tblGrid>
                <a:gridCol w="1524000">
                  <a:extLst>
                    <a:ext uri="{9D8B030D-6E8A-4147-A177-3AD203B41FA5}">
                      <a16:colId xmlns:a16="http://schemas.microsoft.com/office/drawing/2014/main" val="3131462321"/>
                    </a:ext>
                  </a:extLst>
                </a:gridCol>
                <a:gridCol w="1524000">
                  <a:extLst>
                    <a:ext uri="{9D8B030D-6E8A-4147-A177-3AD203B41FA5}">
                      <a16:colId xmlns:a16="http://schemas.microsoft.com/office/drawing/2014/main" val="1414085313"/>
                    </a:ext>
                  </a:extLst>
                </a:gridCol>
                <a:gridCol w="1524000">
                  <a:extLst>
                    <a:ext uri="{9D8B030D-6E8A-4147-A177-3AD203B41FA5}">
                      <a16:colId xmlns:a16="http://schemas.microsoft.com/office/drawing/2014/main" val="3076455945"/>
                    </a:ext>
                  </a:extLst>
                </a:gridCol>
                <a:gridCol w="1524000">
                  <a:extLst>
                    <a:ext uri="{9D8B030D-6E8A-4147-A177-3AD203B41FA5}">
                      <a16:colId xmlns:a16="http://schemas.microsoft.com/office/drawing/2014/main" val="1994542171"/>
                    </a:ext>
                  </a:extLst>
                </a:gridCol>
              </a:tblGrid>
              <a:tr h="370840">
                <a:tc>
                  <a:txBody>
                    <a:bodyPr/>
                    <a:lstStyle/>
                    <a:p>
                      <a:pPr algn="l" fontAlgn="b"/>
                      <a:endParaRPr lang="en-US" sz="2000" b="0" i="0" u="none" strike="noStrike" baseline="0">
                        <a:solidFill>
                          <a:schemeClr val="bg1"/>
                        </a:solidFill>
                        <a:effectLst/>
                        <a:latin typeface="Calibri" panose="020F0502020204030204" pitchFamily="34" charset="0"/>
                      </a:endParaRPr>
                    </a:p>
                  </a:txBody>
                  <a:tcPr marL="9525" marR="9525" marT="9525" marB="0" anchor="b"/>
                </a:tc>
                <a:tc>
                  <a:txBody>
                    <a:bodyPr/>
                    <a:lstStyle/>
                    <a:p>
                      <a:pPr algn="ctr" fontAlgn="b"/>
                      <a:r>
                        <a:rPr lang="en-US" sz="2000" b="0" i="0" u="none" strike="noStrike" baseline="0" dirty="0">
                          <a:solidFill>
                            <a:schemeClr val="bg1"/>
                          </a:solidFill>
                          <a:effectLst/>
                          <a:latin typeface="Calibri" panose="020F0502020204030204" pitchFamily="34" charset="0"/>
                        </a:rPr>
                        <a:t>Valence</a:t>
                      </a:r>
                    </a:p>
                  </a:txBody>
                  <a:tcPr marL="9525" marR="9525" marT="9525" marB="0" anchor="b"/>
                </a:tc>
                <a:tc>
                  <a:txBody>
                    <a:bodyPr/>
                    <a:lstStyle/>
                    <a:p>
                      <a:pPr algn="ctr" fontAlgn="b"/>
                      <a:r>
                        <a:rPr lang="en-US" sz="2000" b="0" i="0" u="none" strike="noStrike" baseline="0">
                          <a:solidFill>
                            <a:schemeClr val="bg1"/>
                          </a:solidFill>
                          <a:effectLst/>
                          <a:latin typeface="Calibri" panose="020F0502020204030204" pitchFamily="34" charset="0"/>
                        </a:rPr>
                        <a:t>Arousal</a:t>
                      </a:r>
                    </a:p>
                  </a:txBody>
                  <a:tcPr marL="9525" marR="9525" marT="9525" marB="0" anchor="b"/>
                </a:tc>
                <a:tc>
                  <a:txBody>
                    <a:bodyPr/>
                    <a:lstStyle/>
                    <a:p>
                      <a:pPr algn="ctr" fontAlgn="b"/>
                      <a:r>
                        <a:rPr lang="en-US" sz="2000" b="0" i="0" u="none" strike="noStrike" baseline="0">
                          <a:solidFill>
                            <a:schemeClr val="bg1"/>
                          </a:solidFill>
                          <a:effectLst/>
                          <a:latin typeface="Calibri" panose="020F0502020204030204" pitchFamily="34" charset="0"/>
                        </a:rPr>
                        <a:t>Dominance</a:t>
                      </a:r>
                    </a:p>
                  </a:txBody>
                  <a:tcPr marL="9525" marR="9525" marT="9525" marB="0" anchor="b"/>
                </a:tc>
                <a:extLst>
                  <a:ext uri="{0D108BD9-81ED-4DB2-BD59-A6C34878D82A}">
                    <a16:rowId xmlns:a16="http://schemas.microsoft.com/office/drawing/2014/main" val="921826807"/>
                  </a:ext>
                </a:extLst>
              </a:tr>
              <a:tr h="370840">
                <a:tc>
                  <a:txBody>
                    <a:bodyPr/>
                    <a:lstStyle/>
                    <a:p>
                      <a:pPr algn="l" fontAlgn="b"/>
                      <a:r>
                        <a:rPr lang="en-US" sz="2000" b="0" i="0" u="none" strike="noStrike" baseline="0" dirty="0">
                          <a:solidFill>
                            <a:schemeClr val="tx1"/>
                          </a:solidFill>
                          <a:effectLst/>
                          <a:latin typeface="Calibri" panose="020F0502020204030204" pitchFamily="34" charset="0"/>
                        </a:rPr>
                        <a:t>courageous</a:t>
                      </a:r>
                    </a:p>
                  </a:txBody>
                  <a:tcPr marL="9525" marR="9525" marT="9525" marB="0" anchor="b"/>
                </a:tc>
                <a:tc>
                  <a:txBody>
                    <a:bodyPr/>
                    <a:lstStyle/>
                    <a:p>
                      <a:pPr algn="ctr" fontAlgn="b"/>
                      <a:r>
                        <a:rPr lang="en-US" sz="2000" b="0" i="0" u="none" strike="noStrike" baseline="0" dirty="0">
                          <a:solidFill>
                            <a:schemeClr val="tx1"/>
                          </a:solidFill>
                          <a:effectLst/>
                          <a:latin typeface="Calibri" panose="020F0502020204030204" pitchFamily="34" charset="0"/>
                        </a:rPr>
                        <a:t>8.05</a:t>
                      </a:r>
                    </a:p>
                  </a:txBody>
                  <a:tcPr marL="9525" marR="9525" marT="9525" marB="0" anchor="b"/>
                </a:tc>
                <a:tc>
                  <a:txBody>
                    <a:bodyPr/>
                    <a:lstStyle/>
                    <a:p>
                      <a:pPr algn="ctr" fontAlgn="b"/>
                      <a:r>
                        <a:rPr lang="en-US" sz="2000" b="0" i="0" u="none" strike="noStrike" baseline="0">
                          <a:solidFill>
                            <a:schemeClr val="tx1"/>
                          </a:solidFill>
                          <a:effectLst/>
                          <a:latin typeface="Calibri" panose="020F0502020204030204" pitchFamily="34" charset="0"/>
                        </a:rPr>
                        <a:t>5.5</a:t>
                      </a:r>
                    </a:p>
                  </a:txBody>
                  <a:tcPr marL="9525" marR="9525" marT="9525" marB="0" anchor="b"/>
                </a:tc>
                <a:tc>
                  <a:txBody>
                    <a:bodyPr/>
                    <a:lstStyle/>
                    <a:p>
                      <a:pPr algn="ctr" fontAlgn="b"/>
                      <a:r>
                        <a:rPr lang="en-US" sz="2000" b="0" i="0" u="none" strike="noStrike" baseline="0">
                          <a:solidFill>
                            <a:schemeClr val="tx1"/>
                          </a:solidFill>
                          <a:effectLst/>
                          <a:latin typeface="Calibri" panose="020F0502020204030204" pitchFamily="34" charset="0"/>
                        </a:rPr>
                        <a:t>7.38</a:t>
                      </a:r>
                    </a:p>
                  </a:txBody>
                  <a:tcPr marL="9525" marR="9525" marT="9525" marB="0" anchor="b"/>
                </a:tc>
                <a:extLst>
                  <a:ext uri="{0D108BD9-81ED-4DB2-BD59-A6C34878D82A}">
                    <a16:rowId xmlns:a16="http://schemas.microsoft.com/office/drawing/2014/main" val="3499383353"/>
                  </a:ext>
                </a:extLst>
              </a:tr>
              <a:tr h="370840">
                <a:tc>
                  <a:txBody>
                    <a:bodyPr/>
                    <a:lstStyle/>
                    <a:p>
                      <a:pPr algn="l" fontAlgn="b"/>
                      <a:r>
                        <a:rPr lang="en-US" sz="2000" b="0" i="0" u="none" strike="noStrike" baseline="0">
                          <a:solidFill>
                            <a:schemeClr val="tx1"/>
                          </a:solidFill>
                          <a:effectLst/>
                          <a:latin typeface="Calibri" panose="020F0502020204030204" pitchFamily="34" charset="0"/>
                        </a:rPr>
                        <a:t>music</a:t>
                      </a:r>
                    </a:p>
                  </a:txBody>
                  <a:tcPr marL="9525" marR="9525" marT="9525" marB="0" anchor="b"/>
                </a:tc>
                <a:tc>
                  <a:txBody>
                    <a:bodyPr/>
                    <a:lstStyle/>
                    <a:p>
                      <a:pPr algn="ctr" fontAlgn="b"/>
                      <a:r>
                        <a:rPr lang="en-US" sz="2000" b="0" i="0" u="none" strike="noStrike" baseline="0">
                          <a:solidFill>
                            <a:schemeClr val="tx1"/>
                          </a:solidFill>
                          <a:effectLst/>
                          <a:latin typeface="Calibri" panose="020F0502020204030204" pitchFamily="34" charset="0"/>
                        </a:rPr>
                        <a:t>7.67</a:t>
                      </a:r>
                    </a:p>
                  </a:txBody>
                  <a:tcPr marL="9525" marR="9525" marT="9525" marB="0" anchor="b"/>
                </a:tc>
                <a:tc>
                  <a:txBody>
                    <a:bodyPr/>
                    <a:lstStyle/>
                    <a:p>
                      <a:pPr algn="ctr" fontAlgn="b"/>
                      <a:r>
                        <a:rPr lang="en-US" sz="2000" b="0" i="0" u="none" strike="noStrike" baseline="0">
                          <a:solidFill>
                            <a:schemeClr val="tx1"/>
                          </a:solidFill>
                          <a:effectLst/>
                          <a:latin typeface="Calibri" panose="020F0502020204030204" pitchFamily="34" charset="0"/>
                        </a:rPr>
                        <a:t>5.57</a:t>
                      </a:r>
                    </a:p>
                  </a:txBody>
                  <a:tcPr marL="9525" marR="9525" marT="9525" marB="0" anchor="b"/>
                </a:tc>
                <a:tc>
                  <a:txBody>
                    <a:bodyPr/>
                    <a:lstStyle/>
                    <a:p>
                      <a:pPr algn="ctr" fontAlgn="b"/>
                      <a:r>
                        <a:rPr lang="en-US" sz="2000" b="0" i="0" u="none" strike="noStrike" baseline="0">
                          <a:solidFill>
                            <a:schemeClr val="tx1"/>
                          </a:solidFill>
                          <a:effectLst/>
                          <a:latin typeface="Calibri" panose="020F0502020204030204" pitchFamily="34" charset="0"/>
                        </a:rPr>
                        <a:t>6.5</a:t>
                      </a:r>
                    </a:p>
                  </a:txBody>
                  <a:tcPr marL="9525" marR="9525" marT="9525" marB="0" anchor="b"/>
                </a:tc>
                <a:extLst>
                  <a:ext uri="{0D108BD9-81ED-4DB2-BD59-A6C34878D82A}">
                    <a16:rowId xmlns:a16="http://schemas.microsoft.com/office/drawing/2014/main" val="2876800888"/>
                  </a:ext>
                </a:extLst>
              </a:tr>
              <a:tr h="370840">
                <a:tc>
                  <a:txBody>
                    <a:bodyPr/>
                    <a:lstStyle/>
                    <a:p>
                      <a:pPr algn="l" fontAlgn="b"/>
                      <a:r>
                        <a:rPr lang="en-US" sz="2000" b="0" i="0" u="none" strike="noStrike" baseline="0">
                          <a:solidFill>
                            <a:schemeClr val="tx1"/>
                          </a:solidFill>
                          <a:effectLst/>
                          <a:latin typeface="Calibri" panose="020F0502020204030204" pitchFamily="34" charset="0"/>
                        </a:rPr>
                        <a:t>heartbreak</a:t>
                      </a:r>
                    </a:p>
                  </a:txBody>
                  <a:tcPr marL="9525" marR="9525" marT="9525" marB="0" anchor="b"/>
                </a:tc>
                <a:tc>
                  <a:txBody>
                    <a:bodyPr/>
                    <a:lstStyle/>
                    <a:p>
                      <a:pPr algn="ctr" fontAlgn="b"/>
                      <a:r>
                        <a:rPr lang="en-US" sz="2000" b="0" i="0" u="none" strike="noStrike" baseline="0">
                          <a:solidFill>
                            <a:schemeClr val="tx1"/>
                          </a:solidFill>
                          <a:effectLst/>
                          <a:latin typeface="Calibri" panose="020F0502020204030204" pitchFamily="34" charset="0"/>
                        </a:rPr>
                        <a:t>2.45</a:t>
                      </a:r>
                    </a:p>
                  </a:txBody>
                  <a:tcPr marL="9525" marR="9525" marT="9525" marB="0" anchor="b"/>
                </a:tc>
                <a:tc>
                  <a:txBody>
                    <a:bodyPr/>
                    <a:lstStyle/>
                    <a:p>
                      <a:pPr algn="ctr" fontAlgn="b"/>
                      <a:r>
                        <a:rPr lang="en-US" sz="2000" b="0" i="0" u="none" strike="noStrike" baseline="0" dirty="0">
                          <a:solidFill>
                            <a:schemeClr val="tx1"/>
                          </a:solidFill>
                          <a:effectLst/>
                          <a:latin typeface="Calibri" panose="020F0502020204030204" pitchFamily="34" charset="0"/>
                        </a:rPr>
                        <a:t>5.65</a:t>
                      </a:r>
                    </a:p>
                  </a:txBody>
                  <a:tcPr marL="9525" marR="9525" marT="9525" marB="0" anchor="b"/>
                </a:tc>
                <a:tc>
                  <a:txBody>
                    <a:bodyPr/>
                    <a:lstStyle/>
                    <a:p>
                      <a:pPr algn="ctr" fontAlgn="b"/>
                      <a:r>
                        <a:rPr lang="en-US" sz="2000" b="0" i="0" u="none" strike="noStrike" baseline="0" dirty="0">
                          <a:solidFill>
                            <a:schemeClr val="tx1"/>
                          </a:solidFill>
                          <a:effectLst/>
                          <a:latin typeface="Calibri" panose="020F0502020204030204" pitchFamily="34" charset="0"/>
                        </a:rPr>
                        <a:t>3.58</a:t>
                      </a:r>
                    </a:p>
                  </a:txBody>
                  <a:tcPr marL="9525" marR="9525" marT="9525" marB="0" anchor="b"/>
                </a:tc>
                <a:extLst>
                  <a:ext uri="{0D108BD9-81ED-4DB2-BD59-A6C34878D82A}">
                    <a16:rowId xmlns:a16="http://schemas.microsoft.com/office/drawing/2014/main" val="2352015213"/>
                  </a:ext>
                </a:extLst>
              </a:tr>
              <a:tr h="370840">
                <a:tc>
                  <a:txBody>
                    <a:bodyPr/>
                    <a:lstStyle/>
                    <a:p>
                      <a:pPr algn="l" fontAlgn="b"/>
                      <a:r>
                        <a:rPr lang="en-US" sz="2000" b="0" i="0" u="none" strike="noStrike" baseline="0">
                          <a:solidFill>
                            <a:schemeClr val="tx1"/>
                          </a:solidFill>
                          <a:effectLst/>
                          <a:latin typeface="Calibri" panose="020F0502020204030204" pitchFamily="34" charset="0"/>
                        </a:rPr>
                        <a:t>cub</a:t>
                      </a:r>
                    </a:p>
                  </a:txBody>
                  <a:tcPr marL="9525" marR="9525" marT="9525" marB="0" anchor="b"/>
                </a:tc>
                <a:tc>
                  <a:txBody>
                    <a:bodyPr/>
                    <a:lstStyle/>
                    <a:p>
                      <a:pPr algn="ctr" fontAlgn="b"/>
                      <a:r>
                        <a:rPr lang="en-US" sz="2000" b="0" i="0" u="none" strike="noStrike" baseline="0">
                          <a:solidFill>
                            <a:schemeClr val="tx1"/>
                          </a:solidFill>
                          <a:effectLst/>
                          <a:latin typeface="Calibri" panose="020F0502020204030204" pitchFamily="34" charset="0"/>
                        </a:rPr>
                        <a:t>6.71</a:t>
                      </a:r>
                    </a:p>
                  </a:txBody>
                  <a:tcPr marL="9525" marR="9525" marT="9525" marB="0" anchor="b"/>
                </a:tc>
                <a:tc>
                  <a:txBody>
                    <a:bodyPr/>
                    <a:lstStyle/>
                    <a:p>
                      <a:pPr algn="ctr" fontAlgn="b"/>
                      <a:r>
                        <a:rPr lang="en-US" sz="2000" b="0" i="0" u="none" strike="noStrike" baseline="0">
                          <a:solidFill>
                            <a:schemeClr val="tx1"/>
                          </a:solidFill>
                          <a:effectLst/>
                          <a:latin typeface="Calibri" panose="020F0502020204030204" pitchFamily="34" charset="0"/>
                        </a:rPr>
                        <a:t>3.95</a:t>
                      </a:r>
                    </a:p>
                  </a:txBody>
                  <a:tcPr marL="9525" marR="9525" marT="9525" marB="0" anchor="b"/>
                </a:tc>
                <a:tc>
                  <a:txBody>
                    <a:bodyPr/>
                    <a:lstStyle/>
                    <a:p>
                      <a:pPr algn="ctr" fontAlgn="b"/>
                      <a:r>
                        <a:rPr lang="en-US" sz="2000" b="0" i="0" u="none" strike="noStrike" baseline="0">
                          <a:solidFill>
                            <a:schemeClr val="tx1"/>
                          </a:solidFill>
                          <a:effectLst/>
                          <a:latin typeface="Calibri" panose="020F0502020204030204" pitchFamily="34" charset="0"/>
                        </a:rPr>
                        <a:t>4.24</a:t>
                      </a:r>
                    </a:p>
                  </a:txBody>
                  <a:tcPr marL="9525" marR="9525" marT="9525" marB="0" anchor="b"/>
                </a:tc>
                <a:extLst>
                  <a:ext uri="{0D108BD9-81ED-4DB2-BD59-A6C34878D82A}">
                    <a16:rowId xmlns:a16="http://schemas.microsoft.com/office/drawing/2014/main" val="338094595"/>
                  </a:ext>
                </a:extLst>
              </a:tr>
              <a:tr h="370840">
                <a:tc>
                  <a:txBody>
                    <a:bodyPr/>
                    <a:lstStyle/>
                    <a:p>
                      <a:pPr algn="l" fontAlgn="b"/>
                      <a:r>
                        <a:rPr lang="en-US" sz="2000" b="0" i="0" u="none" strike="noStrike" baseline="0">
                          <a:solidFill>
                            <a:schemeClr val="tx1"/>
                          </a:solidFill>
                          <a:effectLst/>
                          <a:latin typeface="Calibri" panose="020F0502020204030204" pitchFamily="34" charset="0"/>
                        </a:rPr>
                        <a:t>life</a:t>
                      </a:r>
                    </a:p>
                  </a:txBody>
                  <a:tcPr marL="9525" marR="9525" marT="9525" marB="0" anchor="b"/>
                </a:tc>
                <a:tc>
                  <a:txBody>
                    <a:bodyPr/>
                    <a:lstStyle/>
                    <a:p>
                      <a:pPr algn="ctr" fontAlgn="b"/>
                      <a:r>
                        <a:rPr lang="en-US" sz="2000" b="0" i="0" u="none" strike="noStrike" baseline="0" dirty="0">
                          <a:solidFill>
                            <a:schemeClr val="tx1"/>
                          </a:solidFill>
                          <a:effectLst/>
                          <a:latin typeface="Calibri" panose="020F0502020204030204" pitchFamily="34" charset="0"/>
                        </a:rPr>
                        <a:t>6.68</a:t>
                      </a:r>
                    </a:p>
                  </a:txBody>
                  <a:tcPr marL="9525" marR="9525" marT="9525" marB="0" anchor="b"/>
                </a:tc>
                <a:tc>
                  <a:txBody>
                    <a:bodyPr/>
                    <a:lstStyle/>
                    <a:p>
                      <a:pPr algn="ctr" fontAlgn="b"/>
                      <a:r>
                        <a:rPr lang="en-US" sz="2000" b="0" i="0" u="none" strike="noStrike" baseline="0" dirty="0">
                          <a:solidFill>
                            <a:schemeClr val="tx1"/>
                          </a:solidFill>
                          <a:effectLst/>
                          <a:latin typeface="Calibri" panose="020F0502020204030204" pitchFamily="34" charset="0"/>
                        </a:rPr>
                        <a:t>5.59</a:t>
                      </a:r>
                    </a:p>
                  </a:txBody>
                  <a:tcPr marL="9525" marR="9525" marT="9525" marB="0" anchor="b"/>
                </a:tc>
                <a:tc>
                  <a:txBody>
                    <a:bodyPr/>
                    <a:lstStyle/>
                    <a:p>
                      <a:pPr algn="ctr" fontAlgn="b"/>
                      <a:r>
                        <a:rPr lang="en-US" sz="2000" b="0" i="0" u="none" strike="noStrike" baseline="0" dirty="0">
                          <a:solidFill>
                            <a:schemeClr val="tx1"/>
                          </a:solidFill>
                          <a:effectLst/>
                          <a:latin typeface="Calibri" panose="020F0502020204030204" pitchFamily="34" charset="0"/>
                        </a:rPr>
                        <a:t>5.89</a:t>
                      </a:r>
                    </a:p>
                  </a:txBody>
                  <a:tcPr marL="9525" marR="9525" marT="9525" marB="0" anchor="b"/>
                </a:tc>
                <a:extLst>
                  <a:ext uri="{0D108BD9-81ED-4DB2-BD59-A6C34878D82A}">
                    <a16:rowId xmlns:a16="http://schemas.microsoft.com/office/drawing/2014/main" val="2858226132"/>
                  </a:ext>
                </a:extLst>
              </a:tr>
            </a:tbl>
          </a:graphicData>
        </a:graphic>
      </p:graphicFrame>
    </p:spTree>
    <p:extLst>
      <p:ext uri="{BB962C8B-B14F-4D97-AF65-F5344CB8AC3E}">
        <p14:creationId xmlns:p14="http://schemas.microsoft.com/office/powerpoint/2010/main" val="6730797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7CD96C-CD6E-2D41-9AD3-D9D7D48264C8}"/>
              </a:ext>
            </a:extLst>
          </p:cNvPr>
          <p:cNvSpPr>
            <a:spLocks noGrp="1"/>
          </p:cNvSpPr>
          <p:nvPr>
            <p:ph type="title"/>
          </p:nvPr>
        </p:nvSpPr>
        <p:spPr/>
        <p:txBody>
          <a:bodyPr/>
          <a:lstStyle/>
          <a:p>
            <a:r>
              <a:rPr lang="en-US" dirty="0"/>
              <a:t>Points in space</a:t>
            </a:r>
          </a:p>
        </p:txBody>
      </p:sp>
      <p:sp>
        <p:nvSpPr>
          <p:cNvPr id="3" name="Content Placeholder 2">
            <a:extLst>
              <a:ext uri="{FF2B5EF4-FFF2-40B4-BE49-F238E27FC236}">
                <a16:creationId xmlns:a16="http://schemas.microsoft.com/office/drawing/2014/main" id="{326D1E63-269D-1F44-813B-675E467E2240}"/>
              </a:ext>
            </a:extLst>
          </p:cNvPr>
          <p:cNvSpPr>
            <a:spLocks noGrp="1"/>
          </p:cNvSpPr>
          <p:nvPr>
            <p:ph idx="1"/>
          </p:nvPr>
        </p:nvSpPr>
        <p:spPr/>
        <p:txBody>
          <a:bodyPr/>
          <a:lstStyle/>
          <a:p>
            <a:r>
              <a:rPr lang="en-US" dirty="0"/>
              <a:t>Osgood et al. (1957) noticed that in using these 3 numbers to represent the meaning of a word, the model was representing each word as a point in a three-dimensional space</a:t>
            </a:r>
          </a:p>
          <a:p>
            <a:r>
              <a:rPr lang="en-US" dirty="0"/>
              <a:t>Part of the meaning of </a:t>
            </a:r>
            <a:r>
              <a:rPr lang="en-US" i="1" dirty="0"/>
              <a:t>heartbreak</a:t>
            </a:r>
            <a:r>
              <a:rPr lang="en-US" dirty="0"/>
              <a:t> can be represented as a vector with three dimensions corresponded to the word’s rating on the three scales. </a:t>
            </a:r>
          </a:p>
        </p:txBody>
      </p:sp>
      <p:graphicFrame>
        <p:nvGraphicFramePr>
          <p:cNvPr id="4" name="Table 3">
            <a:extLst>
              <a:ext uri="{FF2B5EF4-FFF2-40B4-BE49-F238E27FC236}">
                <a16:creationId xmlns:a16="http://schemas.microsoft.com/office/drawing/2014/main" id="{A4AB30B9-2DB2-284F-9C28-AAA81D31A770}"/>
              </a:ext>
            </a:extLst>
          </p:cNvPr>
          <p:cNvGraphicFramePr>
            <a:graphicFrameLocks noGrp="1"/>
          </p:cNvGraphicFramePr>
          <p:nvPr/>
        </p:nvGraphicFramePr>
        <p:xfrm>
          <a:off x="2895600" y="3857414"/>
          <a:ext cx="6096000" cy="370840"/>
        </p:xfrm>
        <a:graphic>
          <a:graphicData uri="http://schemas.openxmlformats.org/drawingml/2006/table">
            <a:tbl>
              <a:tblPr firstRow="1" bandRow="1">
                <a:tableStyleId>{5C22544A-7EE6-4342-B048-85BDC9FD1C3A}</a:tableStyleId>
              </a:tblPr>
              <a:tblGrid>
                <a:gridCol w="1524000">
                  <a:extLst>
                    <a:ext uri="{9D8B030D-6E8A-4147-A177-3AD203B41FA5}">
                      <a16:colId xmlns:a16="http://schemas.microsoft.com/office/drawing/2014/main" val="3131462321"/>
                    </a:ext>
                  </a:extLst>
                </a:gridCol>
                <a:gridCol w="1524000">
                  <a:extLst>
                    <a:ext uri="{9D8B030D-6E8A-4147-A177-3AD203B41FA5}">
                      <a16:colId xmlns:a16="http://schemas.microsoft.com/office/drawing/2014/main" val="1414085313"/>
                    </a:ext>
                  </a:extLst>
                </a:gridCol>
                <a:gridCol w="1524000">
                  <a:extLst>
                    <a:ext uri="{9D8B030D-6E8A-4147-A177-3AD203B41FA5}">
                      <a16:colId xmlns:a16="http://schemas.microsoft.com/office/drawing/2014/main" val="3076455945"/>
                    </a:ext>
                  </a:extLst>
                </a:gridCol>
                <a:gridCol w="1524000">
                  <a:extLst>
                    <a:ext uri="{9D8B030D-6E8A-4147-A177-3AD203B41FA5}">
                      <a16:colId xmlns:a16="http://schemas.microsoft.com/office/drawing/2014/main" val="1994542171"/>
                    </a:ext>
                  </a:extLst>
                </a:gridCol>
              </a:tblGrid>
              <a:tr h="370840">
                <a:tc>
                  <a:txBody>
                    <a:bodyPr/>
                    <a:lstStyle/>
                    <a:p>
                      <a:pPr algn="l" fontAlgn="b"/>
                      <a:r>
                        <a:rPr lang="en-US" sz="2000" b="0" i="0" u="none" strike="noStrike" baseline="0">
                          <a:solidFill>
                            <a:schemeClr val="bg1"/>
                          </a:solidFill>
                          <a:effectLst/>
                          <a:latin typeface="Calibri" panose="020F0502020204030204" pitchFamily="34" charset="0"/>
                        </a:rPr>
                        <a:t>heartbreak</a:t>
                      </a:r>
                    </a:p>
                  </a:txBody>
                  <a:tcPr marL="9525" marR="9525" marT="9525" marB="0" anchor="b"/>
                </a:tc>
                <a:tc>
                  <a:txBody>
                    <a:bodyPr/>
                    <a:lstStyle/>
                    <a:p>
                      <a:pPr algn="ctr" fontAlgn="b"/>
                      <a:r>
                        <a:rPr lang="en-US" sz="2000" b="0" i="0" u="none" strike="noStrike" baseline="0">
                          <a:solidFill>
                            <a:schemeClr val="bg1"/>
                          </a:solidFill>
                          <a:effectLst/>
                          <a:latin typeface="Calibri" panose="020F0502020204030204" pitchFamily="34" charset="0"/>
                        </a:rPr>
                        <a:t>2.45</a:t>
                      </a:r>
                    </a:p>
                  </a:txBody>
                  <a:tcPr marL="9525" marR="9525" marT="9525" marB="0" anchor="b"/>
                </a:tc>
                <a:tc>
                  <a:txBody>
                    <a:bodyPr/>
                    <a:lstStyle/>
                    <a:p>
                      <a:pPr algn="ctr" fontAlgn="b"/>
                      <a:r>
                        <a:rPr lang="en-US" sz="2000" b="0" i="0" u="none" strike="noStrike" baseline="0" dirty="0">
                          <a:solidFill>
                            <a:schemeClr val="bg1"/>
                          </a:solidFill>
                          <a:effectLst/>
                          <a:latin typeface="Calibri" panose="020F0502020204030204" pitchFamily="34" charset="0"/>
                        </a:rPr>
                        <a:t>5.65</a:t>
                      </a:r>
                    </a:p>
                  </a:txBody>
                  <a:tcPr marL="9525" marR="9525" marT="9525" marB="0" anchor="b"/>
                </a:tc>
                <a:tc>
                  <a:txBody>
                    <a:bodyPr/>
                    <a:lstStyle/>
                    <a:p>
                      <a:pPr algn="ctr" fontAlgn="b"/>
                      <a:r>
                        <a:rPr lang="en-US" sz="2000" b="0" i="0" u="none" strike="noStrike" baseline="0" dirty="0">
                          <a:solidFill>
                            <a:schemeClr val="bg1"/>
                          </a:solidFill>
                          <a:effectLst/>
                          <a:latin typeface="Calibri" panose="020F0502020204030204" pitchFamily="34" charset="0"/>
                        </a:rPr>
                        <a:t>3.58</a:t>
                      </a:r>
                    </a:p>
                  </a:txBody>
                  <a:tcPr marL="9525" marR="9525" marT="9525" marB="0" anchor="b"/>
                </a:tc>
                <a:extLst>
                  <a:ext uri="{0D108BD9-81ED-4DB2-BD59-A6C34878D82A}">
                    <a16:rowId xmlns:a16="http://schemas.microsoft.com/office/drawing/2014/main" val="2352015213"/>
                  </a:ext>
                </a:extLst>
              </a:tr>
            </a:tbl>
          </a:graphicData>
        </a:graphic>
      </p:graphicFrame>
    </p:spTree>
    <p:extLst>
      <p:ext uri="{BB962C8B-B14F-4D97-AF65-F5344CB8AC3E}">
        <p14:creationId xmlns:p14="http://schemas.microsoft.com/office/powerpoint/2010/main" val="1980426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33" name="Image" descr="Image"/>
          <p:cNvPicPr>
            <a:picLocks noChangeAspect="1"/>
          </p:cNvPicPr>
          <p:nvPr/>
        </p:nvPicPr>
        <p:blipFill>
          <a:blip r:embed="rId3"/>
          <a:stretch>
            <a:fillRect/>
          </a:stretch>
        </p:blipFill>
        <p:spPr>
          <a:xfrm>
            <a:off x="-1" y="427467"/>
            <a:ext cx="11523785" cy="6845960"/>
          </a:xfrm>
          <a:prstGeom prst="rect">
            <a:avLst/>
          </a:prstGeom>
          <a:ln w="12700">
            <a:miter lim="400000"/>
          </a:ln>
        </p:spPr>
      </p:pic>
      <p:sp>
        <p:nvSpPr>
          <p:cNvPr id="234" name="Vector Space Models"/>
          <p:cNvSpPr txBox="1">
            <a:spLocks noGrp="1"/>
          </p:cNvSpPr>
          <p:nvPr>
            <p:ph type="title" idx="4294967295"/>
          </p:nvPr>
        </p:nvSpPr>
        <p:spPr>
          <a:xfrm>
            <a:off x="0" y="365125"/>
            <a:ext cx="10953750" cy="771525"/>
          </a:xfrm>
          <a:prstGeom prst="rect">
            <a:avLst/>
          </a:prstGeom>
        </p:spPr>
        <p:txBody>
          <a:bodyPr/>
          <a:lstStyle/>
          <a:p>
            <a:r>
              <a:rPr dirty="0"/>
              <a:t>Vector Space Models</a:t>
            </a:r>
          </a:p>
        </p:txBody>
      </p:sp>
    </p:spTree>
    <p:extLst>
      <p:ext uri="{BB962C8B-B14F-4D97-AF65-F5344CB8AC3E}">
        <p14:creationId xmlns:p14="http://schemas.microsoft.com/office/powerpoint/2010/main" val="3628776256"/>
      </p:ext>
    </p:extLst>
  </p:cSld>
  <p:clrMapOvr>
    <a:masterClrMapping/>
  </p:clrMapOvr>
  <p:transition spd="slow"/>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 name="Distributional Hypothesis"/>
          <p:cNvSpPr txBox="1">
            <a:spLocks noGrp="1"/>
          </p:cNvSpPr>
          <p:nvPr>
            <p:ph type="title"/>
          </p:nvPr>
        </p:nvSpPr>
        <p:spPr>
          <a:xfrm>
            <a:off x="399673" y="365125"/>
            <a:ext cx="10954127" cy="772052"/>
          </a:xfrm>
        </p:spPr>
        <p:txBody>
          <a:bodyPr vert="horz" lIns="91440" tIns="45720" rIns="91440" bIns="45720" rtlCol="0" anchor="ctr">
            <a:normAutofit/>
          </a:bodyPr>
          <a:lstStyle>
            <a:lvl1pPr>
              <a:defRPr>
                <a:latin typeface="Helvetica Neue Light"/>
                <a:ea typeface="Helvetica Neue Light"/>
                <a:cs typeface="Helvetica Neue Light"/>
                <a:sym typeface="Helvetica Neue Light"/>
              </a:defRPr>
            </a:lvl1pPr>
          </a:lstStyle>
          <a:p>
            <a:r>
              <a:rPr lang="en-US" spc="-50" dirty="0">
                <a:latin typeface="Open Sans" panose="020B0606030504020204" pitchFamily="34" charset="0"/>
                <a:ea typeface="Open Sans" panose="020B0606030504020204" pitchFamily="34" charset="0"/>
                <a:cs typeface="Open Sans" panose="020B0606030504020204" pitchFamily="34" charset="0"/>
              </a:rPr>
              <a:t>Distributional Hypothesis</a:t>
            </a:r>
          </a:p>
        </p:txBody>
      </p:sp>
      <p:sp>
        <p:nvSpPr>
          <p:cNvPr id="262" name="If we consider optometrist and eye-doctor we find that, as our corpus of utterances grows, these two occur in almost the same environments.  In contrast, there are many sentence environments in which optometrist occurs but lawyer does not...…"/>
          <p:cNvSpPr txBox="1">
            <a:spLocks noGrp="1"/>
          </p:cNvSpPr>
          <p:nvPr>
            <p:ph sz="half" idx="1"/>
          </p:nvPr>
        </p:nvSpPr>
        <p:spPr>
          <a:xfrm>
            <a:off x="399673" y="1825625"/>
            <a:ext cx="5620127" cy="4351338"/>
          </a:xfrm>
        </p:spPr>
        <p:txBody>
          <a:bodyPr vert="horz" lIns="0" tIns="45720" rIns="0" bIns="45720" rtlCol="0">
            <a:noAutofit/>
          </a:bodyPr>
          <a:lstStyle/>
          <a:p>
            <a:pPr>
              <a:defRPr sz="2632">
                <a:latin typeface="Helvetica Neue Light"/>
                <a:ea typeface="Helvetica Neue Light"/>
                <a:cs typeface="Helvetica Neue Light"/>
                <a:sym typeface="Helvetica Neue Light"/>
              </a:defRPr>
            </a:pPr>
            <a:r>
              <a:rPr lang="en-US" sz="1800" dirty="0">
                <a:latin typeface="Open Sans" panose="020B0606030504020204" pitchFamily="34" charset="0"/>
                <a:ea typeface="Open Sans" panose="020B0606030504020204" pitchFamily="34" charset="0"/>
                <a:cs typeface="Open Sans" panose="020B0606030504020204" pitchFamily="34" charset="0"/>
              </a:rPr>
              <a:t>If we consider </a:t>
            </a:r>
            <a:r>
              <a:rPr lang="en-US" sz="1800" i="1" dirty="0">
                <a:latin typeface="Open Sans" panose="020B0606030504020204" pitchFamily="34" charset="0"/>
                <a:ea typeface="Open Sans" panose="020B0606030504020204" pitchFamily="34" charset="0"/>
                <a:cs typeface="Open Sans" panose="020B0606030504020204" pitchFamily="34" charset="0"/>
              </a:rPr>
              <a:t>optometrist</a:t>
            </a:r>
            <a:r>
              <a:rPr lang="en-US" sz="1800" dirty="0">
                <a:latin typeface="Open Sans" panose="020B0606030504020204" pitchFamily="34" charset="0"/>
                <a:ea typeface="Open Sans" panose="020B0606030504020204" pitchFamily="34" charset="0"/>
                <a:cs typeface="Open Sans" panose="020B0606030504020204" pitchFamily="34" charset="0"/>
              </a:rPr>
              <a:t> and </a:t>
            </a:r>
            <a:r>
              <a:rPr lang="en-US" sz="1800" i="1" dirty="0">
                <a:latin typeface="Open Sans" panose="020B0606030504020204" pitchFamily="34" charset="0"/>
                <a:ea typeface="Open Sans" panose="020B0606030504020204" pitchFamily="34" charset="0"/>
                <a:cs typeface="Open Sans" panose="020B0606030504020204" pitchFamily="34" charset="0"/>
              </a:rPr>
              <a:t>eye-doctor </a:t>
            </a:r>
            <a:r>
              <a:rPr lang="en-US" sz="1800" dirty="0">
                <a:latin typeface="Open Sans" panose="020B0606030504020204" pitchFamily="34" charset="0"/>
                <a:ea typeface="Open Sans" panose="020B0606030504020204" pitchFamily="34" charset="0"/>
                <a:cs typeface="Open Sans" panose="020B0606030504020204" pitchFamily="34" charset="0"/>
              </a:rPr>
              <a:t>we find that, as our corpus of utterances grows, these two occur in almost the same environments.  In contrast, there are many sentence environments in which </a:t>
            </a:r>
            <a:r>
              <a:rPr lang="en-US" sz="1800" i="1" dirty="0">
                <a:latin typeface="Open Sans" panose="020B0606030504020204" pitchFamily="34" charset="0"/>
                <a:ea typeface="Open Sans" panose="020B0606030504020204" pitchFamily="34" charset="0"/>
                <a:cs typeface="Open Sans" panose="020B0606030504020204" pitchFamily="34" charset="0"/>
              </a:rPr>
              <a:t>optometrist</a:t>
            </a:r>
            <a:r>
              <a:rPr lang="en-US" sz="1800" dirty="0">
                <a:latin typeface="Open Sans" panose="020B0606030504020204" pitchFamily="34" charset="0"/>
                <a:ea typeface="Open Sans" panose="020B0606030504020204" pitchFamily="34" charset="0"/>
                <a:cs typeface="Open Sans" panose="020B0606030504020204" pitchFamily="34" charset="0"/>
              </a:rPr>
              <a:t> occurs but </a:t>
            </a:r>
            <a:r>
              <a:rPr lang="en-US" sz="1800" i="1" dirty="0">
                <a:latin typeface="Open Sans" panose="020B0606030504020204" pitchFamily="34" charset="0"/>
                <a:ea typeface="Open Sans" panose="020B0606030504020204" pitchFamily="34" charset="0"/>
                <a:cs typeface="Open Sans" panose="020B0606030504020204" pitchFamily="34" charset="0"/>
              </a:rPr>
              <a:t>lawyer</a:t>
            </a:r>
            <a:r>
              <a:rPr lang="en-US" sz="1800" dirty="0">
                <a:latin typeface="Open Sans" panose="020B0606030504020204" pitchFamily="34" charset="0"/>
                <a:ea typeface="Open Sans" panose="020B0606030504020204" pitchFamily="34" charset="0"/>
                <a:cs typeface="Open Sans" panose="020B0606030504020204" pitchFamily="34" charset="0"/>
              </a:rPr>
              <a:t> does not...</a:t>
            </a:r>
          </a:p>
          <a:p>
            <a:pPr>
              <a:defRPr sz="2632">
                <a:latin typeface="Helvetica Neue Light"/>
                <a:ea typeface="Helvetica Neue Light"/>
                <a:cs typeface="Helvetica Neue Light"/>
                <a:sym typeface="Helvetica Neue Light"/>
              </a:defRPr>
            </a:pPr>
            <a:r>
              <a:rPr lang="en-US" sz="1800" dirty="0">
                <a:latin typeface="Open Sans" panose="020B0606030504020204" pitchFamily="34" charset="0"/>
                <a:ea typeface="Open Sans" panose="020B0606030504020204" pitchFamily="34" charset="0"/>
                <a:cs typeface="Open Sans" panose="020B0606030504020204" pitchFamily="34" charset="0"/>
              </a:rPr>
              <a:t>It is a question of the relative frequency of such environments, and of what we will obtain if we ask an informant to substitute any word he wishes for optometrist (not asking what words have the same meaning).  </a:t>
            </a:r>
          </a:p>
          <a:p>
            <a:pPr>
              <a:defRPr sz="2632">
                <a:latin typeface="Helvetica Neue Light"/>
                <a:ea typeface="Helvetica Neue Light"/>
                <a:cs typeface="Helvetica Neue Light"/>
                <a:sym typeface="Helvetica Neue Light"/>
              </a:defRPr>
            </a:pPr>
            <a:r>
              <a:rPr lang="en-US" sz="1800" dirty="0">
                <a:latin typeface="Open Sans" panose="020B0606030504020204" pitchFamily="34" charset="0"/>
                <a:ea typeface="Open Sans" panose="020B0606030504020204" pitchFamily="34" charset="0"/>
                <a:cs typeface="Open Sans" panose="020B0606030504020204" pitchFamily="34" charset="0"/>
              </a:rPr>
              <a:t>These and similar tests all measure the probability of particular environments occurring with particular elements...  If A and B have almost identical environments we say that they are synonyms.</a:t>
            </a:r>
          </a:p>
          <a:p>
            <a:pPr>
              <a:defRPr sz="2632">
                <a:latin typeface="Helvetica Neue Light"/>
                <a:ea typeface="Helvetica Neue Light"/>
                <a:cs typeface="Helvetica Neue Light"/>
                <a:sym typeface="Helvetica Neue Light"/>
              </a:defRPr>
            </a:pPr>
            <a:r>
              <a:rPr lang="en-US" sz="1800" dirty="0">
                <a:latin typeface="Open Sans" panose="020B0606030504020204" pitchFamily="34" charset="0"/>
                <a:ea typeface="Open Sans" panose="020B0606030504020204" pitchFamily="34" charset="0"/>
                <a:cs typeface="Open Sans" panose="020B0606030504020204" pitchFamily="34" charset="0"/>
              </a:rPr>
              <a:t>–</a:t>
            </a:r>
            <a:r>
              <a:rPr lang="en-US" sz="1800" dirty="0" err="1">
                <a:latin typeface="Open Sans" panose="020B0606030504020204" pitchFamily="34" charset="0"/>
                <a:ea typeface="Open Sans" panose="020B0606030504020204" pitchFamily="34" charset="0"/>
                <a:cs typeface="Open Sans" panose="020B0606030504020204" pitchFamily="34" charset="0"/>
              </a:rPr>
              <a:t>Zellig</a:t>
            </a:r>
            <a:r>
              <a:rPr lang="en-US" sz="1800" dirty="0">
                <a:latin typeface="Open Sans" panose="020B0606030504020204" pitchFamily="34" charset="0"/>
                <a:ea typeface="Open Sans" panose="020B0606030504020204" pitchFamily="34" charset="0"/>
                <a:cs typeface="Open Sans" panose="020B0606030504020204" pitchFamily="34" charset="0"/>
              </a:rPr>
              <a:t> Harris (1954)</a:t>
            </a:r>
          </a:p>
        </p:txBody>
      </p:sp>
      <p:pic>
        <p:nvPicPr>
          <p:cNvPr id="261" name="optometry4.jpg" descr="optometry4.jpg"/>
          <p:cNvPicPr>
            <a:picLocks/>
          </p:cNvPicPr>
          <p:nvPr/>
        </p:nvPicPr>
        <p:blipFill rotWithShape="1">
          <a:blip r:embed="rId3"/>
          <a:srcRect l="6496" r="7767" b="1"/>
          <a:stretch/>
        </p:blipFill>
        <p:spPr>
          <a:xfrm>
            <a:off x="6172200" y="1825625"/>
            <a:ext cx="5181600" cy="4351338"/>
          </a:xfrm>
          <a:prstGeom prst="rect">
            <a:avLst/>
          </a:prstGeom>
          <a:noFill/>
        </p:spPr>
      </p:pic>
    </p:spTree>
    <p:extLst>
      <p:ext uri="{BB962C8B-B14F-4D97-AF65-F5344CB8AC3E}">
        <p14:creationId xmlns:p14="http://schemas.microsoft.com/office/powerpoint/2010/main" val="333425466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nip Single Corner Rectangle 1">
            <a:extLst>
              <a:ext uri="{FF2B5EF4-FFF2-40B4-BE49-F238E27FC236}">
                <a16:creationId xmlns:a16="http://schemas.microsoft.com/office/drawing/2014/main" id="{CC760F07-9C59-9544-8C1B-1C153E01C103}"/>
              </a:ext>
            </a:extLst>
          </p:cNvPr>
          <p:cNvSpPr/>
          <p:nvPr/>
        </p:nvSpPr>
        <p:spPr>
          <a:xfrm>
            <a:off x="399673" y="1676400"/>
            <a:ext cx="6187441" cy="144193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0805" y="0"/>
                </a:lnTo>
                <a:lnTo>
                  <a:pt x="21600" y="3600"/>
                </a:lnTo>
                <a:lnTo>
                  <a:pt x="21600" y="21600"/>
                </a:lnTo>
                <a:lnTo>
                  <a:pt x="0" y="21600"/>
                </a:lnTo>
                <a:close/>
              </a:path>
            </a:pathLst>
          </a:custGeom>
          <a:solidFill>
            <a:srgbClr val="FFC000"/>
          </a:solidFill>
          <a:ln w="12700">
            <a:solidFill>
              <a:srgbClr val="FFC000"/>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sz="2200" dirty="0">
              <a:highlight>
                <a:srgbClr val="FFFF00"/>
              </a:highlight>
            </a:endParaRPr>
          </a:p>
        </p:txBody>
      </p:sp>
      <p:sp>
        <p:nvSpPr>
          <p:cNvPr id="2" name="Title 1">
            <a:extLst>
              <a:ext uri="{FF2B5EF4-FFF2-40B4-BE49-F238E27FC236}">
                <a16:creationId xmlns:a16="http://schemas.microsoft.com/office/drawing/2014/main" id="{C10B7926-EF45-4648-B541-B0D41FB509C2}"/>
              </a:ext>
            </a:extLst>
          </p:cNvPr>
          <p:cNvSpPr>
            <a:spLocks noGrp="1"/>
          </p:cNvSpPr>
          <p:nvPr>
            <p:ph type="title"/>
          </p:nvPr>
        </p:nvSpPr>
        <p:spPr/>
        <p:txBody>
          <a:bodyPr/>
          <a:lstStyle/>
          <a:p>
            <a:r>
              <a:rPr lang="en-US" dirty="0"/>
              <a:t>Intuition of distributional word similarity</a:t>
            </a:r>
          </a:p>
        </p:txBody>
      </p:sp>
      <p:sp>
        <p:nvSpPr>
          <p:cNvPr id="3" name="Content Placeholder 2">
            <a:extLst>
              <a:ext uri="{FF2B5EF4-FFF2-40B4-BE49-F238E27FC236}">
                <a16:creationId xmlns:a16="http://schemas.microsoft.com/office/drawing/2014/main" id="{081444A7-30E0-9C42-8049-8B032EB38AE4}"/>
              </a:ext>
            </a:extLst>
          </p:cNvPr>
          <p:cNvSpPr>
            <a:spLocks noGrp="1"/>
          </p:cNvSpPr>
          <p:nvPr>
            <p:ph idx="1"/>
          </p:nvPr>
        </p:nvSpPr>
        <p:spPr/>
        <p:txBody>
          <a:bodyPr/>
          <a:lstStyle/>
          <a:p>
            <a:r>
              <a:rPr lang="en-US" dirty="0"/>
              <a:t>Nida (1975) example:</a:t>
            </a:r>
            <a:br>
              <a:rPr lang="en-US" dirty="0"/>
            </a:br>
            <a:br>
              <a:rPr lang="en-US" dirty="0"/>
            </a:br>
            <a:r>
              <a:rPr lang="en-US" dirty="0"/>
              <a:t>A bottle of </a:t>
            </a:r>
            <a:r>
              <a:rPr lang="en-US" b="1" dirty="0" err="1">
                <a:ea typeface="Helvetica"/>
                <a:cs typeface="Helvetica"/>
                <a:sym typeface="Helvetica"/>
              </a:rPr>
              <a:t>tesgüino</a:t>
            </a:r>
            <a:r>
              <a:rPr lang="en-US" dirty="0"/>
              <a:t> is on the table</a:t>
            </a:r>
            <a:br>
              <a:rPr lang="en-US" dirty="0"/>
            </a:br>
            <a:r>
              <a:rPr lang="en-US" dirty="0"/>
              <a:t>Everybody likes </a:t>
            </a:r>
            <a:r>
              <a:rPr lang="en-US" b="1" dirty="0" err="1">
                <a:ea typeface="Helvetica"/>
                <a:cs typeface="Helvetica"/>
                <a:sym typeface="Helvetica"/>
              </a:rPr>
              <a:t>tesgüino</a:t>
            </a:r>
            <a:br>
              <a:rPr lang="en-US" b="1" dirty="0">
                <a:ea typeface="Helvetica"/>
                <a:cs typeface="Helvetica"/>
                <a:sym typeface="Helvetica"/>
              </a:rPr>
            </a:br>
            <a:r>
              <a:rPr lang="en-US" b="1" dirty="0" err="1">
                <a:ea typeface="Helvetica"/>
                <a:cs typeface="Helvetica"/>
                <a:sym typeface="Helvetica"/>
              </a:rPr>
              <a:t>Tesgüino</a:t>
            </a:r>
            <a:r>
              <a:rPr lang="en-US" dirty="0"/>
              <a:t> makes you drunk</a:t>
            </a:r>
            <a:br>
              <a:rPr lang="en-US" dirty="0"/>
            </a:br>
            <a:r>
              <a:rPr lang="en-US" dirty="0"/>
              <a:t>We make </a:t>
            </a:r>
            <a:r>
              <a:rPr lang="en-US" b="1" dirty="0" err="1">
                <a:ea typeface="Helvetica"/>
                <a:cs typeface="Helvetica"/>
                <a:sym typeface="Helvetica"/>
              </a:rPr>
              <a:t>tesgüino</a:t>
            </a:r>
            <a:r>
              <a:rPr lang="en-US" dirty="0"/>
              <a:t> out of corn.</a:t>
            </a:r>
          </a:p>
          <a:p>
            <a:r>
              <a:rPr lang="en-US" dirty="0"/>
              <a:t>From context words humans can guess </a:t>
            </a:r>
            <a:r>
              <a:rPr lang="en-US" b="1" dirty="0" err="1">
                <a:ea typeface="Helvetica"/>
                <a:cs typeface="Helvetica"/>
                <a:sym typeface="Helvetica"/>
              </a:rPr>
              <a:t>tesgüino</a:t>
            </a:r>
            <a:r>
              <a:rPr lang="en-US" dirty="0"/>
              <a:t> means </a:t>
            </a:r>
            <a:br>
              <a:rPr lang="en-US" dirty="0"/>
            </a:br>
            <a:r>
              <a:rPr lang="en-US" i="1" dirty="0">
                <a:ea typeface="Helvetica"/>
                <a:cs typeface="Helvetica"/>
                <a:sym typeface="Helvetica"/>
              </a:rPr>
              <a:t>an alcoholic beverage like beer</a:t>
            </a:r>
          </a:p>
          <a:p>
            <a:r>
              <a:rPr lang="en-US" dirty="0"/>
              <a:t>Intuition for algorithm: </a:t>
            </a:r>
            <a:br>
              <a:rPr lang="en-US" dirty="0"/>
            </a:br>
            <a:r>
              <a:rPr lang="en-US" dirty="0"/>
              <a:t>Two words are similar if they have similar word contexts.</a:t>
            </a:r>
          </a:p>
          <a:p>
            <a:endParaRPr lang="en-US" dirty="0"/>
          </a:p>
        </p:txBody>
      </p:sp>
    </p:spTree>
    <p:extLst>
      <p:ext uri="{BB962C8B-B14F-4D97-AF65-F5344CB8AC3E}">
        <p14:creationId xmlns:p14="http://schemas.microsoft.com/office/powerpoint/2010/main" val="42946181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9E6AE-2296-B541-B70A-0F36B43605F1}"/>
              </a:ext>
            </a:extLst>
          </p:cNvPr>
          <p:cNvSpPr>
            <a:spLocks noGrp="1"/>
          </p:cNvSpPr>
          <p:nvPr>
            <p:ph type="title"/>
          </p:nvPr>
        </p:nvSpPr>
        <p:spPr/>
        <p:txBody>
          <a:bodyPr/>
          <a:lstStyle/>
          <a:p>
            <a:r>
              <a:rPr lang="en-US" dirty="0"/>
              <a:t>History of Vector Space Models </a:t>
            </a:r>
          </a:p>
        </p:txBody>
      </p:sp>
      <p:sp>
        <p:nvSpPr>
          <p:cNvPr id="3" name="Content Placeholder 2">
            <a:extLst>
              <a:ext uri="{FF2B5EF4-FFF2-40B4-BE49-F238E27FC236}">
                <a16:creationId xmlns:a16="http://schemas.microsoft.com/office/drawing/2014/main" id="{66454220-BCA0-8C4D-9B16-B13C961B6A3E}"/>
              </a:ext>
            </a:extLst>
          </p:cNvPr>
          <p:cNvSpPr>
            <a:spLocks noGrp="1"/>
          </p:cNvSpPr>
          <p:nvPr>
            <p:ph idx="1"/>
          </p:nvPr>
        </p:nvSpPr>
        <p:spPr/>
        <p:txBody>
          <a:bodyPr/>
          <a:lstStyle/>
          <a:p>
            <a:r>
              <a:rPr lang="en-US" dirty="0"/>
              <a:t>Vector Space Models were initially developed in the SMART information retrieval system (Salton, 1971) </a:t>
            </a:r>
          </a:p>
          <a:p>
            <a:r>
              <a:rPr lang="en-US" dirty="0"/>
              <a:t>Each document in a collection is represented as point in a space (a vector in a vector space) </a:t>
            </a:r>
          </a:p>
          <a:p>
            <a:r>
              <a:rPr lang="en-US" dirty="0"/>
              <a:t>A user’s query is a pseudo-document and is represented as a point in the same space as the documents </a:t>
            </a:r>
          </a:p>
          <a:p>
            <a:r>
              <a:rPr lang="en-US" dirty="0"/>
              <a:t>Perform IR by retrieving documents whose vectors are close together in this space to the query vector </a:t>
            </a:r>
          </a:p>
        </p:txBody>
      </p:sp>
    </p:spTree>
    <p:extLst>
      <p:ext uri="{BB962C8B-B14F-4D97-AF65-F5344CB8AC3E}">
        <p14:creationId xmlns:p14="http://schemas.microsoft.com/office/powerpoint/2010/main" val="284568795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 name="Term-Document Matrix"/>
          <p:cNvSpPr txBox="1">
            <a:spLocks noGrp="1"/>
          </p:cNvSpPr>
          <p:nvPr>
            <p:ph type="title" idx="4294967295"/>
          </p:nvPr>
        </p:nvSpPr>
        <p:spPr>
          <a:xfrm>
            <a:off x="0" y="365125"/>
            <a:ext cx="10953750" cy="771525"/>
          </a:xfrm>
          <a:prstGeom prst="rect">
            <a:avLst/>
          </a:prstGeom>
        </p:spPr>
        <p:txBody>
          <a:bodyPr/>
          <a:lstStyle/>
          <a:p>
            <a:r>
              <a:t>Term-Document Matrix</a:t>
            </a:r>
          </a:p>
        </p:txBody>
      </p:sp>
      <p:graphicFrame>
        <p:nvGraphicFramePr>
          <p:cNvPr id="276" name="Table"/>
          <p:cNvGraphicFramePr/>
          <p:nvPr/>
        </p:nvGraphicFramePr>
        <p:xfrm>
          <a:off x="2202355" y="1830586"/>
          <a:ext cx="7984998" cy="4733984"/>
        </p:xfrm>
        <a:graphic>
          <a:graphicData uri="http://schemas.openxmlformats.org/drawingml/2006/table">
            <a:tbl>
              <a:tblPr firstRow="1" firstCol="1">
                <a:tableStyleId>{21E4AEA4-8DFA-4A89-87EB-49C32662AFE0}</a:tableStyleId>
              </a:tblPr>
              <a:tblGrid>
                <a:gridCol w="1330833">
                  <a:extLst>
                    <a:ext uri="{9D8B030D-6E8A-4147-A177-3AD203B41FA5}">
                      <a16:colId xmlns:a16="http://schemas.microsoft.com/office/drawing/2014/main" val="20000"/>
                    </a:ext>
                  </a:extLst>
                </a:gridCol>
                <a:gridCol w="1330833">
                  <a:extLst>
                    <a:ext uri="{9D8B030D-6E8A-4147-A177-3AD203B41FA5}">
                      <a16:colId xmlns:a16="http://schemas.microsoft.com/office/drawing/2014/main" val="20001"/>
                    </a:ext>
                  </a:extLst>
                </a:gridCol>
                <a:gridCol w="1330833">
                  <a:extLst>
                    <a:ext uri="{9D8B030D-6E8A-4147-A177-3AD203B41FA5}">
                      <a16:colId xmlns:a16="http://schemas.microsoft.com/office/drawing/2014/main" val="20002"/>
                    </a:ext>
                  </a:extLst>
                </a:gridCol>
                <a:gridCol w="1330833">
                  <a:extLst>
                    <a:ext uri="{9D8B030D-6E8A-4147-A177-3AD203B41FA5}">
                      <a16:colId xmlns:a16="http://schemas.microsoft.com/office/drawing/2014/main" val="20003"/>
                    </a:ext>
                  </a:extLst>
                </a:gridCol>
                <a:gridCol w="1330833">
                  <a:extLst>
                    <a:ext uri="{9D8B030D-6E8A-4147-A177-3AD203B41FA5}">
                      <a16:colId xmlns:a16="http://schemas.microsoft.com/office/drawing/2014/main" val="20004"/>
                    </a:ext>
                  </a:extLst>
                </a:gridCol>
                <a:gridCol w="1330833">
                  <a:extLst>
                    <a:ext uri="{9D8B030D-6E8A-4147-A177-3AD203B41FA5}">
                      <a16:colId xmlns:a16="http://schemas.microsoft.com/office/drawing/2014/main" val="20005"/>
                    </a:ext>
                  </a:extLst>
                </a:gridCol>
              </a:tblGrid>
              <a:tr h="591748">
                <a:tc>
                  <a:txBody>
                    <a:bodyPr/>
                    <a:lstStyle/>
                    <a:p>
                      <a:pPr defTabSz="914400">
                        <a:tabLst>
                          <a:tab pos="1181100" algn="l"/>
                        </a:tabLst>
                        <a:defRPr sz="2200">
                          <a:sym typeface="Helvetica Neue Medium"/>
                        </a:defRPr>
                      </a:pPr>
                      <a:endParaRPr sz="1500" baseline="0" dirty="0">
                        <a:solidFill>
                          <a:schemeClr val="bg1"/>
                        </a:solidFill>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a:solidFill>
                            <a:schemeClr val="bg1"/>
                          </a:solidFill>
                          <a:sym typeface="Helvetica Neue"/>
                        </a:rPr>
                        <a:t>D1</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a:solidFill>
                            <a:schemeClr val="bg1"/>
                          </a:solidFill>
                          <a:sym typeface="Helvetica Neue"/>
                        </a:rPr>
                        <a:t>D2</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a:solidFill>
                            <a:schemeClr val="bg1"/>
                          </a:solidFill>
                          <a:sym typeface="Helvetica Neue"/>
                        </a:rPr>
                        <a:t>D3</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a:solidFill>
                            <a:schemeClr val="bg1"/>
                          </a:solidFill>
                          <a:sym typeface="Helvetica Neue"/>
                        </a:rPr>
                        <a:t>D4</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dirty="0">
                          <a:solidFill>
                            <a:schemeClr val="bg1"/>
                          </a:solidFill>
                          <a:sym typeface="Helvetica Neue"/>
                        </a:rPr>
                        <a:t>D5</a:t>
                      </a:r>
                      <a:endParaRPr sz="1500" b="1" baseline="0" dirty="0">
                        <a:solidFill>
                          <a:schemeClr val="bg1"/>
                        </a:solidFill>
                        <a:latin typeface="Helvetica Neue"/>
                        <a:ea typeface="Helvetica Neue"/>
                        <a:cs typeface="Helvetica Neue"/>
                        <a:sym typeface="Helvetica Neue"/>
                      </a:endParaRPr>
                    </a:p>
                  </a:txBody>
                  <a:tcPr marL="35719" marR="35719" marT="35719" marB="35719" anchor="ctr" horzOverflow="overflow"/>
                </a:tc>
                <a:extLst>
                  <a:ext uri="{0D108BD9-81ED-4DB2-BD59-A6C34878D82A}">
                    <a16:rowId xmlns:a16="http://schemas.microsoft.com/office/drawing/2014/main" val="10000"/>
                  </a:ext>
                </a:extLst>
              </a:tr>
              <a:tr h="591748">
                <a:tc>
                  <a:txBody>
                    <a:bodyPr/>
                    <a:lstStyle/>
                    <a:p>
                      <a:pPr algn="ctr" defTabSz="914400">
                        <a:tabLst>
                          <a:tab pos="1181100" algn="l"/>
                        </a:tabLst>
                        <a:defRPr sz="1800">
                          <a:solidFill>
                            <a:srgbClr val="000000"/>
                          </a:solidFill>
                        </a:defRPr>
                      </a:pPr>
                      <a:r>
                        <a:rPr sz="1500" baseline="0" dirty="0">
                          <a:solidFill>
                            <a:schemeClr val="bg1"/>
                          </a:solidFill>
                          <a:sym typeface="Helvetica Neue Medium"/>
                        </a:rPr>
                        <a:t>abandon</a:t>
                      </a:r>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1"/>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abdicate</a:t>
                      </a:r>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2"/>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abhor</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3"/>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academic</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4"/>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5"/>
                  </a:ext>
                </a:extLst>
              </a:tr>
              <a:tr h="591748">
                <a:tc>
                  <a:txBody>
                    <a:bodyPr/>
                    <a:lstStyle/>
                    <a:p>
                      <a:pPr algn="ctr" defTabSz="914400">
                        <a:tabLst>
                          <a:tab pos="1181100" algn="l"/>
                        </a:tabLst>
                        <a:defRPr sz="1800">
                          <a:solidFill>
                            <a:srgbClr val="000000"/>
                          </a:solidFill>
                        </a:defRPr>
                      </a:pPr>
                      <a:r>
                        <a:rPr sz="1500" baseline="0" dirty="0">
                          <a:solidFill>
                            <a:schemeClr val="bg1"/>
                          </a:solidFill>
                          <a:sym typeface="Helvetica Neue Medium"/>
                        </a:rPr>
                        <a:t>zygodactyl</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6"/>
                  </a:ext>
                </a:extLst>
              </a:tr>
              <a:tr h="591748">
                <a:tc>
                  <a:txBody>
                    <a:bodyPr/>
                    <a:lstStyle/>
                    <a:p>
                      <a:pPr algn="ctr" defTabSz="914400">
                        <a:tabLst>
                          <a:tab pos="1181100" algn="l"/>
                        </a:tabLst>
                        <a:defRPr sz="1800">
                          <a:solidFill>
                            <a:srgbClr val="000000"/>
                          </a:solidFill>
                        </a:defRPr>
                      </a:pPr>
                      <a:r>
                        <a:rPr sz="1500" baseline="0" dirty="0">
                          <a:solidFill>
                            <a:schemeClr val="bg1"/>
                          </a:solidFill>
                          <a:sym typeface="Helvetica Neue Medium"/>
                        </a:rPr>
                        <a:t>zymurgy</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368310701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a:extLst>
              <a:ext uri="{FF2B5EF4-FFF2-40B4-BE49-F238E27FC236}">
                <a16:creationId xmlns:a16="http://schemas.microsoft.com/office/drawing/2014/main" id="{3F30F676-6E3D-AB4C-B926-FB72EC3998B1}"/>
              </a:ext>
            </a:extLst>
          </p:cNvPr>
          <p:cNvGraphicFramePr/>
          <p:nvPr/>
        </p:nvGraphicFramePr>
        <p:xfrm>
          <a:off x="2202355" y="1830586"/>
          <a:ext cx="7984998" cy="4733984"/>
        </p:xfrm>
        <a:graphic>
          <a:graphicData uri="http://schemas.openxmlformats.org/drawingml/2006/table">
            <a:tbl>
              <a:tblPr firstRow="1" firstCol="1">
                <a:tableStyleId>{21E4AEA4-8DFA-4A89-87EB-49C32662AFE0}</a:tableStyleId>
              </a:tblPr>
              <a:tblGrid>
                <a:gridCol w="1330833">
                  <a:extLst>
                    <a:ext uri="{9D8B030D-6E8A-4147-A177-3AD203B41FA5}">
                      <a16:colId xmlns:a16="http://schemas.microsoft.com/office/drawing/2014/main" val="20000"/>
                    </a:ext>
                  </a:extLst>
                </a:gridCol>
                <a:gridCol w="1330833">
                  <a:extLst>
                    <a:ext uri="{9D8B030D-6E8A-4147-A177-3AD203B41FA5}">
                      <a16:colId xmlns:a16="http://schemas.microsoft.com/office/drawing/2014/main" val="20001"/>
                    </a:ext>
                  </a:extLst>
                </a:gridCol>
                <a:gridCol w="1330833">
                  <a:extLst>
                    <a:ext uri="{9D8B030D-6E8A-4147-A177-3AD203B41FA5}">
                      <a16:colId xmlns:a16="http://schemas.microsoft.com/office/drawing/2014/main" val="20002"/>
                    </a:ext>
                  </a:extLst>
                </a:gridCol>
                <a:gridCol w="1330833">
                  <a:extLst>
                    <a:ext uri="{9D8B030D-6E8A-4147-A177-3AD203B41FA5}">
                      <a16:colId xmlns:a16="http://schemas.microsoft.com/office/drawing/2014/main" val="20003"/>
                    </a:ext>
                  </a:extLst>
                </a:gridCol>
                <a:gridCol w="1330833">
                  <a:extLst>
                    <a:ext uri="{9D8B030D-6E8A-4147-A177-3AD203B41FA5}">
                      <a16:colId xmlns:a16="http://schemas.microsoft.com/office/drawing/2014/main" val="20004"/>
                    </a:ext>
                  </a:extLst>
                </a:gridCol>
                <a:gridCol w="1330833">
                  <a:extLst>
                    <a:ext uri="{9D8B030D-6E8A-4147-A177-3AD203B41FA5}">
                      <a16:colId xmlns:a16="http://schemas.microsoft.com/office/drawing/2014/main" val="20005"/>
                    </a:ext>
                  </a:extLst>
                </a:gridCol>
              </a:tblGrid>
              <a:tr h="591748">
                <a:tc>
                  <a:txBody>
                    <a:bodyPr/>
                    <a:lstStyle/>
                    <a:p>
                      <a:pPr defTabSz="914400">
                        <a:tabLst>
                          <a:tab pos="1181100" algn="l"/>
                        </a:tabLst>
                        <a:defRPr sz="2200">
                          <a:sym typeface="Helvetica Neue Medium"/>
                        </a:defRPr>
                      </a:pPr>
                      <a:endParaRPr sz="1500" baseline="0" dirty="0">
                        <a:solidFill>
                          <a:schemeClr val="bg1"/>
                        </a:solidFill>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a:solidFill>
                            <a:schemeClr val="bg1"/>
                          </a:solidFill>
                          <a:sym typeface="Helvetica Neue"/>
                        </a:rPr>
                        <a:t>D1</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a:solidFill>
                            <a:schemeClr val="bg1"/>
                          </a:solidFill>
                          <a:sym typeface="Helvetica Neue"/>
                        </a:rPr>
                        <a:t>D2</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a:solidFill>
                            <a:schemeClr val="bg1"/>
                          </a:solidFill>
                          <a:sym typeface="Helvetica Neue"/>
                        </a:rPr>
                        <a:t>D3</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a:solidFill>
                            <a:schemeClr val="bg1"/>
                          </a:solidFill>
                          <a:sym typeface="Helvetica Neue"/>
                        </a:rPr>
                        <a:t>D4</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dirty="0">
                          <a:solidFill>
                            <a:schemeClr val="bg1"/>
                          </a:solidFill>
                          <a:sym typeface="Helvetica Neue"/>
                        </a:rPr>
                        <a:t>D5</a:t>
                      </a:r>
                      <a:endParaRPr sz="1500" b="1" baseline="0" dirty="0">
                        <a:solidFill>
                          <a:schemeClr val="bg1"/>
                        </a:solidFill>
                        <a:latin typeface="Helvetica Neue"/>
                        <a:ea typeface="Helvetica Neue"/>
                        <a:cs typeface="Helvetica Neue"/>
                        <a:sym typeface="Helvetica Neue"/>
                      </a:endParaRPr>
                    </a:p>
                  </a:txBody>
                  <a:tcPr marL="35719" marR="35719" marT="35719" marB="35719" anchor="ctr" horzOverflow="overflow"/>
                </a:tc>
                <a:extLst>
                  <a:ext uri="{0D108BD9-81ED-4DB2-BD59-A6C34878D82A}">
                    <a16:rowId xmlns:a16="http://schemas.microsoft.com/office/drawing/2014/main" val="10000"/>
                  </a:ext>
                </a:extLst>
              </a:tr>
              <a:tr h="591748">
                <a:tc>
                  <a:txBody>
                    <a:bodyPr/>
                    <a:lstStyle/>
                    <a:p>
                      <a:pPr algn="ctr" defTabSz="914400">
                        <a:tabLst>
                          <a:tab pos="1181100" algn="l"/>
                        </a:tabLst>
                        <a:defRPr sz="1800">
                          <a:solidFill>
                            <a:srgbClr val="000000"/>
                          </a:solidFill>
                        </a:defRPr>
                      </a:pPr>
                      <a:r>
                        <a:rPr sz="1500" baseline="0" dirty="0">
                          <a:solidFill>
                            <a:schemeClr val="bg1"/>
                          </a:solidFill>
                          <a:sym typeface="Helvetica Neue Medium"/>
                        </a:rPr>
                        <a:t>abandon</a:t>
                      </a:r>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1"/>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abdicate</a:t>
                      </a:r>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2"/>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abhor</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3"/>
                  </a:ext>
                </a:extLst>
              </a:tr>
              <a:tr h="591748">
                <a:tc>
                  <a:txBody>
                    <a:bodyPr/>
                    <a:lstStyle/>
                    <a:p>
                      <a:pPr algn="ctr" defTabSz="914400">
                        <a:tabLst>
                          <a:tab pos="1181100" algn="l"/>
                        </a:tabLst>
                        <a:defRPr sz="1800">
                          <a:solidFill>
                            <a:srgbClr val="000000"/>
                          </a:solidFill>
                        </a:defRPr>
                      </a:pPr>
                      <a:r>
                        <a:rPr sz="1500" baseline="0" dirty="0">
                          <a:solidFill>
                            <a:schemeClr val="bg1"/>
                          </a:solidFill>
                          <a:sym typeface="Helvetica Neue Medium"/>
                        </a:rPr>
                        <a:t>academic</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4"/>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5"/>
                  </a:ext>
                </a:extLst>
              </a:tr>
              <a:tr h="591748">
                <a:tc>
                  <a:txBody>
                    <a:bodyPr/>
                    <a:lstStyle/>
                    <a:p>
                      <a:pPr algn="ctr" defTabSz="914400">
                        <a:tabLst>
                          <a:tab pos="1181100" algn="l"/>
                        </a:tabLst>
                        <a:defRPr sz="1800">
                          <a:solidFill>
                            <a:srgbClr val="000000"/>
                          </a:solidFill>
                        </a:defRPr>
                      </a:pPr>
                      <a:r>
                        <a:rPr sz="1500" baseline="0" dirty="0">
                          <a:solidFill>
                            <a:schemeClr val="bg1"/>
                          </a:solidFill>
                          <a:sym typeface="Helvetica Neue Medium"/>
                        </a:rPr>
                        <a:t>zygodactyl</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6"/>
                  </a:ext>
                </a:extLst>
              </a:tr>
              <a:tr h="591748">
                <a:tc>
                  <a:txBody>
                    <a:bodyPr/>
                    <a:lstStyle/>
                    <a:p>
                      <a:pPr algn="ctr" defTabSz="914400">
                        <a:tabLst>
                          <a:tab pos="1181100" algn="l"/>
                        </a:tabLst>
                        <a:defRPr sz="1800">
                          <a:solidFill>
                            <a:srgbClr val="000000"/>
                          </a:solidFill>
                        </a:defRPr>
                      </a:pPr>
                      <a:r>
                        <a:rPr sz="1500" baseline="0" dirty="0">
                          <a:solidFill>
                            <a:schemeClr val="bg1"/>
                          </a:solidFill>
                          <a:sym typeface="Helvetica Neue Medium"/>
                        </a:rPr>
                        <a:t>zymurgy</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7"/>
                  </a:ext>
                </a:extLst>
              </a:tr>
            </a:tbl>
          </a:graphicData>
        </a:graphic>
      </p:graphicFrame>
      <p:sp>
        <p:nvSpPr>
          <p:cNvPr id="280" name="Term-Document Matrix"/>
          <p:cNvSpPr txBox="1">
            <a:spLocks noGrp="1"/>
          </p:cNvSpPr>
          <p:nvPr>
            <p:ph type="title" idx="4294967295"/>
          </p:nvPr>
        </p:nvSpPr>
        <p:spPr>
          <a:xfrm>
            <a:off x="0" y="365125"/>
            <a:ext cx="10953750" cy="771525"/>
          </a:xfrm>
          <a:prstGeom prst="rect">
            <a:avLst/>
          </a:prstGeom>
        </p:spPr>
        <p:txBody>
          <a:bodyPr/>
          <a:lstStyle/>
          <a:p>
            <a:r>
              <a:t>Term-Document Matrix</a:t>
            </a:r>
          </a:p>
        </p:txBody>
      </p:sp>
      <p:sp>
        <p:nvSpPr>
          <p:cNvPr id="282" name="Each column vector…"/>
          <p:cNvSpPr txBox="1"/>
          <p:nvPr/>
        </p:nvSpPr>
        <p:spPr>
          <a:xfrm>
            <a:off x="6403841" y="3106210"/>
            <a:ext cx="4275017" cy="8510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pPr>
              <a:defRPr sz="3600" b="0">
                <a:latin typeface="Chalkduster"/>
                <a:ea typeface="Chalkduster"/>
                <a:cs typeface="Chalkduster"/>
                <a:sym typeface="Chalkduster"/>
              </a:defRPr>
            </a:pPr>
            <a:r>
              <a:rPr sz="2531"/>
              <a:t>Each column vector</a:t>
            </a:r>
          </a:p>
          <a:p>
            <a:pPr>
              <a:defRPr sz="3600" b="0">
                <a:latin typeface="Chalkduster"/>
                <a:ea typeface="Chalkduster"/>
                <a:cs typeface="Chalkduster"/>
                <a:sym typeface="Chalkduster"/>
              </a:defRPr>
            </a:pPr>
            <a:r>
              <a:rPr sz="2531"/>
              <a:t>represents a Document</a:t>
            </a:r>
          </a:p>
        </p:txBody>
      </p:sp>
      <p:pic>
        <p:nvPicPr>
          <p:cNvPr id="283" name="Line Line" descr="Line Line"/>
          <p:cNvPicPr>
            <a:picLocks/>
          </p:cNvPicPr>
          <p:nvPr/>
        </p:nvPicPr>
        <p:blipFill>
          <a:blip r:embed="rId3"/>
          <a:stretch>
            <a:fillRect/>
          </a:stretch>
        </p:blipFill>
        <p:spPr>
          <a:xfrm rot="12276869">
            <a:off x="6188049" y="2646348"/>
            <a:ext cx="1281473" cy="396264"/>
          </a:xfrm>
          <a:prstGeom prst="rect">
            <a:avLst/>
          </a:prstGeom>
        </p:spPr>
      </p:pic>
      <p:pic>
        <p:nvPicPr>
          <p:cNvPr id="285" name="Rectangle Rectangle" descr="Rectangle Rectangle"/>
          <p:cNvPicPr>
            <a:picLocks/>
          </p:cNvPicPr>
          <p:nvPr/>
        </p:nvPicPr>
        <p:blipFill>
          <a:blip r:embed="rId4"/>
          <a:stretch>
            <a:fillRect/>
          </a:stretch>
        </p:blipFill>
        <p:spPr>
          <a:xfrm>
            <a:off x="4898520" y="1826122"/>
            <a:ext cx="1268317" cy="4742919"/>
          </a:xfrm>
          <a:prstGeom prst="rect">
            <a:avLst/>
          </a:prstGeom>
        </p:spPr>
      </p:pic>
    </p:spTree>
    <p:extLst>
      <p:ext uri="{BB962C8B-B14F-4D97-AF65-F5344CB8AC3E}">
        <p14:creationId xmlns:p14="http://schemas.microsoft.com/office/powerpoint/2010/main" val="252770097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a:extLst>
              <a:ext uri="{FF2B5EF4-FFF2-40B4-BE49-F238E27FC236}">
                <a16:creationId xmlns:a16="http://schemas.microsoft.com/office/drawing/2014/main" id="{AD1D38AD-15F3-F04A-8E6F-184AA4BC0209}"/>
              </a:ext>
            </a:extLst>
          </p:cNvPr>
          <p:cNvGraphicFramePr/>
          <p:nvPr/>
        </p:nvGraphicFramePr>
        <p:xfrm>
          <a:off x="2202355" y="1830586"/>
          <a:ext cx="7984998" cy="4733984"/>
        </p:xfrm>
        <a:graphic>
          <a:graphicData uri="http://schemas.openxmlformats.org/drawingml/2006/table">
            <a:tbl>
              <a:tblPr firstRow="1" firstCol="1">
                <a:tableStyleId>{21E4AEA4-8DFA-4A89-87EB-49C32662AFE0}</a:tableStyleId>
              </a:tblPr>
              <a:tblGrid>
                <a:gridCol w="1330833">
                  <a:extLst>
                    <a:ext uri="{9D8B030D-6E8A-4147-A177-3AD203B41FA5}">
                      <a16:colId xmlns:a16="http://schemas.microsoft.com/office/drawing/2014/main" val="20000"/>
                    </a:ext>
                  </a:extLst>
                </a:gridCol>
                <a:gridCol w="1330833">
                  <a:extLst>
                    <a:ext uri="{9D8B030D-6E8A-4147-A177-3AD203B41FA5}">
                      <a16:colId xmlns:a16="http://schemas.microsoft.com/office/drawing/2014/main" val="20001"/>
                    </a:ext>
                  </a:extLst>
                </a:gridCol>
                <a:gridCol w="1330833">
                  <a:extLst>
                    <a:ext uri="{9D8B030D-6E8A-4147-A177-3AD203B41FA5}">
                      <a16:colId xmlns:a16="http://schemas.microsoft.com/office/drawing/2014/main" val="20002"/>
                    </a:ext>
                  </a:extLst>
                </a:gridCol>
                <a:gridCol w="1330833">
                  <a:extLst>
                    <a:ext uri="{9D8B030D-6E8A-4147-A177-3AD203B41FA5}">
                      <a16:colId xmlns:a16="http://schemas.microsoft.com/office/drawing/2014/main" val="20003"/>
                    </a:ext>
                  </a:extLst>
                </a:gridCol>
                <a:gridCol w="1330833">
                  <a:extLst>
                    <a:ext uri="{9D8B030D-6E8A-4147-A177-3AD203B41FA5}">
                      <a16:colId xmlns:a16="http://schemas.microsoft.com/office/drawing/2014/main" val="20004"/>
                    </a:ext>
                  </a:extLst>
                </a:gridCol>
                <a:gridCol w="1330833">
                  <a:extLst>
                    <a:ext uri="{9D8B030D-6E8A-4147-A177-3AD203B41FA5}">
                      <a16:colId xmlns:a16="http://schemas.microsoft.com/office/drawing/2014/main" val="20005"/>
                    </a:ext>
                  </a:extLst>
                </a:gridCol>
              </a:tblGrid>
              <a:tr h="591748">
                <a:tc>
                  <a:txBody>
                    <a:bodyPr/>
                    <a:lstStyle/>
                    <a:p>
                      <a:pPr defTabSz="914400">
                        <a:tabLst>
                          <a:tab pos="1181100" algn="l"/>
                        </a:tabLst>
                        <a:defRPr sz="2200">
                          <a:sym typeface="Helvetica Neue Medium"/>
                        </a:defRPr>
                      </a:pPr>
                      <a:endParaRPr sz="1500" baseline="0" dirty="0">
                        <a:solidFill>
                          <a:schemeClr val="bg1"/>
                        </a:solidFill>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a:solidFill>
                            <a:schemeClr val="bg1"/>
                          </a:solidFill>
                          <a:sym typeface="Helvetica Neue"/>
                        </a:rPr>
                        <a:t>D1</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a:solidFill>
                            <a:schemeClr val="bg1"/>
                          </a:solidFill>
                          <a:sym typeface="Helvetica Neue"/>
                        </a:rPr>
                        <a:t>D2</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a:solidFill>
                            <a:schemeClr val="bg1"/>
                          </a:solidFill>
                          <a:sym typeface="Helvetica Neue"/>
                        </a:rPr>
                        <a:t>D3</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a:solidFill>
                            <a:schemeClr val="bg1"/>
                          </a:solidFill>
                          <a:sym typeface="Helvetica Neue"/>
                        </a:rPr>
                        <a:t>D4</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dirty="0">
                          <a:solidFill>
                            <a:schemeClr val="bg1"/>
                          </a:solidFill>
                          <a:sym typeface="Helvetica Neue"/>
                        </a:rPr>
                        <a:t>D5</a:t>
                      </a:r>
                      <a:endParaRPr sz="1500" b="1" baseline="0" dirty="0">
                        <a:solidFill>
                          <a:schemeClr val="bg1"/>
                        </a:solidFill>
                        <a:latin typeface="Helvetica Neue"/>
                        <a:ea typeface="Helvetica Neue"/>
                        <a:cs typeface="Helvetica Neue"/>
                        <a:sym typeface="Helvetica Neue"/>
                      </a:endParaRPr>
                    </a:p>
                  </a:txBody>
                  <a:tcPr marL="35719" marR="35719" marT="35719" marB="35719" anchor="ctr" horzOverflow="overflow"/>
                </a:tc>
                <a:extLst>
                  <a:ext uri="{0D108BD9-81ED-4DB2-BD59-A6C34878D82A}">
                    <a16:rowId xmlns:a16="http://schemas.microsoft.com/office/drawing/2014/main" val="10000"/>
                  </a:ext>
                </a:extLst>
              </a:tr>
              <a:tr h="591748">
                <a:tc>
                  <a:txBody>
                    <a:bodyPr/>
                    <a:lstStyle/>
                    <a:p>
                      <a:pPr algn="ctr" defTabSz="914400">
                        <a:tabLst>
                          <a:tab pos="1181100" algn="l"/>
                        </a:tabLst>
                        <a:defRPr sz="1800">
                          <a:solidFill>
                            <a:srgbClr val="000000"/>
                          </a:solidFill>
                        </a:defRPr>
                      </a:pPr>
                      <a:r>
                        <a:rPr sz="1500" baseline="0" dirty="0">
                          <a:solidFill>
                            <a:schemeClr val="bg1"/>
                          </a:solidFill>
                          <a:sym typeface="Helvetica Neue Medium"/>
                        </a:rPr>
                        <a:t>abandon</a:t>
                      </a:r>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1"/>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abdicate</a:t>
                      </a:r>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2"/>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abhor</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3"/>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academic</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4"/>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5"/>
                  </a:ext>
                </a:extLst>
              </a:tr>
              <a:tr h="591748">
                <a:tc>
                  <a:txBody>
                    <a:bodyPr/>
                    <a:lstStyle/>
                    <a:p>
                      <a:pPr algn="ctr" defTabSz="914400">
                        <a:tabLst>
                          <a:tab pos="1181100" algn="l"/>
                        </a:tabLst>
                        <a:defRPr sz="1800">
                          <a:solidFill>
                            <a:srgbClr val="000000"/>
                          </a:solidFill>
                        </a:defRPr>
                      </a:pPr>
                      <a:r>
                        <a:rPr sz="1500" baseline="0" dirty="0">
                          <a:solidFill>
                            <a:schemeClr val="bg1"/>
                          </a:solidFill>
                          <a:sym typeface="Helvetica Neue Medium"/>
                        </a:rPr>
                        <a:t>zygodactyl</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6"/>
                  </a:ext>
                </a:extLst>
              </a:tr>
              <a:tr h="591748">
                <a:tc>
                  <a:txBody>
                    <a:bodyPr/>
                    <a:lstStyle/>
                    <a:p>
                      <a:pPr algn="ctr" defTabSz="914400">
                        <a:tabLst>
                          <a:tab pos="1181100" algn="l"/>
                        </a:tabLst>
                        <a:defRPr sz="1800">
                          <a:solidFill>
                            <a:srgbClr val="000000"/>
                          </a:solidFill>
                        </a:defRPr>
                      </a:pPr>
                      <a:r>
                        <a:rPr sz="1500" baseline="0" dirty="0">
                          <a:solidFill>
                            <a:schemeClr val="bg1"/>
                          </a:solidFill>
                          <a:sym typeface="Helvetica Neue Medium"/>
                        </a:rPr>
                        <a:t>zymurgy</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7"/>
                  </a:ext>
                </a:extLst>
              </a:tr>
            </a:tbl>
          </a:graphicData>
        </a:graphic>
      </p:graphicFrame>
      <p:sp>
        <p:nvSpPr>
          <p:cNvPr id="290" name="Term-Document Matrix"/>
          <p:cNvSpPr txBox="1">
            <a:spLocks noGrp="1"/>
          </p:cNvSpPr>
          <p:nvPr>
            <p:ph type="title" idx="4294967295"/>
          </p:nvPr>
        </p:nvSpPr>
        <p:spPr>
          <a:xfrm>
            <a:off x="0" y="365125"/>
            <a:ext cx="10953750" cy="771525"/>
          </a:xfrm>
          <a:prstGeom prst="rect">
            <a:avLst/>
          </a:prstGeom>
        </p:spPr>
        <p:txBody>
          <a:bodyPr/>
          <a:lstStyle/>
          <a:p>
            <a:r>
              <a:t>Term-Document Matrix</a:t>
            </a:r>
          </a:p>
        </p:txBody>
      </p:sp>
      <p:sp>
        <p:nvSpPr>
          <p:cNvPr id="292" name="Each row vector…"/>
          <p:cNvSpPr txBox="1"/>
          <p:nvPr/>
        </p:nvSpPr>
        <p:spPr>
          <a:xfrm>
            <a:off x="6289707" y="4249210"/>
            <a:ext cx="3365153" cy="8510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pPr>
              <a:defRPr sz="3600" b="0">
                <a:latin typeface="Chalkduster"/>
                <a:ea typeface="Chalkduster"/>
                <a:cs typeface="Chalkduster"/>
                <a:sym typeface="Chalkduster"/>
              </a:defRPr>
            </a:pPr>
            <a:r>
              <a:rPr sz="2531"/>
              <a:t>Each row vector</a:t>
            </a:r>
          </a:p>
          <a:p>
            <a:pPr>
              <a:defRPr sz="3600" b="0">
                <a:latin typeface="Chalkduster"/>
                <a:ea typeface="Chalkduster"/>
                <a:cs typeface="Chalkduster"/>
                <a:sym typeface="Chalkduster"/>
              </a:defRPr>
            </a:pPr>
            <a:r>
              <a:rPr sz="2531"/>
              <a:t>represents a Term</a:t>
            </a:r>
          </a:p>
        </p:txBody>
      </p:sp>
      <p:pic>
        <p:nvPicPr>
          <p:cNvPr id="293" name="Line Line" descr="Line Line"/>
          <p:cNvPicPr>
            <a:picLocks/>
          </p:cNvPicPr>
          <p:nvPr/>
        </p:nvPicPr>
        <p:blipFill>
          <a:blip r:embed="rId2"/>
          <a:stretch>
            <a:fillRect/>
          </a:stretch>
        </p:blipFill>
        <p:spPr>
          <a:xfrm rot="12276869">
            <a:off x="5622971" y="3789348"/>
            <a:ext cx="1281473" cy="396264"/>
          </a:xfrm>
          <a:prstGeom prst="rect">
            <a:avLst/>
          </a:prstGeom>
        </p:spPr>
      </p:pic>
      <p:pic>
        <p:nvPicPr>
          <p:cNvPr id="295" name="Rectangle Rectangle" descr="Rectangle Rectangle"/>
          <p:cNvPicPr>
            <a:picLocks/>
          </p:cNvPicPr>
          <p:nvPr/>
        </p:nvPicPr>
        <p:blipFill>
          <a:blip r:embed="rId3"/>
          <a:stretch>
            <a:fillRect/>
          </a:stretch>
        </p:blipFill>
        <p:spPr>
          <a:xfrm>
            <a:off x="2180382" y="3006446"/>
            <a:ext cx="8028944" cy="625530"/>
          </a:xfrm>
          <a:prstGeom prst="rect">
            <a:avLst/>
          </a:prstGeom>
        </p:spPr>
      </p:pic>
    </p:spTree>
    <p:extLst>
      <p:ext uri="{BB962C8B-B14F-4D97-AF65-F5344CB8AC3E}">
        <p14:creationId xmlns:p14="http://schemas.microsoft.com/office/powerpoint/2010/main" val="26219835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Review: Feed-Forward Neural Network</a:t>
            </a:r>
          </a:p>
        </p:txBody>
      </p:sp>
      <p:sp>
        <p:nvSpPr>
          <p:cNvPr id="4" name="Content Placeholder 3">
            <a:extLst>
              <a:ext uri="{FF2B5EF4-FFF2-40B4-BE49-F238E27FC236}">
                <a16:creationId xmlns:a16="http://schemas.microsoft.com/office/drawing/2014/main" id="{8AA104A7-EE83-B74F-A5FE-CAB38A532962}"/>
              </a:ext>
            </a:extLst>
          </p:cNvPr>
          <p:cNvSpPr>
            <a:spLocks noGrp="1"/>
          </p:cNvSpPr>
          <p:nvPr>
            <p:ph idx="1"/>
          </p:nvPr>
        </p:nvSpPr>
        <p:spPr/>
        <p:txBody>
          <a:bodyPr/>
          <a:lstStyle/>
          <a:p>
            <a:r>
              <a:rPr lang="en-US" dirty="0"/>
              <a:t>A single hidden unit has parameters</a:t>
            </a:r>
            <a:r>
              <a:rPr lang="en-US" b="1" dirty="0"/>
              <a:t> </a:t>
            </a:r>
            <a:r>
              <a:rPr lang="en-US" b="1" i="1" dirty="0"/>
              <a:t>w </a:t>
            </a:r>
            <a:r>
              <a:rPr lang="en-US" dirty="0"/>
              <a:t>(the weight vector) and </a:t>
            </a:r>
            <a:r>
              <a:rPr lang="en-US" b="1" i="1" dirty="0"/>
              <a:t>b</a:t>
            </a:r>
            <a:r>
              <a:rPr lang="en-US" i="1" dirty="0"/>
              <a:t> </a:t>
            </a:r>
            <a:r>
              <a:rPr lang="en-US" dirty="0"/>
              <a:t>(the bias scalar). </a:t>
            </a:r>
          </a:p>
          <a:p>
            <a:r>
              <a:rPr lang="en-US" dirty="0"/>
              <a:t>We represent the parameters for the </a:t>
            </a:r>
            <a:r>
              <a:rPr lang="en-US" b="1" dirty="0"/>
              <a:t>entire hidden layer </a:t>
            </a:r>
            <a:r>
              <a:rPr lang="en-US" dirty="0"/>
              <a:t>by combining the weight vector </a:t>
            </a:r>
            <a:r>
              <a:rPr lang="en-US" b="1" dirty="0" err="1"/>
              <a:t>w</a:t>
            </a:r>
            <a:r>
              <a:rPr lang="en-US" b="1" i="1" baseline="-25000" dirty="0" err="1"/>
              <a:t>i</a:t>
            </a:r>
            <a:r>
              <a:rPr lang="en-US" i="1" dirty="0"/>
              <a:t> </a:t>
            </a:r>
            <a:r>
              <a:rPr lang="en-US" dirty="0"/>
              <a:t>and bias </a:t>
            </a:r>
            <a:r>
              <a:rPr lang="en-US" b="1" i="1" dirty="0"/>
              <a:t>b</a:t>
            </a:r>
            <a:r>
              <a:rPr lang="en-US" b="1" i="1" baseline="-25000" dirty="0"/>
              <a:t>i</a:t>
            </a:r>
            <a:r>
              <a:rPr lang="en-US" i="1" dirty="0"/>
              <a:t> </a:t>
            </a:r>
            <a:r>
              <a:rPr lang="en-US" dirty="0"/>
              <a:t>for each unit </a:t>
            </a:r>
            <a:r>
              <a:rPr lang="en-US" b="1" i="1" dirty="0" err="1"/>
              <a:t>i</a:t>
            </a:r>
            <a:r>
              <a:rPr lang="en-US" i="1" dirty="0"/>
              <a:t> </a:t>
            </a:r>
            <a:r>
              <a:rPr lang="en-US" dirty="0"/>
              <a:t>into a single weight matrix </a:t>
            </a:r>
            <a:r>
              <a:rPr lang="en-US" b="1" i="1" dirty="0"/>
              <a:t>W</a:t>
            </a:r>
            <a:r>
              <a:rPr lang="en-US" i="1" dirty="0"/>
              <a:t> </a:t>
            </a:r>
            <a:r>
              <a:rPr lang="en-US" dirty="0"/>
              <a:t>and a single bias vector </a:t>
            </a:r>
            <a:r>
              <a:rPr lang="en-US" b="1" dirty="0"/>
              <a:t>b</a:t>
            </a:r>
            <a:r>
              <a:rPr lang="en-US" dirty="0"/>
              <a:t> for the whole layer.</a:t>
            </a:r>
          </a:p>
          <a:p>
            <a:endParaRPr lang="en-US" dirty="0"/>
          </a:p>
        </p:txBody>
      </p:sp>
      <p:grpSp>
        <p:nvGrpSpPr>
          <p:cNvPr id="10" name="Group 9">
            <a:extLst>
              <a:ext uri="{FF2B5EF4-FFF2-40B4-BE49-F238E27FC236}">
                <a16:creationId xmlns:a16="http://schemas.microsoft.com/office/drawing/2014/main" id="{6E2110EC-6381-F84D-9663-8E103EBDA63D}"/>
              </a:ext>
            </a:extLst>
          </p:cNvPr>
          <p:cNvGrpSpPr/>
          <p:nvPr/>
        </p:nvGrpSpPr>
        <p:grpSpPr>
          <a:xfrm>
            <a:off x="2438401" y="3393406"/>
            <a:ext cx="8328090" cy="2971799"/>
            <a:chOff x="2438401" y="3393406"/>
            <a:chExt cx="8328090" cy="2971799"/>
          </a:xfrm>
        </p:grpSpPr>
        <p:pic>
          <p:nvPicPr>
            <p:cNvPr id="6" name="Picture 5">
              <a:extLst>
                <a:ext uri="{FF2B5EF4-FFF2-40B4-BE49-F238E27FC236}">
                  <a16:creationId xmlns:a16="http://schemas.microsoft.com/office/drawing/2014/main" id="{B1EF27DB-AF75-6D4D-8BC8-BDF22B33F13A}"/>
                </a:ext>
              </a:extLst>
            </p:cNvPr>
            <p:cNvPicPr>
              <a:picLocks noChangeAspect="1"/>
            </p:cNvPicPr>
            <p:nvPr/>
          </p:nvPicPr>
          <p:blipFill>
            <a:blip r:embed="rId3"/>
            <a:stretch>
              <a:fillRect/>
            </a:stretch>
          </p:blipFill>
          <p:spPr>
            <a:xfrm>
              <a:off x="2438401" y="3393406"/>
              <a:ext cx="5425029" cy="2971799"/>
            </a:xfrm>
            <a:prstGeom prst="rect">
              <a:avLst/>
            </a:prstGeom>
          </p:spPr>
        </p:pic>
        <p:sp>
          <p:nvSpPr>
            <p:cNvPr id="7" name="TextBox 6">
              <a:extLst>
                <a:ext uri="{FF2B5EF4-FFF2-40B4-BE49-F238E27FC236}">
                  <a16:creationId xmlns:a16="http://schemas.microsoft.com/office/drawing/2014/main" id="{107542DA-5D0B-564C-948C-D13CBD6A4A5A}"/>
                </a:ext>
              </a:extLst>
            </p:cNvPr>
            <p:cNvSpPr txBox="1"/>
            <p:nvPr/>
          </p:nvSpPr>
          <p:spPr>
            <a:xfrm>
              <a:off x="8229600" y="5995872"/>
              <a:ext cx="2371162" cy="369332"/>
            </a:xfrm>
            <a:prstGeom prst="rect">
              <a:avLst/>
            </a:prstGeom>
            <a:noFill/>
          </p:spPr>
          <p:txBody>
            <a:bodyPr wrap="none" rtlCol="0">
              <a:spAutoFit/>
            </a:bodyPr>
            <a:lstStyle/>
            <a:p>
              <a:r>
                <a:rPr lang="en-US" dirty="0"/>
                <a:t>Layer 0 (input layer) </a:t>
              </a:r>
            </a:p>
          </p:txBody>
        </p:sp>
        <p:sp>
          <p:nvSpPr>
            <p:cNvPr id="8" name="TextBox 7">
              <a:extLst>
                <a:ext uri="{FF2B5EF4-FFF2-40B4-BE49-F238E27FC236}">
                  <a16:creationId xmlns:a16="http://schemas.microsoft.com/office/drawing/2014/main" id="{F4F46E0E-1406-9F4A-A99E-0F4A08C846AB}"/>
                </a:ext>
              </a:extLst>
            </p:cNvPr>
            <p:cNvSpPr txBox="1"/>
            <p:nvPr/>
          </p:nvSpPr>
          <p:spPr>
            <a:xfrm>
              <a:off x="8206175" y="4542182"/>
              <a:ext cx="2560316" cy="369332"/>
            </a:xfrm>
            <a:prstGeom prst="rect">
              <a:avLst/>
            </a:prstGeom>
            <a:noFill/>
          </p:spPr>
          <p:txBody>
            <a:bodyPr wrap="none" rtlCol="0">
              <a:spAutoFit/>
            </a:bodyPr>
            <a:lstStyle/>
            <a:p>
              <a:r>
                <a:rPr lang="en-US" dirty="0"/>
                <a:t>Layer </a:t>
              </a:r>
              <a:r>
                <a:rPr lang="en-US"/>
                <a:t>1 (hidden layer</a:t>
              </a:r>
              <a:r>
                <a:rPr lang="en-US" dirty="0"/>
                <a:t>) </a:t>
              </a:r>
            </a:p>
          </p:txBody>
        </p:sp>
        <p:sp>
          <p:nvSpPr>
            <p:cNvPr id="9" name="TextBox 8">
              <a:extLst>
                <a:ext uri="{FF2B5EF4-FFF2-40B4-BE49-F238E27FC236}">
                  <a16:creationId xmlns:a16="http://schemas.microsoft.com/office/drawing/2014/main" id="{6B5DB5B8-02DB-9C46-9549-0E0003BA29AD}"/>
                </a:ext>
              </a:extLst>
            </p:cNvPr>
            <p:cNvSpPr txBox="1"/>
            <p:nvPr/>
          </p:nvSpPr>
          <p:spPr>
            <a:xfrm>
              <a:off x="8147847" y="3503873"/>
              <a:ext cx="2534668" cy="369332"/>
            </a:xfrm>
            <a:prstGeom prst="rect">
              <a:avLst/>
            </a:prstGeom>
            <a:noFill/>
          </p:spPr>
          <p:txBody>
            <a:bodyPr wrap="none" rtlCol="0">
              <a:spAutoFit/>
            </a:bodyPr>
            <a:lstStyle/>
            <a:p>
              <a:r>
                <a:rPr lang="en-US" dirty="0"/>
                <a:t>Layer 2 (output layer) </a:t>
              </a:r>
            </a:p>
          </p:txBody>
        </p:sp>
      </p:grpSp>
    </p:spTree>
    <p:extLst>
      <p:ext uri="{BB962C8B-B14F-4D97-AF65-F5344CB8AC3E}">
        <p14:creationId xmlns:p14="http://schemas.microsoft.com/office/powerpoint/2010/main" val="341465475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able">
            <a:extLst>
              <a:ext uri="{FF2B5EF4-FFF2-40B4-BE49-F238E27FC236}">
                <a16:creationId xmlns:a16="http://schemas.microsoft.com/office/drawing/2014/main" id="{36D3160B-2A08-7C49-9BB2-99B3ED06BCAB}"/>
              </a:ext>
            </a:extLst>
          </p:cNvPr>
          <p:cNvGraphicFramePr/>
          <p:nvPr/>
        </p:nvGraphicFramePr>
        <p:xfrm>
          <a:off x="2202355" y="1830586"/>
          <a:ext cx="7984998" cy="4733984"/>
        </p:xfrm>
        <a:graphic>
          <a:graphicData uri="http://schemas.openxmlformats.org/drawingml/2006/table">
            <a:tbl>
              <a:tblPr firstRow="1" firstCol="1">
                <a:tableStyleId>{21E4AEA4-8DFA-4A89-87EB-49C32662AFE0}</a:tableStyleId>
              </a:tblPr>
              <a:tblGrid>
                <a:gridCol w="1330833">
                  <a:extLst>
                    <a:ext uri="{9D8B030D-6E8A-4147-A177-3AD203B41FA5}">
                      <a16:colId xmlns:a16="http://schemas.microsoft.com/office/drawing/2014/main" val="20000"/>
                    </a:ext>
                  </a:extLst>
                </a:gridCol>
                <a:gridCol w="1330833">
                  <a:extLst>
                    <a:ext uri="{9D8B030D-6E8A-4147-A177-3AD203B41FA5}">
                      <a16:colId xmlns:a16="http://schemas.microsoft.com/office/drawing/2014/main" val="20001"/>
                    </a:ext>
                  </a:extLst>
                </a:gridCol>
                <a:gridCol w="1330833">
                  <a:extLst>
                    <a:ext uri="{9D8B030D-6E8A-4147-A177-3AD203B41FA5}">
                      <a16:colId xmlns:a16="http://schemas.microsoft.com/office/drawing/2014/main" val="20002"/>
                    </a:ext>
                  </a:extLst>
                </a:gridCol>
                <a:gridCol w="1330833">
                  <a:extLst>
                    <a:ext uri="{9D8B030D-6E8A-4147-A177-3AD203B41FA5}">
                      <a16:colId xmlns:a16="http://schemas.microsoft.com/office/drawing/2014/main" val="20003"/>
                    </a:ext>
                  </a:extLst>
                </a:gridCol>
                <a:gridCol w="1330833">
                  <a:extLst>
                    <a:ext uri="{9D8B030D-6E8A-4147-A177-3AD203B41FA5}">
                      <a16:colId xmlns:a16="http://schemas.microsoft.com/office/drawing/2014/main" val="20004"/>
                    </a:ext>
                  </a:extLst>
                </a:gridCol>
                <a:gridCol w="1330833">
                  <a:extLst>
                    <a:ext uri="{9D8B030D-6E8A-4147-A177-3AD203B41FA5}">
                      <a16:colId xmlns:a16="http://schemas.microsoft.com/office/drawing/2014/main" val="20005"/>
                    </a:ext>
                  </a:extLst>
                </a:gridCol>
              </a:tblGrid>
              <a:tr h="591748">
                <a:tc>
                  <a:txBody>
                    <a:bodyPr/>
                    <a:lstStyle/>
                    <a:p>
                      <a:pPr defTabSz="914400">
                        <a:tabLst>
                          <a:tab pos="1181100" algn="l"/>
                        </a:tabLst>
                        <a:defRPr sz="2200">
                          <a:sym typeface="Helvetica Neue Medium"/>
                        </a:defRPr>
                      </a:pPr>
                      <a:endParaRPr sz="1500" baseline="0" dirty="0">
                        <a:solidFill>
                          <a:schemeClr val="bg1"/>
                        </a:solidFill>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a:solidFill>
                            <a:schemeClr val="bg1"/>
                          </a:solidFill>
                          <a:sym typeface="Helvetica Neue"/>
                        </a:rPr>
                        <a:t>D1</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a:solidFill>
                            <a:schemeClr val="bg1"/>
                          </a:solidFill>
                          <a:sym typeface="Helvetica Neue"/>
                        </a:rPr>
                        <a:t>D2</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a:solidFill>
                            <a:schemeClr val="bg1"/>
                          </a:solidFill>
                          <a:sym typeface="Helvetica Neue"/>
                        </a:rPr>
                        <a:t>D3</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a:solidFill>
                            <a:schemeClr val="bg1"/>
                          </a:solidFill>
                          <a:sym typeface="Helvetica Neue"/>
                        </a:rPr>
                        <a:t>D4</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dirty="0">
                          <a:solidFill>
                            <a:schemeClr val="bg1"/>
                          </a:solidFill>
                          <a:sym typeface="Helvetica Neue"/>
                        </a:rPr>
                        <a:t>D5</a:t>
                      </a:r>
                      <a:endParaRPr sz="1500" b="1" baseline="0" dirty="0">
                        <a:solidFill>
                          <a:schemeClr val="bg1"/>
                        </a:solidFill>
                        <a:latin typeface="Helvetica Neue"/>
                        <a:ea typeface="Helvetica Neue"/>
                        <a:cs typeface="Helvetica Neue"/>
                        <a:sym typeface="Helvetica Neue"/>
                      </a:endParaRPr>
                    </a:p>
                  </a:txBody>
                  <a:tcPr marL="35719" marR="35719" marT="35719" marB="35719" anchor="ctr" horzOverflow="overflow"/>
                </a:tc>
                <a:extLst>
                  <a:ext uri="{0D108BD9-81ED-4DB2-BD59-A6C34878D82A}">
                    <a16:rowId xmlns:a16="http://schemas.microsoft.com/office/drawing/2014/main" val="10000"/>
                  </a:ext>
                </a:extLst>
              </a:tr>
              <a:tr h="591748">
                <a:tc>
                  <a:txBody>
                    <a:bodyPr/>
                    <a:lstStyle/>
                    <a:p>
                      <a:pPr algn="ctr" defTabSz="914400">
                        <a:tabLst>
                          <a:tab pos="1181100" algn="l"/>
                        </a:tabLst>
                        <a:defRPr sz="1800">
                          <a:solidFill>
                            <a:srgbClr val="000000"/>
                          </a:solidFill>
                        </a:defRPr>
                      </a:pPr>
                      <a:r>
                        <a:rPr sz="1500" baseline="0" dirty="0">
                          <a:solidFill>
                            <a:schemeClr val="bg1"/>
                          </a:solidFill>
                          <a:sym typeface="Helvetica Neue Medium"/>
                        </a:rPr>
                        <a:t>abandon</a:t>
                      </a:r>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1"/>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abdicate</a:t>
                      </a:r>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2"/>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abhor</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3"/>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academic</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4"/>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5"/>
                  </a:ext>
                </a:extLst>
              </a:tr>
              <a:tr h="591748">
                <a:tc>
                  <a:txBody>
                    <a:bodyPr/>
                    <a:lstStyle/>
                    <a:p>
                      <a:pPr algn="ctr" defTabSz="914400">
                        <a:tabLst>
                          <a:tab pos="1181100" algn="l"/>
                        </a:tabLst>
                        <a:defRPr sz="1800">
                          <a:solidFill>
                            <a:srgbClr val="000000"/>
                          </a:solidFill>
                        </a:defRPr>
                      </a:pPr>
                      <a:r>
                        <a:rPr sz="1500" baseline="0" dirty="0">
                          <a:solidFill>
                            <a:schemeClr val="bg1"/>
                          </a:solidFill>
                          <a:sym typeface="Helvetica Neue Medium"/>
                        </a:rPr>
                        <a:t>zygodactyl</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6"/>
                  </a:ext>
                </a:extLst>
              </a:tr>
              <a:tr h="591748">
                <a:tc>
                  <a:txBody>
                    <a:bodyPr/>
                    <a:lstStyle/>
                    <a:p>
                      <a:pPr algn="ctr" defTabSz="914400">
                        <a:tabLst>
                          <a:tab pos="1181100" algn="l"/>
                        </a:tabLst>
                        <a:defRPr sz="1800">
                          <a:solidFill>
                            <a:srgbClr val="000000"/>
                          </a:solidFill>
                        </a:defRPr>
                      </a:pPr>
                      <a:r>
                        <a:rPr sz="1500" baseline="0" dirty="0">
                          <a:solidFill>
                            <a:schemeClr val="bg1"/>
                          </a:solidFill>
                          <a:sym typeface="Helvetica Neue Medium"/>
                        </a:rPr>
                        <a:t>zymurgy</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7"/>
                  </a:ext>
                </a:extLst>
              </a:tr>
            </a:tbl>
          </a:graphicData>
        </a:graphic>
      </p:graphicFrame>
      <p:sp>
        <p:nvSpPr>
          <p:cNvPr id="298" name="Term-Document Matrix"/>
          <p:cNvSpPr txBox="1">
            <a:spLocks noGrp="1"/>
          </p:cNvSpPr>
          <p:nvPr>
            <p:ph type="title" idx="4294967295"/>
          </p:nvPr>
        </p:nvSpPr>
        <p:spPr>
          <a:xfrm>
            <a:off x="0" y="365125"/>
            <a:ext cx="10953750" cy="771525"/>
          </a:xfrm>
          <a:prstGeom prst="rect">
            <a:avLst/>
          </a:prstGeom>
        </p:spPr>
        <p:txBody>
          <a:bodyPr/>
          <a:lstStyle/>
          <a:p>
            <a:r>
              <a:t>Term-Document Matrix</a:t>
            </a:r>
          </a:p>
        </p:txBody>
      </p:sp>
      <p:sp>
        <p:nvSpPr>
          <p:cNvPr id="300" name="The value in a cell is…"/>
          <p:cNvSpPr txBox="1"/>
          <p:nvPr/>
        </p:nvSpPr>
        <p:spPr>
          <a:xfrm>
            <a:off x="3945048" y="4493599"/>
            <a:ext cx="5972597" cy="12405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pPr>
              <a:defRPr sz="3600" b="0">
                <a:latin typeface="Chalkduster"/>
                <a:ea typeface="Chalkduster"/>
                <a:cs typeface="Chalkduster"/>
                <a:sym typeface="Chalkduster"/>
              </a:defRPr>
            </a:pPr>
            <a:r>
              <a:rPr sz="2531"/>
              <a:t>The value in a cell is</a:t>
            </a:r>
          </a:p>
          <a:p>
            <a:pPr>
              <a:defRPr sz="3600" b="0">
                <a:latin typeface="Chalkduster"/>
                <a:ea typeface="Chalkduster"/>
                <a:cs typeface="Chalkduster"/>
                <a:sym typeface="Chalkduster"/>
              </a:defRPr>
            </a:pPr>
            <a:r>
              <a:rPr sz="2531"/>
              <a:t> based on how often that term </a:t>
            </a:r>
          </a:p>
          <a:p>
            <a:pPr>
              <a:defRPr sz="3600" b="0">
                <a:latin typeface="Chalkduster"/>
                <a:ea typeface="Chalkduster"/>
                <a:cs typeface="Chalkduster"/>
                <a:sym typeface="Chalkduster"/>
              </a:defRPr>
            </a:pPr>
            <a:r>
              <a:rPr sz="2531"/>
              <a:t>occurred in that document</a:t>
            </a:r>
          </a:p>
        </p:txBody>
      </p:sp>
      <p:pic>
        <p:nvPicPr>
          <p:cNvPr id="301" name="Line Line" descr="Line Line"/>
          <p:cNvPicPr>
            <a:picLocks/>
          </p:cNvPicPr>
          <p:nvPr/>
        </p:nvPicPr>
        <p:blipFill>
          <a:blip r:embed="rId2"/>
          <a:stretch>
            <a:fillRect/>
          </a:stretch>
        </p:blipFill>
        <p:spPr>
          <a:xfrm rot="15135136">
            <a:off x="5359457" y="3868768"/>
            <a:ext cx="1002821" cy="396264"/>
          </a:xfrm>
          <a:prstGeom prst="rect">
            <a:avLst/>
          </a:prstGeom>
        </p:spPr>
      </p:pic>
      <p:pic>
        <p:nvPicPr>
          <p:cNvPr id="303" name="Rectangle Rectangle" descr="Rectangle Rectangle"/>
          <p:cNvPicPr>
            <a:picLocks/>
          </p:cNvPicPr>
          <p:nvPr/>
        </p:nvPicPr>
        <p:blipFill>
          <a:blip r:embed="rId3"/>
          <a:stretch>
            <a:fillRect/>
          </a:stretch>
        </p:blipFill>
        <p:spPr>
          <a:xfrm>
            <a:off x="4839272" y="3006446"/>
            <a:ext cx="1375524" cy="625530"/>
          </a:xfrm>
          <a:prstGeom prst="rect">
            <a:avLst/>
          </a:prstGeom>
        </p:spPr>
      </p:pic>
    </p:spTree>
    <p:extLst>
      <p:ext uri="{BB962C8B-B14F-4D97-AF65-F5344CB8AC3E}">
        <p14:creationId xmlns:p14="http://schemas.microsoft.com/office/powerpoint/2010/main" val="262988574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able">
            <a:extLst>
              <a:ext uri="{FF2B5EF4-FFF2-40B4-BE49-F238E27FC236}">
                <a16:creationId xmlns:a16="http://schemas.microsoft.com/office/drawing/2014/main" id="{825339B9-8922-D540-A4D0-0432B2F020BD}"/>
              </a:ext>
            </a:extLst>
          </p:cNvPr>
          <p:cNvGraphicFramePr/>
          <p:nvPr/>
        </p:nvGraphicFramePr>
        <p:xfrm>
          <a:off x="2202355" y="1830586"/>
          <a:ext cx="7984998" cy="4733984"/>
        </p:xfrm>
        <a:graphic>
          <a:graphicData uri="http://schemas.openxmlformats.org/drawingml/2006/table">
            <a:tbl>
              <a:tblPr firstRow="1" firstCol="1">
                <a:tableStyleId>{21E4AEA4-8DFA-4A89-87EB-49C32662AFE0}</a:tableStyleId>
              </a:tblPr>
              <a:tblGrid>
                <a:gridCol w="1330833">
                  <a:extLst>
                    <a:ext uri="{9D8B030D-6E8A-4147-A177-3AD203B41FA5}">
                      <a16:colId xmlns:a16="http://schemas.microsoft.com/office/drawing/2014/main" val="20000"/>
                    </a:ext>
                  </a:extLst>
                </a:gridCol>
                <a:gridCol w="1330833">
                  <a:extLst>
                    <a:ext uri="{9D8B030D-6E8A-4147-A177-3AD203B41FA5}">
                      <a16:colId xmlns:a16="http://schemas.microsoft.com/office/drawing/2014/main" val="20001"/>
                    </a:ext>
                  </a:extLst>
                </a:gridCol>
                <a:gridCol w="1330833">
                  <a:extLst>
                    <a:ext uri="{9D8B030D-6E8A-4147-A177-3AD203B41FA5}">
                      <a16:colId xmlns:a16="http://schemas.microsoft.com/office/drawing/2014/main" val="20002"/>
                    </a:ext>
                  </a:extLst>
                </a:gridCol>
                <a:gridCol w="1330833">
                  <a:extLst>
                    <a:ext uri="{9D8B030D-6E8A-4147-A177-3AD203B41FA5}">
                      <a16:colId xmlns:a16="http://schemas.microsoft.com/office/drawing/2014/main" val="20003"/>
                    </a:ext>
                  </a:extLst>
                </a:gridCol>
                <a:gridCol w="1330833">
                  <a:extLst>
                    <a:ext uri="{9D8B030D-6E8A-4147-A177-3AD203B41FA5}">
                      <a16:colId xmlns:a16="http://schemas.microsoft.com/office/drawing/2014/main" val="20004"/>
                    </a:ext>
                  </a:extLst>
                </a:gridCol>
                <a:gridCol w="1330833">
                  <a:extLst>
                    <a:ext uri="{9D8B030D-6E8A-4147-A177-3AD203B41FA5}">
                      <a16:colId xmlns:a16="http://schemas.microsoft.com/office/drawing/2014/main" val="20005"/>
                    </a:ext>
                  </a:extLst>
                </a:gridCol>
              </a:tblGrid>
              <a:tr h="591748">
                <a:tc>
                  <a:txBody>
                    <a:bodyPr/>
                    <a:lstStyle/>
                    <a:p>
                      <a:pPr defTabSz="914400">
                        <a:tabLst>
                          <a:tab pos="1181100" algn="l"/>
                        </a:tabLst>
                        <a:defRPr sz="2200">
                          <a:sym typeface="Helvetica Neue Medium"/>
                        </a:defRPr>
                      </a:pPr>
                      <a:endParaRPr sz="1500" baseline="0" dirty="0">
                        <a:solidFill>
                          <a:schemeClr val="bg1"/>
                        </a:solidFill>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a:solidFill>
                            <a:schemeClr val="bg1"/>
                          </a:solidFill>
                          <a:sym typeface="Helvetica Neue"/>
                        </a:rPr>
                        <a:t>D1</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a:solidFill>
                            <a:schemeClr val="bg1"/>
                          </a:solidFill>
                          <a:sym typeface="Helvetica Neue"/>
                        </a:rPr>
                        <a:t>D2</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a:solidFill>
                            <a:schemeClr val="bg1"/>
                          </a:solidFill>
                          <a:sym typeface="Helvetica Neue"/>
                        </a:rPr>
                        <a:t>D3</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a:solidFill>
                            <a:schemeClr val="bg1"/>
                          </a:solidFill>
                          <a:sym typeface="Helvetica Neue"/>
                        </a:rPr>
                        <a:t>D4</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dirty="0">
                          <a:solidFill>
                            <a:schemeClr val="bg1"/>
                          </a:solidFill>
                          <a:sym typeface="Helvetica Neue"/>
                        </a:rPr>
                        <a:t>D5</a:t>
                      </a:r>
                      <a:endParaRPr sz="1500" b="1" baseline="0" dirty="0">
                        <a:solidFill>
                          <a:schemeClr val="bg1"/>
                        </a:solidFill>
                        <a:latin typeface="Helvetica Neue"/>
                        <a:ea typeface="Helvetica Neue"/>
                        <a:cs typeface="Helvetica Neue"/>
                        <a:sym typeface="Helvetica Neue"/>
                      </a:endParaRPr>
                    </a:p>
                  </a:txBody>
                  <a:tcPr marL="35719" marR="35719" marT="35719" marB="35719" anchor="ctr" horzOverflow="overflow"/>
                </a:tc>
                <a:extLst>
                  <a:ext uri="{0D108BD9-81ED-4DB2-BD59-A6C34878D82A}">
                    <a16:rowId xmlns:a16="http://schemas.microsoft.com/office/drawing/2014/main" val="10000"/>
                  </a:ext>
                </a:extLst>
              </a:tr>
              <a:tr h="591748">
                <a:tc>
                  <a:txBody>
                    <a:bodyPr/>
                    <a:lstStyle/>
                    <a:p>
                      <a:pPr algn="ctr" defTabSz="914400">
                        <a:tabLst>
                          <a:tab pos="1181100" algn="l"/>
                        </a:tabLst>
                        <a:defRPr sz="1800">
                          <a:solidFill>
                            <a:srgbClr val="000000"/>
                          </a:solidFill>
                        </a:defRPr>
                      </a:pPr>
                      <a:r>
                        <a:rPr sz="1500" baseline="0" dirty="0">
                          <a:solidFill>
                            <a:schemeClr val="bg1"/>
                          </a:solidFill>
                          <a:sym typeface="Helvetica Neue Medium"/>
                        </a:rPr>
                        <a:t>abandon</a:t>
                      </a:r>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1"/>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abdicate</a:t>
                      </a:r>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2"/>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abhor</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3"/>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academic</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4"/>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5"/>
                  </a:ext>
                </a:extLst>
              </a:tr>
              <a:tr h="591748">
                <a:tc>
                  <a:txBody>
                    <a:bodyPr/>
                    <a:lstStyle/>
                    <a:p>
                      <a:pPr algn="ctr" defTabSz="914400">
                        <a:tabLst>
                          <a:tab pos="1181100" algn="l"/>
                        </a:tabLst>
                        <a:defRPr sz="1800">
                          <a:solidFill>
                            <a:srgbClr val="000000"/>
                          </a:solidFill>
                        </a:defRPr>
                      </a:pPr>
                      <a:r>
                        <a:rPr sz="1500" baseline="0" dirty="0">
                          <a:solidFill>
                            <a:schemeClr val="bg1"/>
                          </a:solidFill>
                          <a:sym typeface="Helvetica Neue Medium"/>
                        </a:rPr>
                        <a:t>zygodactyl</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6"/>
                  </a:ext>
                </a:extLst>
              </a:tr>
              <a:tr h="591748">
                <a:tc>
                  <a:txBody>
                    <a:bodyPr/>
                    <a:lstStyle/>
                    <a:p>
                      <a:pPr algn="ctr" defTabSz="914400">
                        <a:tabLst>
                          <a:tab pos="1181100" algn="l"/>
                        </a:tabLst>
                        <a:defRPr sz="1800">
                          <a:solidFill>
                            <a:srgbClr val="000000"/>
                          </a:solidFill>
                        </a:defRPr>
                      </a:pPr>
                      <a:r>
                        <a:rPr sz="1500" baseline="0" dirty="0">
                          <a:solidFill>
                            <a:schemeClr val="bg1"/>
                          </a:solidFill>
                          <a:sym typeface="Helvetica Neue Medium"/>
                        </a:rPr>
                        <a:t>zymurgy</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7"/>
                  </a:ext>
                </a:extLst>
              </a:tr>
            </a:tbl>
          </a:graphicData>
        </a:graphic>
      </p:graphicFrame>
      <p:sp>
        <p:nvSpPr>
          <p:cNvPr id="306" name="Term-Document Matrix"/>
          <p:cNvSpPr txBox="1">
            <a:spLocks noGrp="1"/>
          </p:cNvSpPr>
          <p:nvPr>
            <p:ph type="title" idx="4294967295"/>
          </p:nvPr>
        </p:nvSpPr>
        <p:spPr>
          <a:xfrm>
            <a:off x="0" y="365125"/>
            <a:ext cx="10953750" cy="771525"/>
          </a:xfrm>
          <a:prstGeom prst="rect">
            <a:avLst/>
          </a:prstGeom>
        </p:spPr>
        <p:txBody>
          <a:bodyPr/>
          <a:lstStyle/>
          <a:p>
            <a:r>
              <a:t>Term-Document Matrix</a:t>
            </a:r>
          </a:p>
        </p:txBody>
      </p:sp>
      <p:sp>
        <p:nvSpPr>
          <p:cNvPr id="308" name="The length of the…"/>
          <p:cNvSpPr txBox="1"/>
          <p:nvPr/>
        </p:nvSpPr>
        <p:spPr>
          <a:xfrm>
            <a:off x="6146987" y="3943974"/>
            <a:ext cx="4356139" cy="162999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anchor="ctr">
            <a:spAutoFit/>
          </a:bodyPr>
          <a:lstStyle/>
          <a:p>
            <a:pPr>
              <a:defRPr sz="3600" b="0">
                <a:latin typeface="Chalkduster"/>
                <a:ea typeface="Chalkduster"/>
                <a:cs typeface="Chalkduster"/>
                <a:sym typeface="Chalkduster"/>
              </a:defRPr>
            </a:pPr>
            <a:r>
              <a:rPr sz="2531" dirty="0"/>
              <a:t>The length of the </a:t>
            </a:r>
          </a:p>
          <a:p>
            <a:pPr>
              <a:defRPr sz="3600" b="0">
                <a:latin typeface="Chalkduster"/>
                <a:ea typeface="Chalkduster"/>
                <a:cs typeface="Chalkduster"/>
                <a:sym typeface="Chalkduster"/>
              </a:defRPr>
            </a:pPr>
            <a:r>
              <a:rPr sz="2531" dirty="0"/>
              <a:t>document vectors</a:t>
            </a:r>
          </a:p>
          <a:p>
            <a:pPr>
              <a:defRPr sz="3600" b="0">
                <a:latin typeface="Chalkduster"/>
                <a:ea typeface="Chalkduster"/>
                <a:cs typeface="Chalkduster"/>
                <a:sym typeface="Chalkduster"/>
              </a:defRPr>
            </a:pPr>
            <a:r>
              <a:rPr sz="2531" dirty="0"/>
              <a:t>is the size of the vocabulary </a:t>
            </a:r>
          </a:p>
        </p:txBody>
      </p:sp>
      <p:pic>
        <p:nvPicPr>
          <p:cNvPr id="309" name="Line Line" descr="Line Line"/>
          <p:cNvPicPr>
            <a:picLocks/>
          </p:cNvPicPr>
          <p:nvPr/>
        </p:nvPicPr>
        <p:blipFill>
          <a:blip r:embed="rId2"/>
          <a:stretch>
            <a:fillRect/>
          </a:stretch>
        </p:blipFill>
        <p:spPr>
          <a:xfrm rot="10800000">
            <a:off x="4787502" y="4303987"/>
            <a:ext cx="1257515" cy="396264"/>
          </a:xfrm>
          <a:prstGeom prst="rect">
            <a:avLst/>
          </a:prstGeom>
        </p:spPr>
      </p:pic>
      <p:sp>
        <p:nvSpPr>
          <p:cNvPr id="311" name="}"/>
          <p:cNvSpPr txBox="1"/>
          <p:nvPr/>
        </p:nvSpPr>
        <p:spPr>
          <a:xfrm>
            <a:off x="3331973" y="1505830"/>
            <a:ext cx="1739259" cy="535217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sz="48800" b="0"/>
            </a:lvl1pPr>
          </a:lstStyle>
          <a:p>
            <a:pPr defTabSz="642915"/>
            <a:r>
              <a:rPr sz="34311" dirty="0"/>
              <a:t>}</a:t>
            </a:r>
          </a:p>
        </p:txBody>
      </p:sp>
    </p:spTree>
    <p:extLst>
      <p:ext uri="{BB962C8B-B14F-4D97-AF65-F5344CB8AC3E}">
        <p14:creationId xmlns:p14="http://schemas.microsoft.com/office/powerpoint/2010/main" val="26284574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able">
            <a:extLst>
              <a:ext uri="{FF2B5EF4-FFF2-40B4-BE49-F238E27FC236}">
                <a16:creationId xmlns:a16="http://schemas.microsoft.com/office/drawing/2014/main" id="{B152B54C-815B-DB42-9E60-3743ECCB3588}"/>
              </a:ext>
            </a:extLst>
          </p:cNvPr>
          <p:cNvGraphicFramePr/>
          <p:nvPr/>
        </p:nvGraphicFramePr>
        <p:xfrm>
          <a:off x="2202355" y="1830586"/>
          <a:ext cx="7984998" cy="4733984"/>
        </p:xfrm>
        <a:graphic>
          <a:graphicData uri="http://schemas.openxmlformats.org/drawingml/2006/table">
            <a:tbl>
              <a:tblPr firstRow="1" firstCol="1">
                <a:tableStyleId>{21E4AEA4-8DFA-4A89-87EB-49C32662AFE0}</a:tableStyleId>
              </a:tblPr>
              <a:tblGrid>
                <a:gridCol w="1330833">
                  <a:extLst>
                    <a:ext uri="{9D8B030D-6E8A-4147-A177-3AD203B41FA5}">
                      <a16:colId xmlns:a16="http://schemas.microsoft.com/office/drawing/2014/main" val="20000"/>
                    </a:ext>
                  </a:extLst>
                </a:gridCol>
                <a:gridCol w="1330833">
                  <a:extLst>
                    <a:ext uri="{9D8B030D-6E8A-4147-A177-3AD203B41FA5}">
                      <a16:colId xmlns:a16="http://schemas.microsoft.com/office/drawing/2014/main" val="20001"/>
                    </a:ext>
                  </a:extLst>
                </a:gridCol>
                <a:gridCol w="1330833">
                  <a:extLst>
                    <a:ext uri="{9D8B030D-6E8A-4147-A177-3AD203B41FA5}">
                      <a16:colId xmlns:a16="http://schemas.microsoft.com/office/drawing/2014/main" val="20002"/>
                    </a:ext>
                  </a:extLst>
                </a:gridCol>
                <a:gridCol w="1330833">
                  <a:extLst>
                    <a:ext uri="{9D8B030D-6E8A-4147-A177-3AD203B41FA5}">
                      <a16:colId xmlns:a16="http://schemas.microsoft.com/office/drawing/2014/main" val="20003"/>
                    </a:ext>
                  </a:extLst>
                </a:gridCol>
                <a:gridCol w="1330833">
                  <a:extLst>
                    <a:ext uri="{9D8B030D-6E8A-4147-A177-3AD203B41FA5}">
                      <a16:colId xmlns:a16="http://schemas.microsoft.com/office/drawing/2014/main" val="20004"/>
                    </a:ext>
                  </a:extLst>
                </a:gridCol>
                <a:gridCol w="1330833">
                  <a:extLst>
                    <a:ext uri="{9D8B030D-6E8A-4147-A177-3AD203B41FA5}">
                      <a16:colId xmlns:a16="http://schemas.microsoft.com/office/drawing/2014/main" val="20005"/>
                    </a:ext>
                  </a:extLst>
                </a:gridCol>
              </a:tblGrid>
              <a:tr h="591748">
                <a:tc>
                  <a:txBody>
                    <a:bodyPr/>
                    <a:lstStyle/>
                    <a:p>
                      <a:pPr defTabSz="914400">
                        <a:tabLst>
                          <a:tab pos="1181100" algn="l"/>
                        </a:tabLst>
                        <a:defRPr sz="2200">
                          <a:sym typeface="Helvetica Neue Medium"/>
                        </a:defRPr>
                      </a:pPr>
                      <a:endParaRPr sz="1500" baseline="0" dirty="0">
                        <a:solidFill>
                          <a:schemeClr val="bg1"/>
                        </a:solidFill>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a:solidFill>
                            <a:schemeClr val="bg1"/>
                          </a:solidFill>
                          <a:sym typeface="Helvetica Neue"/>
                        </a:rPr>
                        <a:t>D1</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a:solidFill>
                            <a:schemeClr val="bg1"/>
                          </a:solidFill>
                          <a:sym typeface="Helvetica Neue"/>
                        </a:rPr>
                        <a:t>D2</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dirty="0">
                          <a:solidFill>
                            <a:schemeClr val="bg1"/>
                          </a:solidFill>
                          <a:sym typeface="Helvetica Neue"/>
                        </a:rPr>
                        <a:t>D3</a:t>
                      </a:r>
                      <a:endParaRPr sz="1500" b="1" baseline="0" dirty="0">
                        <a:solidFill>
                          <a:schemeClr val="bg1"/>
                        </a:solidFill>
                        <a:latin typeface="Helvetica Neue"/>
                        <a:ea typeface="Helvetica Neue"/>
                        <a:cs typeface="Helvetica Neue"/>
                        <a:sym typeface="Helvetica Neue"/>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a:solidFill>
                            <a:schemeClr val="bg1"/>
                          </a:solidFill>
                          <a:sym typeface="Helvetica Neue"/>
                        </a:rPr>
                        <a:t>D4</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dirty="0">
                          <a:solidFill>
                            <a:schemeClr val="bg1"/>
                          </a:solidFill>
                          <a:sym typeface="Helvetica Neue"/>
                        </a:rPr>
                        <a:t>D5</a:t>
                      </a:r>
                      <a:endParaRPr sz="1500" b="1" baseline="0" dirty="0">
                        <a:solidFill>
                          <a:schemeClr val="bg1"/>
                        </a:solidFill>
                        <a:latin typeface="Helvetica Neue"/>
                        <a:ea typeface="Helvetica Neue"/>
                        <a:cs typeface="Helvetica Neue"/>
                        <a:sym typeface="Helvetica Neue"/>
                      </a:endParaRPr>
                    </a:p>
                  </a:txBody>
                  <a:tcPr marL="35719" marR="35719" marT="35719" marB="35719" anchor="ctr" horzOverflow="overflow"/>
                </a:tc>
                <a:extLst>
                  <a:ext uri="{0D108BD9-81ED-4DB2-BD59-A6C34878D82A}">
                    <a16:rowId xmlns:a16="http://schemas.microsoft.com/office/drawing/2014/main" val="10000"/>
                  </a:ext>
                </a:extLst>
              </a:tr>
              <a:tr h="591748">
                <a:tc>
                  <a:txBody>
                    <a:bodyPr/>
                    <a:lstStyle/>
                    <a:p>
                      <a:pPr algn="ctr" defTabSz="914400">
                        <a:tabLst>
                          <a:tab pos="1181100" algn="l"/>
                        </a:tabLst>
                        <a:defRPr sz="1800">
                          <a:solidFill>
                            <a:srgbClr val="000000"/>
                          </a:solidFill>
                        </a:defRPr>
                      </a:pPr>
                      <a:r>
                        <a:rPr sz="1500" baseline="0" dirty="0">
                          <a:solidFill>
                            <a:schemeClr val="bg1"/>
                          </a:solidFill>
                          <a:sym typeface="Helvetica Neue Medium"/>
                        </a:rPr>
                        <a:t>abandon</a:t>
                      </a:r>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1"/>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abdicate</a:t>
                      </a:r>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2"/>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abhor</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3"/>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academic</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4"/>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5"/>
                  </a:ext>
                </a:extLst>
              </a:tr>
              <a:tr h="591748">
                <a:tc>
                  <a:txBody>
                    <a:bodyPr/>
                    <a:lstStyle/>
                    <a:p>
                      <a:pPr algn="ctr" defTabSz="914400">
                        <a:tabLst>
                          <a:tab pos="1181100" algn="l"/>
                        </a:tabLst>
                        <a:defRPr sz="1800">
                          <a:solidFill>
                            <a:srgbClr val="000000"/>
                          </a:solidFill>
                        </a:defRPr>
                      </a:pPr>
                      <a:r>
                        <a:rPr sz="1500" baseline="0" dirty="0">
                          <a:solidFill>
                            <a:schemeClr val="bg1"/>
                          </a:solidFill>
                          <a:sym typeface="Helvetica Neue Medium"/>
                        </a:rPr>
                        <a:t>zygodactyl</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6"/>
                  </a:ext>
                </a:extLst>
              </a:tr>
              <a:tr h="591748">
                <a:tc>
                  <a:txBody>
                    <a:bodyPr/>
                    <a:lstStyle/>
                    <a:p>
                      <a:pPr algn="ctr" defTabSz="914400">
                        <a:tabLst>
                          <a:tab pos="1181100" algn="l"/>
                        </a:tabLst>
                        <a:defRPr sz="1800">
                          <a:solidFill>
                            <a:srgbClr val="000000"/>
                          </a:solidFill>
                        </a:defRPr>
                      </a:pPr>
                      <a:r>
                        <a:rPr sz="1500" baseline="0" dirty="0">
                          <a:solidFill>
                            <a:schemeClr val="bg1"/>
                          </a:solidFill>
                          <a:sym typeface="Helvetica Neue Medium"/>
                        </a:rPr>
                        <a:t>zymurgy</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7"/>
                  </a:ext>
                </a:extLst>
              </a:tr>
            </a:tbl>
          </a:graphicData>
        </a:graphic>
      </p:graphicFrame>
      <p:sp>
        <p:nvSpPr>
          <p:cNvPr id="313" name="Term-Document Matrix"/>
          <p:cNvSpPr txBox="1">
            <a:spLocks noGrp="1"/>
          </p:cNvSpPr>
          <p:nvPr>
            <p:ph type="title" idx="4294967295"/>
          </p:nvPr>
        </p:nvSpPr>
        <p:spPr>
          <a:xfrm>
            <a:off x="0" y="365125"/>
            <a:ext cx="10953750" cy="771525"/>
          </a:xfrm>
          <a:prstGeom prst="rect">
            <a:avLst/>
          </a:prstGeom>
        </p:spPr>
        <p:txBody>
          <a:bodyPr/>
          <a:lstStyle/>
          <a:p>
            <a:r>
              <a:t>Term-Document Matrix</a:t>
            </a:r>
          </a:p>
        </p:txBody>
      </p:sp>
      <p:sp>
        <p:nvSpPr>
          <p:cNvPr id="315" name="Document vectors…"/>
          <p:cNvSpPr txBox="1"/>
          <p:nvPr/>
        </p:nvSpPr>
        <p:spPr>
          <a:xfrm>
            <a:off x="6720092" y="3232543"/>
            <a:ext cx="3686843" cy="12405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pPr>
              <a:defRPr sz="3600" b="0">
                <a:latin typeface="Chalkduster"/>
                <a:ea typeface="Chalkduster"/>
                <a:cs typeface="Chalkduster"/>
                <a:sym typeface="Chalkduster"/>
              </a:defRPr>
            </a:pPr>
            <a:r>
              <a:rPr sz="2531"/>
              <a:t>Document vectors</a:t>
            </a:r>
          </a:p>
          <a:p>
            <a:pPr>
              <a:defRPr sz="3600" b="0">
                <a:latin typeface="Chalkduster"/>
                <a:ea typeface="Chalkduster"/>
                <a:cs typeface="Chalkduster"/>
                <a:sym typeface="Chalkduster"/>
              </a:defRPr>
            </a:pPr>
            <a:r>
              <a:rPr sz="2531"/>
              <a:t>can be sparse </a:t>
            </a:r>
          </a:p>
          <a:p>
            <a:pPr>
              <a:defRPr sz="3600" b="0">
                <a:latin typeface="Chalkduster"/>
                <a:ea typeface="Chalkduster"/>
                <a:cs typeface="Chalkduster"/>
                <a:sym typeface="Chalkduster"/>
              </a:defRPr>
            </a:pPr>
            <a:r>
              <a:rPr sz="2531"/>
              <a:t>(most values are 0)</a:t>
            </a:r>
          </a:p>
        </p:txBody>
      </p:sp>
      <p:pic>
        <p:nvPicPr>
          <p:cNvPr id="316" name="Line Line" descr="Line Line"/>
          <p:cNvPicPr>
            <a:picLocks/>
          </p:cNvPicPr>
          <p:nvPr/>
        </p:nvPicPr>
        <p:blipFill>
          <a:blip r:embed="rId2"/>
          <a:stretch>
            <a:fillRect/>
          </a:stretch>
        </p:blipFill>
        <p:spPr>
          <a:xfrm rot="12276869">
            <a:off x="6188049" y="2646348"/>
            <a:ext cx="1281473" cy="396264"/>
          </a:xfrm>
          <a:prstGeom prst="rect">
            <a:avLst/>
          </a:prstGeom>
        </p:spPr>
      </p:pic>
      <p:pic>
        <p:nvPicPr>
          <p:cNvPr id="318" name="Rectangle Rectangle" descr="Rectangle Rectangle"/>
          <p:cNvPicPr>
            <a:picLocks/>
          </p:cNvPicPr>
          <p:nvPr/>
        </p:nvPicPr>
        <p:blipFill>
          <a:blip r:embed="rId3"/>
          <a:stretch>
            <a:fillRect/>
          </a:stretch>
        </p:blipFill>
        <p:spPr>
          <a:xfrm>
            <a:off x="4827684" y="1826122"/>
            <a:ext cx="1330075" cy="4742919"/>
          </a:xfrm>
          <a:prstGeom prst="rect">
            <a:avLst/>
          </a:prstGeom>
        </p:spPr>
      </p:pic>
    </p:spTree>
    <p:extLst>
      <p:ext uri="{BB962C8B-B14F-4D97-AF65-F5344CB8AC3E}">
        <p14:creationId xmlns:p14="http://schemas.microsoft.com/office/powerpoint/2010/main" val="63194619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Table">
            <a:extLst>
              <a:ext uri="{FF2B5EF4-FFF2-40B4-BE49-F238E27FC236}">
                <a16:creationId xmlns:a16="http://schemas.microsoft.com/office/drawing/2014/main" id="{FB213150-5CDF-ED4E-A036-45B6F70DB14D}"/>
              </a:ext>
            </a:extLst>
          </p:cNvPr>
          <p:cNvGraphicFramePr/>
          <p:nvPr/>
        </p:nvGraphicFramePr>
        <p:xfrm>
          <a:off x="2202355" y="1830586"/>
          <a:ext cx="7984998" cy="4733984"/>
        </p:xfrm>
        <a:graphic>
          <a:graphicData uri="http://schemas.openxmlformats.org/drawingml/2006/table">
            <a:tbl>
              <a:tblPr firstRow="1" firstCol="1">
                <a:tableStyleId>{21E4AEA4-8DFA-4A89-87EB-49C32662AFE0}</a:tableStyleId>
              </a:tblPr>
              <a:tblGrid>
                <a:gridCol w="1330833">
                  <a:extLst>
                    <a:ext uri="{9D8B030D-6E8A-4147-A177-3AD203B41FA5}">
                      <a16:colId xmlns:a16="http://schemas.microsoft.com/office/drawing/2014/main" val="20000"/>
                    </a:ext>
                  </a:extLst>
                </a:gridCol>
                <a:gridCol w="1330833">
                  <a:extLst>
                    <a:ext uri="{9D8B030D-6E8A-4147-A177-3AD203B41FA5}">
                      <a16:colId xmlns:a16="http://schemas.microsoft.com/office/drawing/2014/main" val="20001"/>
                    </a:ext>
                  </a:extLst>
                </a:gridCol>
                <a:gridCol w="1330833">
                  <a:extLst>
                    <a:ext uri="{9D8B030D-6E8A-4147-A177-3AD203B41FA5}">
                      <a16:colId xmlns:a16="http://schemas.microsoft.com/office/drawing/2014/main" val="20002"/>
                    </a:ext>
                  </a:extLst>
                </a:gridCol>
                <a:gridCol w="1330833">
                  <a:extLst>
                    <a:ext uri="{9D8B030D-6E8A-4147-A177-3AD203B41FA5}">
                      <a16:colId xmlns:a16="http://schemas.microsoft.com/office/drawing/2014/main" val="20003"/>
                    </a:ext>
                  </a:extLst>
                </a:gridCol>
                <a:gridCol w="1330833">
                  <a:extLst>
                    <a:ext uri="{9D8B030D-6E8A-4147-A177-3AD203B41FA5}">
                      <a16:colId xmlns:a16="http://schemas.microsoft.com/office/drawing/2014/main" val="20004"/>
                    </a:ext>
                  </a:extLst>
                </a:gridCol>
                <a:gridCol w="1330833">
                  <a:extLst>
                    <a:ext uri="{9D8B030D-6E8A-4147-A177-3AD203B41FA5}">
                      <a16:colId xmlns:a16="http://schemas.microsoft.com/office/drawing/2014/main" val="20005"/>
                    </a:ext>
                  </a:extLst>
                </a:gridCol>
              </a:tblGrid>
              <a:tr h="591748">
                <a:tc>
                  <a:txBody>
                    <a:bodyPr/>
                    <a:lstStyle/>
                    <a:p>
                      <a:pPr defTabSz="914400">
                        <a:tabLst>
                          <a:tab pos="1181100" algn="l"/>
                        </a:tabLst>
                        <a:defRPr sz="2200">
                          <a:sym typeface="Helvetica Neue Medium"/>
                        </a:defRPr>
                      </a:pPr>
                      <a:endParaRPr sz="1500" baseline="0" dirty="0">
                        <a:solidFill>
                          <a:schemeClr val="bg1"/>
                        </a:solidFill>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a:solidFill>
                            <a:schemeClr val="bg1"/>
                          </a:solidFill>
                          <a:sym typeface="Helvetica Neue"/>
                        </a:rPr>
                        <a:t>D1</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a:solidFill>
                            <a:schemeClr val="bg1"/>
                          </a:solidFill>
                          <a:sym typeface="Helvetica Neue"/>
                        </a:rPr>
                        <a:t>D2</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a:solidFill>
                            <a:schemeClr val="bg1"/>
                          </a:solidFill>
                          <a:sym typeface="Helvetica Neue"/>
                        </a:rPr>
                        <a:t>D3</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a:solidFill>
                            <a:schemeClr val="bg1"/>
                          </a:solidFill>
                          <a:sym typeface="Helvetica Neue"/>
                        </a:rPr>
                        <a:t>D4</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dirty="0">
                          <a:solidFill>
                            <a:schemeClr val="bg1"/>
                          </a:solidFill>
                          <a:sym typeface="Helvetica Neue"/>
                        </a:rPr>
                        <a:t>D5</a:t>
                      </a:r>
                      <a:endParaRPr sz="1500" b="1" baseline="0" dirty="0">
                        <a:solidFill>
                          <a:schemeClr val="bg1"/>
                        </a:solidFill>
                        <a:latin typeface="Helvetica Neue"/>
                        <a:ea typeface="Helvetica Neue"/>
                        <a:cs typeface="Helvetica Neue"/>
                        <a:sym typeface="Helvetica Neue"/>
                      </a:endParaRPr>
                    </a:p>
                  </a:txBody>
                  <a:tcPr marL="35719" marR="35719" marT="35719" marB="35719" anchor="ctr" horzOverflow="overflow"/>
                </a:tc>
                <a:extLst>
                  <a:ext uri="{0D108BD9-81ED-4DB2-BD59-A6C34878D82A}">
                    <a16:rowId xmlns:a16="http://schemas.microsoft.com/office/drawing/2014/main" val="10000"/>
                  </a:ext>
                </a:extLst>
              </a:tr>
              <a:tr h="591748">
                <a:tc>
                  <a:txBody>
                    <a:bodyPr/>
                    <a:lstStyle/>
                    <a:p>
                      <a:pPr algn="ctr" defTabSz="914400">
                        <a:tabLst>
                          <a:tab pos="1181100" algn="l"/>
                        </a:tabLst>
                        <a:defRPr sz="1800">
                          <a:solidFill>
                            <a:srgbClr val="000000"/>
                          </a:solidFill>
                        </a:defRPr>
                      </a:pPr>
                      <a:r>
                        <a:rPr sz="1500" baseline="0" dirty="0">
                          <a:solidFill>
                            <a:schemeClr val="bg1"/>
                          </a:solidFill>
                          <a:sym typeface="Helvetica Neue Medium"/>
                        </a:rPr>
                        <a:t>abandon</a:t>
                      </a:r>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1"/>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abdicate</a:t>
                      </a:r>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2"/>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abhor</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3"/>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academic</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4"/>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5"/>
                  </a:ext>
                </a:extLst>
              </a:tr>
              <a:tr h="591748">
                <a:tc>
                  <a:txBody>
                    <a:bodyPr/>
                    <a:lstStyle/>
                    <a:p>
                      <a:pPr algn="ctr" defTabSz="914400">
                        <a:tabLst>
                          <a:tab pos="1181100" algn="l"/>
                        </a:tabLst>
                        <a:defRPr sz="1800">
                          <a:solidFill>
                            <a:srgbClr val="000000"/>
                          </a:solidFill>
                        </a:defRPr>
                      </a:pPr>
                      <a:r>
                        <a:rPr sz="1500" baseline="0" dirty="0">
                          <a:solidFill>
                            <a:schemeClr val="bg1"/>
                          </a:solidFill>
                          <a:sym typeface="Helvetica Neue Medium"/>
                        </a:rPr>
                        <a:t>zygodactyl</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6"/>
                  </a:ext>
                </a:extLst>
              </a:tr>
              <a:tr h="591748">
                <a:tc>
                  <a:txBody>
                    <a:bodyPr/>
                    <a:lstStyle/>
                    <a:p>
                      <a:pPr algn="ctr" defTabSz="914400">
                        <a:tabLst>
                          <a:tab pos="1181100" algn="l"/>
                        </a:tabLst>
                        <a:defRPr sz="1800">
                          <a:solidFill>
                            <a:srgbClr val="000000"/>
                          </a:solidFill>
                        </a:defRPr>
                      </a:pPr>
                      <a:r>
                        <a:rPr sz="1500" baseline="0" dirty="0">
                          <a:solidFill>
                            <a:schemeClr val="bg1"/>
                          </a:solidFill>
                          <a:sym typeface="Helvetica Neue Medium"/>
                        </a:rPr>
                        <a:t>zymurgy</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7"/>
                  </a:ext>
                </a:extLst>
              </a:tr>
            </a:tbl>
          </a:graphicData>
        </a:graphic>
      </p:graphicFrame>
      <p:sp>
        <p:nvSpPr>
          <p:cNvPr id="321" name="Term-Document Matrix"/>
          <p:cNvSpPr txBox="1">
            <a:spLocks noGrp="1"/>
          </p:cNvSpPr>
          <p:nvPr>
            <p:ph type="title" idx="4294967295"/>
          </p:nvPr>
        </p:nvSpPr>
        <p:spPr>
          <a:xfrm>
            <a:off x="0" y="365125"/>
            <a:ext cx="10953750" cy="771525"/>
          </a:xfrm>
          <a:prstGeom prst="rect">
            <a:avLst/>
          </a:prstGeom>
        </p:spPr>
        <p:txBody>
          <a:bodyPr/>
          <a:lstStyle/>
          <a:p>
            <a:r>
              <a:t>Term-Document Matrix</a:t>
            </a:r>
          </a:p>
        </p:txBody>
      </p:sp>
      <p:pic>
        <p:nvPicPr>
          <p:cNvPr id="323" name="Line Line" descr="Line Line"/>
          <p:cNvPicPr>
            <a:picLocks/>
          </p:cNvPicPr>
          <p:nvPr/>
        </p:nvPicPr>
        <p:blipFill>
          <a:blip r:embed="rId2"/>
          <a:stretch>
            <a:fillRect/>
          </a:stretch>
        </p:blipFill>
        <p:spPr>
          <a:xfrm rot="13500000">
            <a:off x="4638710" y="2905252"/>
            <a:ext cx="1523983" cy="396264"/>
          </a:xfrm>
          <a:prstGeom prst="rect">
            <a:avLst/>
          </a:prstGeom>
        </p:spPr>
      </p:pic>
      <p:pic>
        <p:nvPicPr>
          <p:cNvPr id="325" name="Rectangle Rectangle" descr="Rectangle Rectangle"/>
          <p:cNvPicPr>
            <a:picLocks/>
          </p:cNvPicPr>
          <p:nvPr/>
        </p:nvPicPr>
        <p:blipFill>
          <a:blip r:embed="rId3"/>
          <a:stretch>
            <a:fillRect/>
          </a:stretch>
        </p:blipFill>
        <p:spPr>
          <a:xfrm>
            <a:off x="3505201" y="1826122"/>
            <a:ext cx="1268317" cy="4742919"/>
          </a:xfrm>
          <a:prstGeom prst="rect">
            <a:avLst/>
          </a:prstGeom>
        </p:spPr>
      </p:pic>
      <p:pic>
        <p:nvPicPr>
          <p:cNvPr id="327" name="Rectangle Rectangle" descr="Rectangle Rectangle"/>
          <p:cNvPicPr>
            <a:picLocks/>
          </p:cNvPicPr>
          <p:nvPr/>
        </p:nvPicPr>
        <p:blipFill>
          <a:blip r:embed="rId3"/>
          <a:stretch>
            <a:fillRect/>
          </a:stretch>
        </p:blipFill>
        <p:spPr>
          <a:xfrm>
            <a:off x="8832111" y="1826122"/>
            <a:ext cx="1268317" cy="4742919"/>
          </a:xfrm>
          <a:prstGeom prst="rect">
            <a:avLst/>
          </a:prstGeom>
        </p:spPr>
      </p:pic>
      <p:pic>
        <p:nvPicPr>
          <p:cNvPr id="329" name="Line Line" descr="Line Line"/>
          <p:cNvPicPr>
            <a:picLocks/>
          </p:cNvPicPr>
          <p:nvPr/>
        </p:nvPicPr>
        <p:blipFill>
          <a:blip r:embed="rId4"/>
          <a:stretch>
            <a:fillRect/>
          </a:stretch>
        </p:blipFill>
        <p:spPr>
          <a:xfrm rot="18472971">
            <a:off x="7492270" y="2904477"/>
            <a:ext cx="1587056" cy="396264"/>
          </a:xfrm>
          <a:prstGeom prst="rect">
            <a:avLst/>
          </a:prstGeom>
        </p:spPr>
      </p:pic>
      <p:sp>
        <p:nvSpPr>
          <p:cNvPr id="331" name="We can measure…"/>
          <p:cNvSpPr txBox="1"/>
          <p:nvPr/>
        </p:nvSpPr>
        <p:spPr>
          <a:xfrm>
            <a:off x="5108423" y="3806278"/>
            <a:ext cx="3559501" cy="201946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pPr>
              <a:defRPr sz="3600" b="0">
                <a:latin typeface="Chalkduster"/>
                <a:ea typeface="Chalkduster"/>
                <a:cs typeface="Chalkduster"/>
                <a:sym typeface="Chalkduster"/>
              </a:defRPr>
            </a:pPr>
            <a:r>
              <a:rPr sz="2531"/>
              <a:t>We can measure</a:t>
            </a:r>
          </a:p>
          <a:p>
            <a:pPr>
              <a:defRPr sz="3600" b="0">
                <a:latin typeface="Chalkduster"/>
                <a:ea typeface="Chalkduster"/>
                <a:cs typeface="Chalkduster"/>
                <a:sym typeface="Chalkduster"/>
              </a:defRPr>
            </a:pPr>
            <a:r>
              <a:rPr sz="2531"/>
              <a:t>how similar two </a:t>
            </a:r>
          </a:p>
          <a:p>
            <a:pPr>
              <a:defRPr sz="3600" b="0">
                <a:latin typeface="Chalkduster"/>
                <a:ea typeface="Chalkduster"/>
                <a:cs typeface="Chalkduster"/>
                <a:sym typeface="Chalkduster"/>
              </a:defRPr>
            </a:pPr>
            <a:r>
              <a:rPr sz="2531"/>
              <a:t>documents are</a:t>
            </a:r>
          </a:p>
          <a:p>
            <a:pPr>
              <a:defRPr sz="3600" b="0">
                <a:latin typeface="Chalkduster"/>
                <a:ea typeface="Chalkduster"/>
                <a:cs typeface="Chalkduster"/>
                <a:sym typeface="Chalkduster"/>
              </a:defRPr>
            </a:pPr>
            <a:r>
              <a:rPr sz="2531"/>
              <a:t>by comparing their</a:t>
            </a:r>
          </a:p>
          <a:p>
            <a:pPr>
              <a:defRPr sz="3600" b="0">
                <a:latin typeface="Chalkduster"/>
                <a:ea typeface="Chalkduster"/>
                <a:cs typeface="Chalkduster"/>
                <a:sym typeface="Chalkduster"/>
              </a:defRPr>
            </a:pPr>
            <a:r>
              <a:rPr sz="2531"/>
              <a:t>column vectors</a:t>
            </a:r>
          </a:p>
        </p:txBody>
      </p:sp>
    </p:spTree>
    <p:extLst>
      <p:ext uri="{BB962C8B-B14F-4D97-AF65-F5344CB8AC3E}">
        <p14:creationId xmlns:p14="http://schemas.microsoft.com/office/powerpoint/2010/main" val="388548052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1792B7-1534-1147-87EF-28881EBE4F6C}"/>
              </a:ext>
            </a:extLst>
          </p:cNvPr>
          <p:cNvSpPr>
            <a:spLocks noGrp="1"/>
          </p:cNvSpPr>
          <p:nvPr>
            <p:ph type="title"/>
          </p:nvPr>
        </p:nvSpPr>
        <p:spPr/>
        <p:txBody>
          <a:bodyPr/>
          <a:lstStyle/>
          <a:p>
            <a:r>
              <a:rPr lang="en-US" dirty="0"/>
              <a:t>What can document similarity let you do?</a:t>
            </a:r>
          </a:p>
        </p:txBody>
      </p:sp>
      <p:sp>
        <p:nvSpPr>
          <p:cNvPr id="3" name="Text Placeholder 2">
            <a:extLst>
              <a:ext uri="{FF2B5EF4-FFF2-40B4-BE49-F238E27FC236}">
                <a16:creationId xmlns:a16="http://schemas.microsoft.com/office/drawing/2014/main" id="{3F1AC630-9561-424E-9744-C16F54F6B79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01421218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9586B4-5A67-2744-8D95-53F8F6C45A07}"/>
              </a:ext>
            </a:extLst>
          </p:cNvPr>
          <p:cNvSpPr>
            <a:spLocks noGrp="1"/>
          </p:cNvSpPr>
          <p:nvPr>
            <p:ph type="title"/>
          </p:nvPr>
        </p:nvSpPr>
        <p:spPr/>
        <p:txBody>
          <a:bodyPr/>
          <a:lstStyle/>
          <a:p>
            <a:r>
              <a:rPr lang="en-US" dirty="0"/>
              <a:t>Word similarity for plagiarism detection</a:t>
            </a:r>
          </a:p>
        </p:txBody>
      </p:sp>
      <p:pic>
        <p:nvPicPr>
          <p:cNvPr id="3" name="Picture 4" descr="Picture 4">
            <a:extLst>
              <a:ext uri="{FF2B5EF4-FFF2-40B4-BE49-F238E27FC236}">
                <a16:creationId xmlns:a16="http://schemas.microsoft.com/office/drawing/2014/main" id="{E946A6E6-633B-0D45-BD32-87EBAE3C8159}"/>
              </a:ext>
            </a:extLst>
          </p:cNvPr>
          <p:cNvPicPr>
            <a:picLocks noChangeAspect="1"/>
          </p:cNvPicPr>
          <p:nvPr/>
        </p:nvPicPr>
        <p:blipFill>
          <a:blip r:embed="rId2"/>
          <a:stretch>
            <a:fillRect/>
          </a:stretch>
        </p:blipFill>
        <p:spPr>
          <a:xfrm>
            <a:off x="1442357" y="875920"/>
            <a:ext cx="8225360" cy="5982080"/>
          </a:xfrm>
          <a:prstGeom prst="rect">
            <a:avLst/>
          </a:prstGeom>
          <a:ln w="12700">
            <a:miter lim="400000"/>
          </a:ln>
        </p:spPr>
      </p:pic>
    </p:spTree>
    <p:extLst>
      <p:ext uri="{BB962C8B-B14F-4D97-AF65-F5344CB8AC3E}">
        <p14:creationId xmlns:p14="http://schemas.microsoft.com/office/powerpoint/2010/main" val="199946596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able">
            <a:extLst>
              <a:ext uri="{FF2B5EF4-FFF2-40B4-BE49-F238E27FC236}">
                <a16:creationId xmlns:a16="http://schemas.microsoft.com/office/drawing/2014/main" id="{147814B9-7562-F94D-A344-8591FE21178F}"/>
              </a:ext>
            </a:extLst>
          </p:cNvPr>
          <p:cNvGraphicFramePr/>
          <p:nvPr/>
        </p:nvGraphicFramePr>
        <p:xfrm>
          <a:off x="2202355" y="1830586"/>
          <a:ext cx="7984998" cy="4733984"/>
        </p:xfrm>
        <a:graphic>
          <a:graphicData uri="http://schemas.openxmlformats.org/drawingml/2006/table">
            <a:tbl>
              <a:tblPr firstRow="1" firstCol="1">
                <a:tableStyleId>{21E4AEA4-8DFA-4A89-87EB-49C32662AFE0}</a:tableStyleId>
              </a:tblPr>
              <a:tblGrid>
                <a:gridCol w="1330833">
                  <a:extLst>
                    <a:ext uri="{9D8B030D-6E8A-4147-A177-3AD203B41FA5}">
                      <a16:colId xmlns:a16="http://schemas.microsoft.com/office/drawing/2014/main" val="20000"/>
                    </a:ext>
                  </a:extLst>
                </a:gridCol>
                <a:gridCol w="1330833">
                  <a:extLst>
                    <a:ext uri="{9D8B030D-6E8A-4147-A177-3AD203B41FA5}">
                      <a16:colId xmlns:a16="http://schemas.microsoft.com/office/drawing/2014/main" val="20001"/>
                    </a:ext>
                  </a:extLst>
                </a:gridCol>
                <a:gridCol w="1330833">
                  <a:extLst>
                    <a:ext uri="{9D8B030D-6E8A-4147-A177-3AD203B41FA5}">
                      <a16:colId xmlns:a16="http://schemas.microsoft.com/office/drawing/2014/main" val="20002"/>
                    </a:ext>
                  </a:extLst>
                </a:gridCol>
                <a:gridCol w="1330833">
                  <a:extLst>
                    <a:ext uri="{9D8B030D-6E8A-4147-A177-3AD203B41FA5}">
                      <a16:colId xmlns:a16="http://schemas.microsoft.com/office/drawing/2014/main" val="20003"/>
                    </a:ext>
                  </a:extLst>
                </a:gridCol>
                <a:gridCol w="1330833">
                  <a:extLst>
                    <a:ext uri="{9D8B030D-6E8A-4147-A177-3AD203B41FA5}">
                      <a16:colId xmlns:a16="http://schemas.microsoft.com/office/drawing/2014/main" val="20004"/>
                    </a:ext>
                  </a:extLst>
                </a:gridCol>
                <a:gridCol w="1330833">
                  <a:extLst>
                    <a:ext uri="{9D8B030D-6E8A-4147-A177-3AD203B41FA5}">
                      <a16:colId xmlns:a16="http://schemas.microsoft.com/office/drawing/2014/main" val="20005"/>
                    </a:ext>
                  </a:extLst>
                </a:gridCol>
              </a:tblGrid>
              <a:tr h="591748">
                <a:tc>
                  <a:txBody>
                    <a:bodyPr/>
                    <a:lstStyle/>
                    <a:p>
                      <a:pPr defTabSz="914400">
                        <a:tabLst>
                          <a:tab pos="1181100" algn="l"/>
                        </a:tabLst>
                        <a:defRPr sz="2200">
                          <a:sym typeface="Helvetica Neue Medium"/>
                        </a:defRPr>
                      </a:pPr>
                      <a:endParaRPr sz="1500" baseline="0" dirty="0">
                        <a:solidFill>
                          <a:schemeClr val="bg1"/>
                        </a:solidFill>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a:solidFill>
                            <a:schemeClr val="bg1"/>
                          </a:solidFill>
                          <a:sym typeface="Helvetica Neue"/>
                        </a:rPr>
                        <a:t>D1</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a:solidFill>
                            <a:schemeClr val="bg1"/>
                          </a:solidFill>
                          <a:sym typeface="Helvetica Neue"/>
                        </a:rPr>
                        <a:t>D2</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a:solidFill>
                            <a:schemeClr val="bg1"/>
                          </a:solidFill>
                          <a:sym typeface="Helvetica Neue"/>
                        </a:rPr>
                        <a:t>D3</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a:solidFill>
                            <a:schemeClr val="bg1"/>
                          </a:solidFill>
                          <a:sym typeface="Helvetica Neue"/>
                        </a:rPr>
                        <a:t>D4</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dirty="0">
                          <a:solidFill>
                            <a:schemeClr val="bg1"/>
                          </a:solidFill>
                          <a:sym typeface="Helvetica Neue"/>
                        </a:rPr>
                        <a:t>D5</a:t>
                      </a:r>
                      <a:endParaRPr sz="1500" b="1" baseline="0" dirty="0">
                        <a:solidFill>
                          <a:schemeClr val="bg1"/>
                        </a:solidFill>
                        <a:latin typeface="Helvetica Neue"/>
                        <a:ea typeface="Helvetica Neue"/>
                        <a:cs typeface="Helvetica Neue"/>
                        <a:sym typeface="Helvetica Neue"/>
                      </a:endParaRPr>
                    </a:p>
                  </a:txBody>
                  <a:tcPr marL="35719" marR="35719" marT="35719" marB="35719" anchor="ctr" horzOverflow="overflow"/>
                </a:tc>
                <a:extLst>
                  <a:ext uri="{0D108BD9-81ED-4DB2-BD59-A6C34878D82A}">
                    <a16:rowId xmlns:a16="http://schemas.microsoft.com/office/drawing/2014/main" val="10000"/>
                  </a:ext>
                </a:extLst>
              </a:tr>
              <a:tr h="591748">
                <a:tc>
                  <a:txBody>
                    <a:bodyPr/>
                    <a:lstStyle/>
                    <a:p>
                      <a:pPr algn="ctr" defTabSz="914400">
                        <a:tabLst>
                          <a:tab pos="1181100" algn="l"/>
                        </a:tabLst>
                        <a:defRPr sz="1800">
                          <a:solidFill>
                            <a:srgbClr val="000000"/>
                          </a:solidFill>
                        </a:defRPr>
                      </a:pPr>
                      <a:r>
                        <a:rPr sz="1500" baseline="0" dirty="0">
                          <a:solidFill>
                            <a:schemeClr val="bg1"/>
                          </a:solidFill>
                          <a:sym typeface="Helvetica Neue Medium"/>
                        </a:rPr>
                        <a:t>abandon</a:t>
                      </a:r>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1"/>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abdicate</a:t>
                      </a:r>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2"/>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abhor</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3"/>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academic</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4"/>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5"/>
                  </a:ext>
                </a:extLst>
              </a:tr>
              <a:tr h="591748">
                <a:tc>
                  <a:txBody>
                    <a:bodyPr/>
                    <a:lstStyle/>
                    <a:p>
                      <a:pPr algn="ctr" defTabSz="914400">
                        <a:tabLst>
                          <a:tab pos="1181100" algn="l"/>
                        </a:tabLst>
                        <a:defRPr sz="1800">
                          <a:solidFill>
                            <a:srgbClr val="000000"/>
                          </a:solidFill>
                        </a:defRPr>
                      </a:pPr>
                      <a:r>
                        <a:rPr sz="1500" baseline="0" dirty="0">
                          <a:solidFill>
                            <a:schemeClr val="bg1"/>
                          </a:solidFill>
                          <a:sym typeface="Helvetica Neue Medium"/>
                        </a:rPr>
                        <a:t>zygodactyl</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6"/>
                  </a:ext>
                </a:extLst>
              </a:tr>
              <a:tr h="591748">
                <a:tc>
                  <a:txBody>
                    <a:bodyPr/>
                    <a:lstStyle/>
                    <a:p>
                      <a:pPr algn="ctr" defTabSz="914400">
                        <a:tabLst>
                          <a:tab pos="1181100" algn="l"/>
                        </a:tabLst>
                        <a:defRPr sz="1800">
                          <a:solidFill>
                            <a:srgbClr val="000000"/>
                          </a:solidFill>
                        </a:defRPr>
                      </a:pPr>
                      <a:r>
                        <a:rPr sz="1500" baseline="0" dirty="0">
                          <a:solidFill>
                            <a:schemeClr val="bg1"/>
                          </a:solidFill>
                          <a:sym typeface="Helvetica Neue Medium"/>
                        </a:rPr>
                        <a:t>zymurgy</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7"/>
                  </a:ext>
                </a:extLst>
              </a:tr>
            </a:tbl>
          </a:graphicData>
        </a:graphic>
      </p:graphicFrame>
      <p:sp>
        <p:nvSpPr>
          <p:cNvPr id="341" name="Term-Document Matrix"/>
          <p:cNvSpPr txBox="1">
            <a:spLocks noGrp="1"/>
          </p:cNvSpPr>
          <p:nvPr>
            <p:ph type="title" idx="4294967295"/>
          </p:nvPr>
        </p:nvSpPr>
        <p:spPr>
          <a:xfrm>
            <a:off x="0" y="365125"/>
            <a:ext cx="10953750" cy="771525"/>
          </a:xfrm>
          <a:prstGeom prst="rect">
            <a:avLst/>
          </a:prstGeom>
        </p:spPr>
        <p:txBody>
          <a:bodyPr/>
          <a:lstStyle/>
          <a:p>
            <a:r>
              <a:t>Term-Document Matrix</a:t>
            </a:r>
          </a:p>
        </p:txBody>
      </p:sp>
      <p:pic>
        <p:nvPicPr>
          <p:cNvPr id="343" name="Line Line" descr="Line Line"/>
          <p:cNvPicPr>
            <a:picLocks/>
          </p:cNvPicPr>
          <p:nvPr/>
        </p:nvPicPr>
        <p:blipFill>
          <a:blip r:embed="rId3"/>
          <a:stretch>
            <a:fillRect/>
          </a:stretch>
        </p:blipFill>
        <p:spPr>
          <a:xfrm rot="13500000">
            <a:off x="3862692" y="3556398"/>
            <a:ext cx="1523983" cy="396263"/>
          </a:xfrm>
          <a:prstGeom prst="rect">
            <a:avLst/>
          </a:prstGeom>
        </p:spPr>
      </p:pic>
      <p:pic>
        <p:nvPicPr>
          <p:cNvPr id="345" name="Rectangle Rectangle" descr="Rectangle Rectangle"/>
          <p:cNvPicPr>
            <a:picLocks/>
          </p:cNvPicPr>
          <p:nvPr/>
        </p:nvPicPr>
        <p:blipFill>
          <a:blip r:embed="rId4"/>
          <a:stretch>
            <a:fillRect/>
          </a:stretch>
        </p:blipFill>
        <p:spPr>
          <a:xfrm>
            <a:off x="2154722" y="5271878"/>
            <a:ext cx="8080265" cy="833923"/>
          </a:xfrm>
          <a:prstGeom prst="rect">
            <a:avLst/>
          </a:prstGeom>
        </p:spPr>
      </p:pic>
      <p:pic>
        <p:nvPicPr>
          <p:cNvPr id="347" name="Rectangle Rectangle" descr="Rectangle Rectangle"/>
          <p:cNvPicPr>
            <a:picLocks/>
          </p:cNvPicPr>
          <p:nvPr/>
        </p:nvPicPr>
        <p:blipFill>
          <a:blip r:embed="rId5"/>
          <a:stretch>
            <a:fillRect/>
          </a:stretch>
        </p:blipFill>
        <p:spPr>
          <a:xfrm>
            <a:off x="2118827" y="2330098"/>
            <a:ext cx="8152054" cy="833923"/>
          </a:xfrm>
          <a:prstGeom prst="rect">
            <a:avLst/>
          </a:prstGeom>
        </p:spPr>
      </p:pic>
      <p:pic>
        <p:nvPicPr>
          <p:cNvPr id="349" name="Line Line" descr="Line Line"/>
          <p:cNvPicPr>
            <a:picLocks/>
          </p:cNvPicPr>
          <p:nvPr/>
        </p:nvPicPr>
        <p:blipFill>
          <a:blip r:embed="rId6"/>
          <a:stretch>
            <a:fillRect/>
          </a:stretch>
        </p:blipFill>
        <p:spPr>
          <a:xfrm rot="9182862">
            <a:off x="3583776" y="4603426"/>
            <a:ext cx="1740615" cy="396264"/>
          </a:xfrm>
          <a:prstGeom prst="rect">
            <a:avLst/>
          </a:prstGeom>
        </p:spPr>
      </p:pic>
      <p:sp>
        <p:nvSpPr>
          <p:cNvPr id="351" name="What does comparing…"/>
          <p:cNvSpPr txBox="1"/>
          <p:nvPr/>
        </p:nvSpPr>
        <p:spPr>
          <a:xfrm>
            <a:off x="5276931" y="3772048"/>
            <a:ext cx="4203075" cy="8510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pPr>
              <a:defRPr sz="3600" b="0">
                <a:latin typeface="Chalkduster"/>
                <a:ea typeface="Chalkduster"/>
                <a:cs typeface="Chalkduster"/>
                <a:sym typeface="Chalkduster"/>
              </a:defRPr>
            </a:pPr>
            <a:r>
              <a:rPr sz="2531"/>
              <a:t>What does comparing </a:t>
            </a:r>
          </a:p>
          <a:p>
            <a:pPr>
              <a:defRPr sz="3600" b="0">
                <a:latin typeface="Chalkduster"/>
                <a:ea typeface="Chalkduster"/>
                <a:cs typeface="Chalkduster"/>
                <a:sym typeface="Chalkduster"/>
              </a:defRPr>
            </a:pPr>
            <a:r>
              <a:rPr sz="2531"/>
              <a:t>two row vectors do?</a:t>
            </a:r>
          </a:p>
        </p:txBody>
      </p:sp>
    </p:spTree>
    <p:extLst>
      <p:ext uri="{BB962C8B-B14F-4D97-AF65-F5344CB8AC3E}">
        <p14:creationId xmlns:p14="http://schemas.microsoft.com/office/powerpoint/2010/main" val="89992556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5" name="Vector comparisons"/>
          <p:cNvSpPr txBox="1">
            <a:spLocks noGrp="1"/>
          </p:cNvSpPr>
          <p:nvPr>
            <p:ph type="title" idx="4294967295"/>
          </p:nvPr>
        </p:nvSpPr>
        <p:spPr>
          <a:xfrm>
            <a:off x="0" y="365125"/>
            <a:ext cx="10953750" cy="771525"/>
          </a:xfrm>
          <a:prstGeom prst="rect">
            <a:avLst/>
          </a:prstGeom>
        </p:spPr>
        <p:txBody>
          <a:bodyPr/>
          <a:lstStyle/>
          <a:p>
            <a:r>
              <a:t>Vector comparisons</a:t>
            </a:r>
          </a:p>
        </p:txBody>
      </p:sp>
      <p:graphicFrame>
        <p:nvGraphicFramePr>
          <p:cNvPr id="356" name="Table"/>
          <p:cNvGraphicFramePr/>
          <p:nvPr/>
        </p:nvGraphicFramePr>
        <p:xfrm>
          <a:off x="2240883" y="2065667"/>
          <a:ext cx="2875560" cy="3093232"/>
        </p:xfrm>
        <a:graphic>
          <a:graphicData uri="http://schemas.openxmlformats.org/drawingml/2006/table">
            <a:tbl>
              <a:tblPr firstRow="1" firstCol="1">
                <a:tableStyleId>{69C7853C-536D-4A76-A0AE-DD22124D55A5}</a:tableStyleId>
              </a:tblPr>
              <a:tblGrid>
                <a:gridCol w="958520">
                  <a:extLst>
                    <a:ext uri="{9D8B030D-6E8A-4147-A177-3AD203B41FA5}">
                      <a16:colId xmlns:a16="http://schemas.microsoft.com/office/drawing/2014/main" val="20000"/>
                    </a:ext>
                  </a:extLst>
                </a:gridCol>
                <a:gridCol w="958520">
                  <a:extLst>
                    <a:ext uri="{9D8B030D-6E8A-4147-A177-3AD203B41FA5}">
                      <a16:colId xmlns:a16="http://schemas.microsoft.com/office/drawing/2014/main" val="20001"/>
                    </a:ext>
                  </a:extLst>
                </a:gridCol>
                <a:gridCol w="958520">
                  <a:extLst>
                    <a:ext uri="{9D8B030D-6E8A-4147-A177-3AD203B41FA5}">
                      <a16:colId xmlns:a16="http://schemas.microsoft.com/office/drawing/2014/main" val="20002"/>
                    </a:ext>
                  </a:extLst>
                </a:gridCol>
              </a:tblGrid>
              <a:tr h="773308">
                <a:tc>
                  <a:txBody>
                    <a:bodyPr/>
                    <a:lstStyle/>
                    <a:p>
                      <a:pPr defTabSz="914400">
                        <a:defRPr sz="2200">
                          <a:sym typeface="Helvetica Neue"/>
                        </a:defRPr>
                      </a:pPr>
                      <a:endParaRPr sz="2400" dirty="0"/>
                    </a:p>
                  </a:txBody>
                  <a:tcPr marL="35719" marR="35719" marT="35719" marB="35719" anchor="ctr" horzOverflow="overflow"/>
                </a:tc>
                <a:tc>
                  <a:txBody>
                    <a:bodyPr/>
                    <a:lstStyle/>
                    <a:p>
                      <a:pPr defTabSz="914400">
                        <a:defRPr sz="2200">
                          <a:sym typeface="Helvetica Neue"/>
                        </a:defRPr>
                      </a:pPr>
                      <a:r>
                        <a:rPr sz="2400" dirty="0" err="1"/>
                        <a:t>doc</a:t>
                      </a:r>
                      <a:r>
                        <a:rPr sz="2400" baseline="-5999" dirty="0" err="1"/>
                        <a:t>X</a:t>
                      </a:r>
                      <a:endParaRPr sz="2400" baseline="-5999" dirty="0"/>
                    </a:p>
                  </a:txBody>
                  <a:tcPr marL="35719" marR="35719" marT="35719" marB="35719" anchor="ctr" horzOverflow="overflow"/>
                </a:tc>
                <a:tc>
                  <a:txBody>
                    <a:bodyPr/>
                    <a:lstStyle/>
                    <a:p>
                      <a:pPr defTabSz="914400">
                        <a:defRPr sz="2200">
                          <a:sym typeface="Helvetica Neue"/>
                        </a:defRPr>
                      </a:pPr>
                      <a:r>
                        <a:rPr sz="2400"/>
                        <a:t>doc</a:t>
                      </a:r>
                      <a:r>
                        <a:rPr sz="2400" baseline="-5999"/>
                        <a:t>Y</a:t>
                      </a:r>
                    </a:p>
                  </a:txBody>
                  <a:tcPr marL="35719" marR="35719" marT="35719" marB="35719" anchor="ctr" horzOverflow="overflow"/>
                </a:tc>
                <a:extLst>
                  <a:ext uri="{0D108BD9-81ED-4DB2-BD59-A6C34878D82A}">
                    <a16:rowId xmlns:a16="http://schemas.microsoft.com/office/drawing/2014/main" val="10000"/>
                  </a:ext>
                </a:extLst>
              </a:tr>
              <a:tr h="773308">
                <a:tc>
                  <a:txBody>
                    <a:bodyPr/>
                    <a:lstStyle/>
                    <a:p>
                      <a:pPr defTabSz="914400">
                        <a:defRPr sz="1800" b="0">
                          <a:solidFill>
                            <a:srgbClr val="000000"/>
                          </a:solidFill>
                        </a:defRPr>
                      </a:pPr>
                      <a:r>
                        <a:rPr sz="2400" dirty="0">
                          <a:sym typeface="Helvetica Neue"/>
                        </a:rPr>
                        <a:t>A</a:t>
                      </a:r>
                      <a:endParaRPr sz="2400" b="1" dirty="0">
                        <a:solidFill>
                          <a:srgbClr val="FFFFFF"/>
                        </a:solidFill>
                        <a:sym typeface="Helvetica Neue"/>
                      </a:endParaRPr>
                    </a:p>
                  </a:txBody>
                  <a:tcPr marL="35719" marR="35719" marT="35719" marB="35719" anchor="ctr" horzOverflow="overflow"/>
                </a:tc>
                <a:tc>
                  <a:txBody>
                    <a:bodyPr/>
                    <a:lstStyle/>
                    <a:p>
                      <a:pPr defTabSz="914400">
                        <a:defRPr sz="1800"/>
                      </a:pPr>
                      <a:r>
                        <a:rPr sz="2400">
                          <a:sym typeface="Helvetica Neue"/>
                        </a:rPr>
                        <a:t>2</a:t>
                      </a:r>
                    </a:p>
                  </a:txBody>
                  <a:tcPr marL="35719" marR="35719" marT="35719" marB="35719" anchor="ctr" horzOverflow="overflow"/>
                </a:tc>
                <a:tc>
                  <a:txBody>
                    <a:bodyPr/>
                    <a:lstStyle/>
                    <a:p>
                      <a:pPr defTabSz="914400">
                        <a:defRPr sz="1800"/>
                      </a:pPr>
                      <a:r>
                        <a:rPr sz="2400">
                          <a:sym typeface="Helvetica Neue"/>
                        </a:rPr>
                        <a:t>4</a:t>
                      </a:r>
                    </a:p>
                  </a:txBody>
                  <a:tcPr marL="35719" marR="35719" marT="35719" marB="35719" anchor="ctr" horzOverflow="overflow"/>
                </a:tc>
                <a:extLst>
                  <a:ext uri="{0D108BD9-81ED-4DB2-BD59-A6C34878D82A}">
                    <a16:rowId xmlns:a16="http://schemas.microsoft.com/office/drawing/2014/main" val="10001"/>
                  </a:ext>
                </a:extLst>
              </a:tr>
              <a:tr h="773308">
                <a:tc>
                  <a:txBody>
                    <a:bodyPr/>
                    <a:lstStyle/>
                    <a:p>
                      <a:pPr defTabSz="914400">
                        <a:defRPr sz="1800" b="0">
                          <a:solidFill>
                            <a:srgbClr val="000000"/>
                          </a:solidFill>
                        </a:defRPr>
                      </a:pPr>
                      <a:r>
                        <a:rPr sz="2400">
                          <a:sym typeface="Helvetica Neue"/>
                        </a:rPr>
                        <a:t>B</a:t>
                      </a:r>
                      <a:endParaRPr sz="2400" b="1">
                        <a:solidFill>
                          <a:srgbClr val="FFFFFF"/>
                        </a:solidFill>
                        <a:sym typeface="Helvetica Neue"/>
                      </a:endParaRPr>
                    </a:p>
                  </a:txBody>
                  <a:tcPr marL="35719" marR="35719" marT="35719" marB="35719" anchor="ctr" horzOverflow="overflow"/>
                </a:tc>
                <a:tc>
                  <a:txBody>
                    <a:bodyPr/>
                    <a:lstStyle/>
                    <a:p>
                      <a:pPr defTabSz="914400">
                        <a:defRPr sz="1800"/>
                      </a:pPr>
                      <a:r>
                        <a:rPr sz="2400">
                          <a:sym typeface="Helvetica Neue"/>
                        </a:rPr>
                        <a:t>10</a:t>
                      </a:r>
                    </a:p>
                  </a:txBody>
                  <a:tcPr marL="35719" marR="35719" marT="35719" marB="35719" anchor="ctr" horzOverflow="overflow"/>
                </a:tc>
                <a:tc>
                  <a:txBody>
                    <a:bodyPr/>
                    <a:lstStyle/>
                    <a:p>
                      <a:pPr defTabSz="914400">
                        <a:defRPr sz="1800"/>
                      </a:pPr>
                      <a:r>
                        <a:rPr sz="2400">
                          <a:sym typeface="Helvetica Neue"/>
                        </a:rPr>
                        <a:t>15</a:t>
                      </a:r>
                    </a:p>
                  </a:txBody>
                  <a:tcPr marL="35719" marR="35719" marT="35719" marB="35719" anchor="ctr" horzOverflow="overflow"/>
                </a:tc>
                <a:extLst>
                  <a:ext uri="{0D108BD9-81ED-4DB2-BD59-A6C34878D82A}">
                    <a16:rowId xmlns:a16="http://schemas.microsoft.com/office/drawing/2014/main" val="10002"/>
                  </a:ext>
                </a:extLst>
              </a:tr>
              <a:tr h="773308">
                <a:tc>
                  <a:txBody>
                    <a:bodyPr/>
                    <a:lstStyle/>
                    <a:p>
                      <a:pPr defTabSz="914400">
                        <a:defRPr sz="1800" b="0">
                          <a:solidFill>
                            <a:srgbClr val="000000"/>
                          </a:solidFill>
                        </a:defRPr>
                      </a:pPr>
                      <a:r>
                        <a:rPr sz="2400">
                          <a:sym typeface="Helvetica Neue"/>
                        </a:rPr>
                        <a:t>C</a:t>
                      </a:r>
                      <a:endParaRPr sz="2400" b="1">
                        <a:solidFill>
                          <a:srgbClr val="FFFFFF"/>
                        </a:solidFill>
                        <a:sym typeface="Helvetica Neue"/>
                      </a:endParaRPr>
                    </a:p>
                  </a:txBody>
                  <a:tcPr marL="35719" marR="35719" marT="35719" marB="35719" anchor="ctr" horzOverflow="overflow"/>
                </a:tc>
                <a:tc>
                  <a:txBody>
                    <a:bodyPr/>
                    <a:lstStyle/>
                    <a:p>
                      <a:pPr defTabSz="914400">
                        <a:defRPr sz="1800"/>
                      </a:pPr>
                      <a:r>
                        <a:rPr sz="2400">
                          <a:sym typeface="Helvetica Neue"/>
                        </a:rPr>
                        <a:t>14</a:t>
                      </a:r>
                    </a:p>
                  </a:txBody>
                  <a:tcPr marL="35719" marR="35719" marT="35719" marB="35719" anchor="ctr" horzOverflow="overflow"/>
                </a:tc>
                <a:tc>
                  <a:txBody>
                    <a:bodyPr/>
                    <a:lstStyle/>
                    <a:p>
                      <a:pPr defTabSz="914400">
                        <a:defRPr sz="1800"/>
                      </a:pPr>
                      <a:r>
                        <a:rPr sz="2400" dirty="0">
                          <a:sym typeface="Helvetica Neue"/>
                        </a:rPr>
                        <a:t>10</a:t>
                      </a:r>
                    </a:p>
                  </a:txBody>
                  <a:tcPr marL="35719" marR="35719" marT="35719" marB="35719" anchor="ctr" horzOverflow="overflow"/>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55098354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0" name="Vector comparisons"/>
          <p:cNvSpPr txBox="1">
            <a:spLocks noGrp="1"/>
          </p:cNvSpPr>
          <p:nvPr>
            <p:ph type="title" idx="4294967295"/>
          </p:nvPr>
        </p:nvSpPr>
        <p:spPr>
          <a:xfrm>
            <a:off x="0" y="365125"/>
            <a:ext cx="10953750" cy="771525"/>
          </a:xfrm>
          <a:prstGeom prst="rect">
            <a:avLst/>
          </a:prstGeom>
        </p:spPr>
        <p:txBody>
          <a:bodyPr/>
          <a:lstStyle/>
          <a:p>
            <a:r>
              <a:t>Vector comparisons</a:t>
            </a:r>
          </a:p>
        </p:txBody>
      </p:sp>
      <p:graphicFrame>
        <p:nvGraphicFramePr>
          <p:cNvPr id="361" name="Table"/>
          <p:cNvGraphicFramePr/>
          <p:nvPr/>
        </p:nvGraphicFramePr>
        <p:xfrm>
          <a:off x="2240883" y="2065667"/>
          <a:ext cx="2875560" cy="3093232"/>
        </p:xfrm>
        <a:graphic>
          <a:graphicData uri="http://schemas.openxmlformats.org/drawingml/2006/table">
            <a:tbl>
              <a:tblPr firstRow="1" firstCol="1">
                <a:tableStyleId>{69C7853C-536D-4A76-A0AE-DD22124D55A5}</a:tableStyleId>
              </a:tblPr>
              <a:tblGrid>
                <a:gridCol w="958520">
                  <a:extLst>
                    <a:ext uri="{9D8B030D-6E8A-4147-A177-3AD203B41FA5}">
                      <a16:colId xmlns:a16="http://schemas.microsoft.com/office/drawing/2014/main" val="20000"/>
                    </a:ext>
                  </a:extLst>
                </a:gridCol>
                <a:gridCol w="958520">
                  <a:extLst>
                    <a:ext uri="{9D8B030D-6E8A-4147-A177-3AD203B41FA5}">
                      <a16:colId xmlns:a16="http://schemas.microsoft.com/office/drawing/2014/main" val="20001"/>
                    </a:ext>
                  </a:extLst>
                </a:gridCol>
                <a:gridCol w="958520">
                  <a:extLst>
                    <a:ext uri="{9D8B030D-6E8A-4147-A177-3AD203B41FA5}">
                      <a16:colId xmlns:a16="http://schemas.microsoft.com/office/drawing/2014/main" val="20002"/>
                    </a:ext>
                  </a:extLst>
                </a:gridCol>
              </a:tblGrid>
              <a:tr h="773308">
                <a:tc>
                  <a:txBody>
                    <a:bodyPr/>
                    <a:lstStyle/>
                    <a:p>
                      <a:pPr defTabSz="914400">
                        <a:defRPr sz="2200">
                          <a:sym typeface="Helvetica Neue"/>
                        </a:defRPr>
                      </a:pPr>
                      <a:endParaRPr sz="2400" baseline="0" dirty="0"/>
                    </a:p>
                  </a:txBody>
                  <a:tcPr marL="35719" marR="35719" marT="35719" marB="35719" anchor="ctr" horzOverflow="overflow"/>
                </a:tc>
                <a:tc>
                  <a:txBody>
                    <a:bodyPr/>
                    <a:lstStyle/>
                    <a:p>
                      <a:pPr defTabSz="914400">
                        <a:defRPr sz="2200">
                          <a:sym typeface="Helvetica Neue"/>
                        </a:defRPr>
                      </a:pPr>
                      <a:r>
                        <a:rPr sz="2400" dirty="0" err="1"/>
                        <a:t>doc</a:t>
                      </a:r>
                      <a:r>
                        <a:rPr sz="2400" baseline="-5999" dirty="0" err="1"/>
                        <a:t>X</a:t>
                      </a:r>
                      <a:endParaRPr sz="2400" baseline="-5999" dirty="0"/>
                    </a:p>
                  </a:txBody>
                  <a:tcPr marL="35719" marR="35719" marT="35719" marB="35719" anchor="ctr" horzOverflow="overflow"/>
                </a:tc>
                <a:tc>
                  <a:txBody>
                    <a:bodyPr/>
                    <a:lstStyle/>
                    <a:p>
                      <a:pPr defTabSz="914400">
                        <a:defRPr sz="2200">
                          <a:sym typeface="Helvetica Neue"/>
                        </a:defRPr>
                      </a:pPr>
                      <a:r>
                        <a:rPr sz="2400"/>
                        <a:t>doc</a:t>
                      </a:r>
                      <a:r>
                        <a:rPr sz="2400" baseline="-5999"/>
                        <a:t>Y</a:t>
                      </a:r>
                    </a:p>
                  </a:txBody>
                  <a:tcPr marL="35719" marR="35719" marT="35719" marB="35719" anchor="ctr" horzOverflow="overflow"/>
                </a:tc>
                <a:extLst>
                  <a:ext uri="{0D108BD9-81ED-4DB2-BD59-A6C34878D82A}">
                    <a16:rowId xmlns:a16="http://schemas.microsoft.com/office/drawing/2014/main" val="10000"/>
                  </a:ext>
                </a:extLst>
              </a:tr>
              <a:tr h="773308">
                <a:tc>
                  <a:txBody>
                    <a:bodyPr/>
                    <a:lstStyle/>
                    <a:p>
                      <a:pPr defTabSz="914400">
                        <a:defRPr sz="1800" b="0">
                          <a:solidFill>
                            <a:srgbClr val="000000"/>
                          </a:solidFill>
                        </a:defRPr>
                      </a:pPr>
                      <a:r>
                        <a:rPr sz="2400">
                          <a:sym typeface="Helvetica Neue"/>
                        </a:rPr>
                        <a:t>A</a:t>
                      </a:r>
                      <a:endParaRPr sz="2400" b="1">
                        <a:solidFill>
                          <a:srgbClr val="FFFFFF"/>
                        </a:solidFill>
                        <a:sym typeface="Helvetica Neue"/>
                      </a:endParaRPr>
                    </a:p>
                  </a:txBody>
                  <a:tcPr marL="35719" marR="35719" marT="35719" marB="35719" anchor="ctr" horzOverflow="overflow"/>
                </a:tc>
                <a:tc>
                  <a:txBody>
                    <a:bodyPr/>
                    <a:lstStyle/>
                    <a:p>
                      <a:pPr defTabSz="914400">
                        <a:defRPr sz="1800"/>
                      </a:pPr>
                      <a:r>
                        <a:rPr sz="2400">
                          <a:sym typeface="Helvetica Neue"/>
                        </a:rPr>
                        <a:t>2</a:t>
                      </a:r>
                    </a:p>
                  </a:txBody>
                  <a:tcPr marL="35719" marR="35719" marT="35719" marB="35719" anchor="ctr" horzOverflow="overflow"/>
                </a:tc>
                <a:tc>
                  <a:txBody>
                    <a:bodyPr/>
                    <a:lstStyle/>
                    <a:p>
                      <a:pPr defTabSz="914400">
                        <a:defRPr sz="1800"/>
                      </a:pPr>
                      <a:r>
                        <a:rPr sz="2400">
                          <a:sym typeface="Helvetica Neue"/>
                        </a:rPr>
                        <a:t>4</a:t>
                      </a:r>
                    </a:p>
                  </a:txBody>
                  <a:tcPr marL="35719" marR="35719" marT="35719" marB="35719" anchor="ctr" horzOverflow="overflow"/>
                </a:tc>
                <a:extLst>
                  <a:ext uri="{0D108BD9-81ED-4DB2-BD59-A6C34878D82A}">
                    <a16:rowId xmlns:a16="http://schemas.microsoft.com/office/drawing/2014/main" val="10001"/>
                  </a:ext>
                </a:extLst>
              </a:tr>
              <a:tr h="773308">
                <a:tc>
                  <a:txBody>
                    <a:bodyPr/>
                    <a:lstStyle/>
                    <a:p>
                      <a:pPr defTabSz="914400">
                        <a:defRPr sz="1800" b="0">
                          <a:solidFill>
                            <a:srgbClr val="000000"/>
                          </a:solidFill>
                        </a:defRPr>
                      </a:pPr>
                      <a:r>
                        <a:rPr sz="2400">
                          <a:sym typeface="Helvetica Neue"/>
                        </a:rPr>
                        <a:t>B</a:t>
                      </a:r>
                      <a:endParaRPr sz="2400" b="1">
                        <a:solidFill>
                          <a:srgbClr val="FFFFFF"/>
                        </a:solidFill>
                        <a:sym typeface="Helvetica Neue"/>
                      </a:endParaRPr>
                    </a:p>
                  </a:txBody>
                  <a:tcPr marL="35719" marR="35719" marT="35719" marB="35719" anchor="ctr" horzOverflow="overflow"/>
                </a:tc>
                <a:tc>
                  <a:txBody>
                    <a:bodyPr/>
                    <a:lstStyle/>
                    <a:p>
                      <a:pPr defTabSz="914400">
                        <a:defRPr sz="1800"/>
                      </a:pPr>
                      <a:r>
                        <a:rPr sz="2400">
                          <a:sym typeface="Helvetica Neue"/>
                        </a:rPr>
                        <a:t>10</a:t>
                      </a:r>
                    </a:p>
                  </a:txBody>
                  <a:tcPr marL="35719" marR="35719" marT="35719" marB="35719" anchor="ctr" horzOverflow="overflow"/>
                </a:tc>
                <a:tc>
                  <a:txBody>
                    <a:bodyPr/>
                    <a:lstStyle/>
                    <a:p>
                      <a:pPr defTabSz="914400">
                        <a:defRPr sz="1800"/>
                      </a:pPr>
                      <a:r>
                        <a:rPr sz="2400">
                          <a:sym typeface="Helvetica Neue"/>
                        </a:rPr>
                        <a:t>15</a:t>
                      </a:r>
                    </a:p>
                  </a:txBody>
                  <a:tcPr marL="35719" marR="35719" marT="35719" marB="35719" anchor="ctr" horzOverflow="overflow"/>
                </a:tc>
                <a:extLst>
                  <a:ext uri="{0D108BD9-81ED-4DB2-BD59-A6C34878D82A}">
                    <a16:rowId xmlns:a16="http://schemas.microsoft.com/office/drawing/2014/main" val="10002"/>
                  </a:ext>
                </a:extLst>
              </a:tr>
              <a:tr h="773308">
                <a:tc>
                  <a:txBody>
                    <a:bodyPr/>
                    <a:lstStyle/>
                    <a:p>
                      <a:pPr defTabSz="914400">
                        <a:defRPr sz="1800" b="0">
                          <a:solidFill>
                            <a:srgbClr val="000000"/>
                          </a:solidFill>
                        </a:defRPr>
                      </a:pPr>
                      <a:r>
                        <a:rPr sz="2400">
                          <a:sym typeface="Helvetica Neue"/>
                        </a:rPr>
                        <a:t>C</a:t>
                      </a:r>
                      <a:endParaRPr sz="2400" b="1">
                        <a:solidFill>
                          <a:srgbClr val="FFFFFF"/>
                        </a:solidFill>
                        <a:sym typeface="Helvetica Neue"/>
                      </a:endParaRPr>
                    </a:p>
                  </a:txBody>
                  <a:tcPr marL="35719" marR="35719" marT="35719" marB="35719" anchor="ctr" horzOverflow="overflow"/>
                </a:tc>
                <a:tc>
                  <a:txBody>
                    <a:bodyPr/>
                    <a:lstStyle/>
                    <a:p>
                      <a:pPr defTabSz="914400">
                        <a:defRPr sz="1800"/>
                      </a:pPr>
                      <a:r>
                        <a:rPr sz="2400">
                          <a:sym typeface="Helvetica Neue"/>
                        </a:rPr>
                        <a:t>14</a:t>
                      </a:r>
                    </a:p>
                  </a:txBody>
                  <a:tcPr marL="35719" marR="35719" marT="35719" marB="35719" anchor="ctr" horzOverflow="overflow"/>
                </a:tc>
                <a:tc>
                  <a:txBody>
                    <a:bodyPr/>
                    <a:lstStyle/>
                    <a:p>
                      <a:pPr defTabSz="914400">
                        <a:defRPr sz="1800"/>
                      </a:pPr>
                      <a:r>
                        <a:rPr sz="2400" dirty="0">
                          <a:sym typeface="Helvetica Neue"/>
                        </a:rPr>
                        <a:t>10</a:t>
                      </a:r>
                    </a:p>
                  </a:txBody>
                  <a:tcPr marL="35719" marR="35719" marT="35719" marB="35719" anchor="ctr" horzOverflow="overflow"/>
                </a:tc>
                <a:extLst>
                  <a:ext uri="{0D108BD9-81ED-4DB2-BD59-A6C34878D82A}">
                    <a16:rowId xmlns:a16="http://schemas.microsoft.com/office/drawing/2014/main" val="10003"/>
                  </a:ext>
                </a:extLst>
              </a:tr>
            </a:tbl>
          </a:graphicData>
        </a:graphic>
      </p:graphicFrame>
      <p:sp>
        <p:nvSpPr>
          <p:cNvPr id="362" name="docY  is a positive movie review…"/>
          <p:cNvSpPr txBox="1"/>
          <p:nvPr/>
        </p:nvSpPr>
        <p:spPr>
          <a:xfrm>
            <a:off x="5560571" y="2188788"/>
            <a:ext cx="6748659" cy="30267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anchor="ctr">
            <a:spAutoFit/>
          </a:bodyPr>
          <a:lstStyle/>
          <a:p>
            <a:pPr algn="l"/>
            <a:endParaRPr sz="2400" dirty="0"/>
          </a:p>
          <a:p>
            <a:pPr algn="l"/>
            <a:r>
              <a:rPr sz="2400" dirty="0" err="1"/>
              <a:t>doc</a:t>
            </a:r>
            <a:r>
              <a:rPr sz="2400" baseline="-5999" dirty="0" err="1"/>
              <a:t>Y</a:t>
            </a:r>
            <a:r>
              <a:rPr sz="2400" dirty="0"/>
              <a:t>  is a positive movie review</a:t>
            </a:r>
          </a:p>
          <a:p>
            <a:pPr algn="l"/>
            <a:r>
              <a:rPr sz="2400" dirty="0"/>
              <a:t>doc</a:t>
            </a:r>
            <a:r>
              <a:rPr sz="2400" baseline="-5999" dirty="0"/>
              <a:t>x</a:t>
            </a:r>
            <a:r>
              <a:rPr sz="2400" dirty="0"/>
              <a:t>  is a less positive movie review</a:t>
            </a:r>
          </a:p>
          <a:p>
            <a:pPr algn="l"/>
            <a:endParaRPr sz="2400" dirty="0"/>
          </a:p>
          <a:p>
            <a:pPr algn="l"/>
            <a:r>
              <a:rPr sz="2400" dirty="0"/>
              <a:t>A = "superb"      positive / low frequency</a:t>
            </a:r>
          </a:p>
          <a:p>
            <a:pPr algn="l"/>
            <a:r>
              <a:rPr sz="2400" dirty="0"/>
              <a:t>B = "good"         positive / high frequency</a:t>
            </a:r>
          </a:p>
          <a:p>
            <a:pPr algn="l"/>
            <a:r>
              <a:rPr sz="2400" dirty="0"/>
              <a:t>C = "disappointing"  negative / high </a:t>
            </a:r>
            <a:br>
              <a:rPr lang="en-US" sz="2400" dirty="0"/>
            </a:br>
            <a:r>
              <a:rPr lang="en-US" sz="2400" dirty="0"/>
              <a:t>			</a:t>
            </a:r>
            <a:r>
              <a:rPr sz="2400" dirty="0"/>
              <a:t>frequency</a:t>
            </a:r>
          </a:p>
        </p:txBody>
      </p:sp>
    </p:spTree>
    <p:extLst>
      <p:ext uri="{BB962C8B-B14F-4D97-AF65-F5344CB8AC3E}">
        <p14:creationId xmlns:p14="http://schemas.microsoft.com/office/powerpoint/2010/main" val="323270123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6" name="Vector comparisons"/>
          <p:cNvSpPr txBox="1">
            <a:spLocks noGrp="1"/>
          </p:cNvSpPr>
          <p:nvPr>
            <p:ph type="title" idx="4294967295"/>
          </p:nvPr>
        </p:nvSpPr>
        <p:spPr>
          <a:xfrm>
            <a:off x="0" y="365125"/>
            <a:ext cx="10953750" cy="771525"/>
          </a:xfrm>
          <a:prstGeom prst="rect">
            <a:avLst/>
          </a:prstGeom>
        </p:spPr>
        <p:txBody>
          <a:bodyPr/>
          <a:lstStyle/>
          <a:p>
            <a:r>
              <a:t>Vector comparisons</a:t>
            </a:r>
          </a:p>
        </p:txBody>
      </p:sp>
      <p:graphicFrame>
        <p:nvGraphicFramePr>
          <p:cNvPr id="367" name="Table"/>
          <p:cNvGraphicFramePr/>
          <p:nvPr/>
        </p:nvGraphicFramePr>
        <p:xfrm>
          <a:off x="2240883" y="2065667"/>
          <a:ext cx="2875560" cy="3093232"/>
        </p:xfrm>
        <a:graphic>
          <a:graphicData uri="http://schemas.openxmlformats.org/drawingml/2006/table">
            <a:tbl>
              <a:tblPr firstRow="1" firstCol="1">
                <a:tableStyleId>{69C7853C-536D-4A76-A0AE-DD22124D55A5}</a:tableStyleId>
              </a:tblPr>
              <a:tblGrid>
                <a:gridCol w="958520">
                  <a:extLst>
                    <a:ext uri="{9D8B030D-6E8A-4147-A177-3AD203B41FA5}">
                      <a16:colId xmlns:a16="http://schemas.microsoft.com/office/drawing/2014/main" val="20000"/>
                    </a:ext>
                  </a:extLst>
                </a:gridCol>
                <a:gridCol w="958520">
                  <a:extLst>
                    <a:ext uri="{9D8B030D-6E8A-4147-A177-3AD203B41FA5}">
                      <a16:colId xmlns:a16="http://schemas.microsoft.com/office/drawing/2014/main" val="20001"/>
                    </a:ext>
                  </a:extLst>
                </a:gridCol>
                <a:gridCol w="958520">
                  <a:extLst>
                    <a:ext uri="{9D8B030D-6E8A-4147-A177-3AD203B41FA5}">
                      <a16:colId xmlns:a16="http://schemas.microsoft.com/office/drawing/2014/main" val="20002"/>
                    </a:ext>
                  </a:extLst>
                </a:gridCol>
              </a:tblGrid>
              <a:tr h="773308">
                <a:tc>
                  <a:txBody>
                    <a:bodyPr/>
                    <a:lstStyle/>
                    <a:p>
                      <a:pPr defTabSz="914400">
                        <a:defRPr sz="2200">
                          <a:sym typeface="Helvetica Neue"/>
                        </a:defRPr>
                      </a:pPr>
                      <a:endParaRPr sz="2400" dirty="0"/>
                    </a:p>
                  </a:txBody>
                  <a:tcPr marL="35719" marR="35719" marT="35719" marB="35719" anchor="ctr" horzOverflow="overflow"/>
                </a:tc>
                <a:tc>
                  <a:txBody>
                    <a:bodyPr/>
                    <a:lstStyle/>
                    <a:p>
                      <a:pPr defTabSz="914400">
                        <a:defRPr sz="2200">
                          <a:sym typeface="Helvetica Neue"/>
                        </a:defRPr>
                      </a:pPr>
                      <a:r>
                        <a:rPr sz="2400"/>
                        <a:t>doc</a:t>
                      </a:r>
                      <a:r>
                        <a:rPr sz="2400" baseline="-5999"/>
                        <a:t>X</a:t>
                      </a:r>
                    </a:p>
                  </a:txBody>
                  <a:tcPr marL="35719" marR="35719" marT="35719" marB="35719" anchor="ctr" horzOverflow="overflow"/>
                </a:tc>
                <a:tc>
                  <a:txBody>
                    <a:bodyPr/>
                    <a:lstStyle/>
                    <a:p>
                      <a:pPr defTabSz="914400">
                        <a:defRPr sz="2200">
                          <a:sym typeface="Helvetica Neue"/>
                        </a:defRPr>
                      </a:pPr>
                      <a:r>
                        <a:rPr sz="2400"/>
                        <a:t>doc</a:t>
                      </a:r>
                      <a:r>
                        <a:rPr sz="2400" baseline="-5999"/>
                        <a:t>Y</a:t>
                      </a:r>
                    </a:p>
                  </a:txBody>
                  <a:tcPr marL="35719" marR="35719" marT="35719" marB="35719" anchor="ctr" horzOverflow="overflow"/>
                </a:tc>
                <a:extLst>
                  <a:ext uri="{0D108BD9-81ED-4DB2-BD59-A6C34878D82A}">
                    <a16:rowId xmlns:a16="http://schemas.microsoft.com/office/drawing/2014/main" val="10000"/>
                  </a:ext>
                </a:extLst>
              </a:tr>
              <a:tr h="773308">
                <a:tc>
                  <a:txBody>
                    <a:bodyPr/>
                    <a:lstStyle/>
                    <a:p>
                      <a:pPr defTabSz="914400">
                        <a:defRPr sz="1800" b="0">
                          <a:solidFill>
                            <a:srgbClr val="000000"/>
                          </a:solidFill>
                        </a:defRPr>
                      </a:pPr>
                      <a:r>
                        <a:rPr sz="2400">
                          <a:sym typeface="Helvetica Neue"/>
                        </a:rPr>
                        <a:t>A</a:t>
                      </a:r>
                      <a:endParaRPr sz="2400" b="1">
                        <a:solidFill>
                          <a:srgbClr val="FFFFFF"/>
                        </a:solidFill>
                        <a:sym typeface="Helvetica Neue"/>
                      </a:endParaRPr>
                    </a:p>
                  </a:txBody>
                  <a:tcPr marL="35719" marR="35719" marT="35719" marB="35719" anchor="ctr" horzOverflow="overflow"/>
                </a:tc>
                <a:tc>
                  <a:txBody>
                    <a:bodyPr/>
                    <a:lstStyle/>
                    <a:p>
                      <a:pPr defTabSz="914400">
                        <a:defRPr sz="1800"/>
                      </a:pPr>
                      <a:r>
                        <a:rPr sz="2400">
                          <a:sym typeface="Helvetica Neue"/>
                        </a:rPr>
                        <a:t>2</a:t>
                      </a:r>
                    </a:p>
                  </a:txBody>
                  <a:tcPr marL="35719" marR="35719" marT="35719" marB="35719" anchor="ctr" horzOverflow="overflow"/>
                </a:tc>
                <a:tc>
                  <a:txBody>
                    <a:bodyPr/>
                    <a:lstStyle/>
                    <a:p>
                      <a:pPr defTabSz="914400">
                        <a:defRPr sz="1800"/>
                      </a:pPr>
                      <a:r>
                        <a:rPr sz="2400">
                          <a:sym typeface="Helvetica Neue"/>
                        </a:rPr>
                        <a:t>4</a:t>
                      </a:r>
                    </a:p>
                  </a:txBody>
                  <a:tcPr marL="35719" marR="35719" marT="35719" marB="35719" anchor="ctr" horzOverflow="overflow"/>
                </a:tc>
                <a:extLst>
                  <a:ext uri="{0D108BD9-81ED-4DB2-BD59-A6C34878D82A}">
                    <a16:rowId xmlns:a16="http://schemas.microsoft.com/office/drawing/2014/main" val="10001"/>
                  </a:ext>
                </a:extLst>
              </a:tr>
              <a:tr h="773308">
                <a:tc>
                  <a:txBody>
                    <a:bodyPr/>
                    <a:lstStyle/>
                    <a:p>
                      <a:pPr defTabSz="914400">
                        <a:defRPr sz="1800" b="0">
                          <a:solidFill>
                            <a:srgbClr val="000000"/>
                          </a:solidFill>
                        </a:defRPr>
                      </a:pPr>
                      <a:r>
                        <a:rPr sz="2400">
                          <a:sym typeface="Helvetica Neue"/>
                        </a:rPr>
                        <a:t>B</a:t>
                      </a:r>
                      <a:endParaRPr sz="2400" b="1">
                        <a:solidFill>
                          <a:srgbClr val="FFFFFF"/>
                        </a:solidFill>
                        <a:sym typeface="Helvetica Neue"/>
                      </a:endParaRPr>
                    </a:p>
                  </a:txBody>
                  <a:tcPr marL="35719" marR="35719" marT="35719" marB="35719" anchor="ctr" horzOverflow="overflow"/>
                </a:tc>
                <a:tc>
                  <a:txBody>
                    <a:bodyPr/>
                    <a:lstStyle/>
                    <a:p>
                      <a:pPr defTabSz="914400">
                        <a:defRPr sz="1800"/>
                      </a:pPr>
                      <a:r>
                        <a:rPr sz="2400">
                          <a:sym typeface="Helvetica Neue"/>
                        </a:rPr>
                        <a:t>10</a:t>
                      </a:r>
                    </a:p>
                  </a:txBody>
                  <a:tcPr marL="35719" marR="35719" marT="35719" marB="35719" anchor="ctr" horzOverflow="overflow"/>
                </a:tc>
                <a:tc>
                  <a:txBody>
                    <a:bodyPr/>
                    <a:lstStyle/>
                    <a:p>
                      <a:pPr defTabSz="914400">
                        <a:defRPr sz="1800"/>
                      </a:pPr>
                      <a:r>
                        <a:rPr sz="2400">
                          <a:sym typeface="Helvetica Neue"/>
                        </a:rPr>
                        <a:t>15</a:t>
                      </a:r>
                    </a:p>
                  </a:txBody>
                  <a:tcPr marL="35719" marR="35719" marT="35719" marB="35719" anchor="ctr" horzOverflow="overflow"/>
                </a:tc>
                <a:extLst>
                  <a:ext uri="{0D108BD9-81ED-4DB2-BD59-A6C34878D82A}">
                    <a16:rowId xmlns:a16="http://schemas.microsoft.com/office/drawing/2014/main" val="10002"/>
                  </a:ext>
                </a:extLst>
              </a:tr>
              <a:tr h="773308">
                <a:tc>
                  <a:txBody>
                    <a:bodyPr/>
                    <a:lstStyle/>
                    <a:p>
                      <a:pPr defTabSz="914400">
                        <a:defRPr sz="1800" b="0">
                          <a:solidFill>
                            <a:srgbClr val="000000"/>
                          </a:solidFill>
                        </a:defRPr>
                      </a:pPr>
                      <a:r>
                        <a:rPr sz="2400">
                          <a:sym typeface="Helvetica Neue"/>
                        </a:rPr>
                        <a:t>C</a:t>
                      </a:r>
                      <a:endParaRPr sz="2400" b="1">
                        <a:solidFill>
                          <a:srgbClr val="FFFFFF"/>
                        </a:solidFill>
                        <a:sym typeface="Helvetica Neue"/>
                      </a:endParaRPr>
                    </a:p>
                  </a:txBody>
                  <a:tcPr marL="35719" marR="35719" marT="35719" marB="35719" anchor="ctr" horzOverflow="overflow"/>
                </a:tc>
                <a:tc>
                  <a:txBody>
                    <a:bodyPr/>
                    <a:lstStyle/>
                    <a:p>
                      <a:pPr defTabSz="914400">
                        <a:defRPr sz="1800"/>
                      </a:pPr>
                      <a:r>
                        <a:rPr sz="2400">
                          <a:sym typeface="Helvetica Neue"/>
                        </a:rPr>
                        <a:t>14</a:t>
                      </a:r>
                    </a:p>
                  </a:txBody>
                  <a:tcPr marL="35719" marR="35719" marT="35719" marB="35719" anchor="ctr" horzOverflow="overflow"/>
                </a:tc>
                <a:tc>
                  <a:txBody>
                    <a:bodyPr/>
                    <a:lstStyle/>
                    <a:p>
                      <a:pPr defTabSz="914400">
                        <a:defRPr sz="1800"/>
                      </a:pPr>
                      <a:r>
                        <a:rPr sz="2400" dirty="0">
                          <a:sym typeface="Helvetica Neue"/>
                        </a:rPr>
                        <a:t>10</a:t>
                      </a:r>
                    </a:p>
                  </a:txBody>
                  <a:tcPr marL="35719" marR="35719" marT="35719" marB="35719" anchor="ctr" horzOverflow="overflow"/>
                </a:tc>
                <a:extLst>
                  <a:ext uri="{0D108BD9-81ED-4DB2-BD59-A6C34878D82A}">
                    <a16:rowId xmlns:a16="http://schemas.microsoft.com/office/drawing/2014/main" val="10003"/>
                  </a:ext>
                </a:extLst>
              </a:tr>
            </a:tbl>
          </a:graphicData>
        </a:graphic>
      </p:graphicFrame>
      <p:graphicFrame>
        <p:nvGraphicFramePr>
          <p:cNvPr id="368" name="Scatter Chart"/>
          <p:cNvGraphicFramePr/>
          <p:nvPr/>
        </p:nvGraphicFramePr>
        <p:xfrm>
          <a:off x="5617833" y="1894934"/>
          <a:ext cx="4531690" cy="4737013"/>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6844803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Review: Feed-Forward Neural Network</a:t>
            </a:r>
          </a:p>
        </p:txBody>
      </p:sp>
      <p:sp>
        <p:nvSpPr>
          <p:cNvPr id="3" name="Content Placeholder 2"/>
          <p:cNvSpPr>
            <a:spLocks noGrp="1"/>
          </p:cNvSpPr>
          <p:nvPr>
            <p:ph idx="1"/>
          </p:nvPr>
        </p:nvSpPr>
        <p:spPr/>
        <p:txBody>
          <a:bodyPr/>
          <a:lstStyle/>
          <a:p>
            <a:r>
              <a:rPr lang="en-US" dirty="0"/>
              <a:t>The advantage of using a single matrix </a:t>
            </a:r>
            <a:r>
              <a:rPr lang="en-US" b="1" i="1" dirty="0"/>
              <a:t>W</a:t>
            </a:r>
            <a:r>
              <a:rPr lang="en-US" i="1" dirty="0"/>
              <a:t> </a:t>
            </a:r>
            <a:r>
              <a:rPr lang="en-US" dirty="0"/>
              <a:t>for the weights of the entire layer is the hidden layer computation can be done efficiently with simple matrix operations. </a:t>
            </a:r>
          </a:p>
          <a:p>
            <a:r>
              <a:rPr lang="en-US" dirty="0"/>
              <a:t>The computation has three steps: </a:t>
            </a:r>
          </a:p>
          <a:p>
            <a:r>
              <a:rPr lang="en-US" dirty="0"/>
              <a:t>1. multiplying the weight matrix by the input vector </a:t>
            </a:r>
            <a:r>
              <a:rPr lang="en-US" i="1" dirty="0"/>
              <a:t>x</a:t>
            </a:r>
            <a:r>
              <a:rPr lang="en-US" dirty="0"/>
              <a:t>, </a:t>
            </a:r>
            <a:br>
              <a:rPr lang="en-US" dirty="0"/>
            </a:br>
            <a:r>
              <a:rPr lang="en-US" dirty="0"/>
              <a:t>2. adding the bias vector </a:t>
            </a:r>
            <a:r>
              <a:rPr lang="en-US" i="1" dirty="0"/>
              <a:t>b</a:t>
            </a:r>
            <a:r>
              <a:rPr lang="en-US" dirty="0"/>
              <a:t>, and </a:t>
            </a:r>
            <a:br>
              <a:rPr lang="en-US" dirty="0"/>
            </a:br>
            <a:r>
              <a:rPr lang="en-US" dirty="0"/>
              <a:t>3. applying the activation function </a:t>
            </a:r>
            <a:r>
              <a:rPr lang="en-US" i="1" dirty="0"/>
              <a:t>g </a:t>
            </a:r>
            <a:r>
              <a:rPr lang="en-US" dirty="0"/>
              <a:t>(such as Sigmoid)</a:t>
            </a:r>
          </a:p>
          <a:p>
            <a:r>
              <a:rPr lang="en-US" dirty="0"/>
              <a:t>The output of the hidden layer, the vector </a:t>
            </a:r>
            <a:r>
              <a:rPr lang="en-US" i="1" dirty="0"/>
              <a:t>h</a:t>
            </a:r>
            <a:r>
              <a:rPr lang="en-US" dirty="0"/>
              <a:t>, is thus the following, using the sigmoid function </a:t>
            </a:r>
            <a:r>
              <a:rPr lang="en-US" dirty="0" err="1"/>
              <a:t>σ</a:t>
            </a:r>
            <a:r>
              <a:rPr lang="en-US" dirty="0"/>
              <a:t>: </a:t>
            </a:r>
          </a:p>
          <a:p>
            <a:pPr algn="ctr"/>
            <a:r>
              <a:rPr lang="en-US" i="1" dirty="0"/>
              <a:t>h </a:t>
            </a:r>
            <a:r>
              <a:rPr lang="en-US" dirty="0"/>
              <a:t>= </a:t>
            </a:r>
            <a:r>
              <a:rPr lang="en-US" dirty="0" err="1"/>
              <a:t>σ</a:t>
            </a:r>
            <a:r>
              <a:rPr lang="en-US" dirty="0"/>
              <a:t>(</a:t>
            </a:r>
            <a:r>
              <a:rPr lang="en-US" i="1" dirty="0" err="1"/>
              <a:t>Wx</a:t>
            </a:r>
            <a:r>
              <a:rPr lang="en-US" dirty="0" err="1"/>
              <a:t>+</a:t>
            </a:r>
            <a:r>
              <a:rPr lang="en-US" i="1" dirty="0" err="1"/>
              <a:t>b</a:t>
            </a:r>
            <a:r>
              <a:rPr lang="en-US" dirty="0"/>
              <a:t>) </a:t>
            </a:r>
          </a:p>
          <a:p>
            <a:pPr algn="ctr"/>
            <a:endParaRPr lang="en-US" dirty="0"/>
          </a:p>
          <a:p>
            <a:pPr algn="ctr"/>
            <a:endParaRPr lang="en-US" dirty="0"/>
          </a:p>
          <a:p>
            <a:endParaRPr lang="en-US" dirty="0"/>
          </a:p>
          <a:p>
            <a:endParaRPr lang="en-US" dirty="0"/>
          </a:p>
          <a:p>
            <a:endParaRPr lang="en-US" dirty="0"/>
          </a:p>
        </p:txBody>
      </p:sp>
    </p:spTree>
    <p:extLst>
      <p:ext uri="{BB962C8B-B14F-4D97-AF65-F5344CB8AC3E}">
        <p14:creationId xmlns:p14="http://schemas.microsoft.com/office/powerpoint/2010/main" val="384453211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2" name="Vector comparisons"/>
          <p:cNvSpPr txBox="1">
            <a:spLocks noGrp="1"/>
          </p:cNvSpPr>
          <p:nvPr>
            <p:ph type="title" idx="4294967295"/>
          </p:nvPr>
        </p:nvSpPr>
        <p:spPr>
          <a:xfrm>
            <a:off x="0" y="365125"/>
            <a:ext cx="10953750" cy="771525"/>
          </a:xfrm>
          <a:prstGeom prst="rect">
            <a:avLst/>
          </a:prstGeom>
        </p:spPr>
        <p:txBody>
          <a:bodyPr/>
          <a:lstStyle/>
          <a:p>
            <a:r>
              <a:t>Vector comparisons</a:t>
            </a:r>
          </a:p>
        </p:txBody>
      </p:sp>
      <p:graphicFrame>
        <p:nvGraphicFramePr>
          <p:cNvPr id="373" name="Table"/>
          <p:cNvGraphicFramePr/>
          <p:nvPr/>
        </p:nvGraphicFramePr>
        <p:xfrm>
          <a:off x="2240883" y="2065667"/>
          <a:ext cx="2875560" cy="3093232"/>
        </p:xfrm>
        <a:graphic>
          <a:graphicData uri="http://schemas.openxmlformats.org/drawingml/2006/table">
            <a:tbl>
              <a:tblPr firstRow="1" firstCol="1">
                <a:tableStyleId>{69C7853C-536D-4A76-A0AE-DD22124D55A5}</a:tableStyleId>
              </a:tblPr>
              <a:tblGrid>
                <a:gridCol w="958520">
                  <a:extLst>
                    <a:ext uri="{9D8B030D-6E8A-4147-A177-3AD203B41FA5}">
                      <a16:colId xmlns:a16="http://schemas.microsoft.com/office/drawing/2014/main" val="20000"/>
                    </a:ext>
                  </a:extLst>
                </a:gridCol>
                <a:gridCol w="958520">
                  <a:extLst>
                    <a:ext uri="{9D8B030D-6E8A-4147-A177-3AD203B41FA5}">
                      <a16:colId xmlns:a16="http://schemas.microsoft.com/office/drawing/2014/main" val="20001"/>
                    </a:ext>
                  </a:extLst>
                </a:gridCol>
                <a:gridCol w="958520">
                  <a:extLst>
                    <a:ext uri="{9D8B030D-6E8A-4147-A177-3AD203B41FA5}">
                      <a16:colId xmlns:a16="http://schemas.microsoft.com/office/drawing/2014/main" val="20002"/>
                    </a:ext>
                  </a:extLst>
                </a:gridCol>
              </a:tblGrid>
              <a:tr h="773308">
                <a:tc>
                  <a:txBody>
                    <a:bodyPr/>
                    <a:lstStyle/>
                    <a:p>
                      <a:pPr defTabSz="914400">
                        <a:defRPr sz="2200">
                          <a:sym typeface="Helvetica Neue"/>
                        </a:defRPr>
                      </a:pPr>
                      <a:endParaRPr sz="2400" dirty="0"/>
                    </a:p>
                  </a:txBody>
                  <a:tcPr marL="35719" marR="35719" marT="35719" marB="35719" anchor="ctr" horzOverflow="overflow"/>
                </a:tc>
                <a:tc>
                  <a:txBody>
                    <a:bodyPr/>
                    <a:lstStyle/>
                    <a:p>
                      <a:pPr defTabSz="914400">
                        <a:defRPr sz="2200">
                          <a:sym typeface="Helvetica Neue"/>
                        </a:defRPr>
                      </a:pPr>
                      <a:r>
                        <a:rPr sz="2400"/>
                        <a:t>doc</a:t>
                      </a:r>
                      <a:r>
                        <a:rPr sz="2400" baseline="-5999"/>
                        <a:t>X</a:t>
                      </a:r>
                    </a:p>
                  </a:txBody>
                  <a:tcPr marL="35719" marR="35719" marT="35719" marB="35719" anchor="ctr" horzOverflow="overflow"/>
                </a:tc>
                <a:tc>
                  <a:txBody>
                    <a:bodyPr/>
                    <a:lstStyle/>
                    <a:p>
                      <a:pPr defTabSz="914400">
                        <a:defRPr sz="2200">
                          <a:sym typeface="Helvetica Neue"/>
                        </a:defRPr>
                      </a:pPr>
                      <a:r>
                        <a:rPr sz="2400"/>
                        <a:t>doc</a:t>
                      </a:r>
                      <a:r>
                        <a:rPr sz="2400" baseline="-5999"/>
                        <a:t>Y</a:t>
                      </a:r>
                    </a:p>
                  </a:txBody>
                  <a:tcPr marL="35719" marR="35719" marT="35719" marB="35719" anchor="ctr" horzOverflow="overflow"/>
                </a:tc>
                <a:extLst>
                  <a:ext uri="{0D108BD9-81ED-4DB2-BD59-A6C34878D82A}">
                    <a16:rowId xmlns:a16="http://schemas.microsoft.com/office/drawing/2014/main" val="10000"/>
                  </a:ext>
                </a:extLst>
              </a:tr>
              <a:tr h="773308">
                <a:tc>
                  <a:txBody>
                    <a:bodyPr/>
                    <a:lstStyle/>
                    <a:p>
                      <a:pPr defTabSz="914400">
                        <a:defRPr sz="1800" b="0">
                          <a:solidFill>
                            <a:srgbClr val="000000"/>
                          </a:solidFill>
                        </a:defRPr>
                      </a:pPr>
                      <a:r>
                        <a:rPr sz="2400">
                          <a:sym typeface="Helvetica Neue"/>
                        </a:rPr>
                        <a:t>A</a:t>
                      </a:r>
                      <a:endParaRPr sz="2400" b="1">
                        <a:solidFill>
                          <a:srgbClr val="FFFFFF"/>
                        </a:solidFill>
                        <a:sym typeface="Helvetica Neue"/>
                      </a:endParaRPr>
                    </a:p>
                  </a:txBody>
                  <a:tcPr marL="35719" marR="35719" marT="35719" marB="35719" anchor="ctr" horzOverflow="overflow"/>
                </a:tc>
                <a:tc>
                  <a:txBody>
                    <a:bodyPr/>
                    <a:lstStyle/>
                    <a:p>
                      <a:pPr defTabSz="914400">
                        <a:defRPr sz="1800"/>
                      </a:pPr>
                      <a:r>
                        <a:rPr sz="2400">
                          <a:sym typeface="Helvetica Neue"/>
                        </a:rPr>
                        <a:t>2</a:t>
                      </a:r>
                    </a:p>
                  </a:txBody>
                  <a:tcPr marL="35719" marR="35719" marT="35719" marB="35719" anchor="ctr" horzOverflow="overflow"/>
                </a:tc>
                <a:tc>
                  <a:txBody>
                    <a:bodyPr/>
                    <a:lstStyle/>
                    <a:p>
                      <a:pPr defTabSz="914400">
                        <a:defRPr sz="1800"/>
                      </a:pPr>
                      <a:r>
                        <a:rPr sz="2400">
                          <a:sym typeface="Helvetica Neue"/>
                        </a:rPr>
                        <a:t>4</a:t>
                      </a:r>
                    </a:p>
                  </a:txBody>
                  <a:tcPr marL="35719" marR="35719" marT="35719" marB="35719" anchor="ctr" horzOverflow="overflow"/>
                </a:tc>
                <a:extLst>
                  <a:ext uri="{0D108BD9-81ED-4DB2-BD59-A6C34878D82A}">
                    <a16:rowId xmlns:a16="http://schemas.microsoft.com/office/drawing/2014/main" val="10001"/>
                  </a:ext>
                </a:extLst>
              </a:tr>
              <a:tr h="773308">
                <a:tc>
                  <a:txBody>
                    <a:bodyPr/>
                    <a:lstStyle/>
                    <a:p>
                      <a:pPr defTabSz="914400">
                        <a:defRPr sz="1800" b="0">
                          <a:solidFill>
                            <a:srgbClr val="000000"/>
                          </a:solidFill>
                        </a:defRPr>
                      </a:pPr>
                      <a:r>
                        <a:rPr sz="2400">
                          <a:sym typeface="Helvetica Neue"/>
                        </a:rPr>
                        <a:t>B</a:t>
                      </a:r>
                      <a:endParaRPr sz="2400" b="1">
                        <a:solidFill>
                          <a:srgbClr val="FFFFFF"/>
                        </a:solidFill>
                        <a:sym typeface="Helvetica Neue"/>
                      </a:endParaRPr>
                    </a:p>
                  </a:txBody>
                  <a:tcPr marL="35719" marR="35719" marT="35719" marB="35719" anchor="ctr" horzOverflow="overflow"/>
                </a:tc>
                <a:tc>
                  <a:txBody>
                    <a:bodyPr/>
                    <a:lstStyle/>
                    <a:p>
                      <a:pPr defTabSz="914400">
                        <a:defRPr sz="1800"/>
                      </a:pPr>
                      <a:r>
                        <a:rPr sz="2400" dirty="0">
                          <a:sym typeface="Helvetica Neue"/>
                        </a:rPr>
                        <a:t>10</a:t>
                      </a:r>
                    </a:p>
                  </a:txBody>
                  <a:tcPr marL="35719" marR="35719" marT="35719" marB="35719" anchor="ctr" horzOverflow="overflow"/>
                </a:tc>
                <a:tc>
                  <a:txBody>
                    <a:bodyPr/>
                    <a:lstStyle/>
                    <a:p>
                      <a:pPr defTabSz="914400">
                        <a:defRPr sz="1800"/>
                      </a:pPr>
                      <a:r>
                        <a:rPr sz="2400" dirty="0">
                          <a:sym typeface="Helvetica Neue"/>
                        </a:rPr>
                        <a:t>15</a:t>
                      </a:r>
                    </a:p>
                  </a:txBody>
                  <a:tcPr marL="35719" marR="35719" marT="35719" marB="35719" anchor="ctr" horzOverflow="overflow"/>
                </a:tc>
                <a:extLst>
                  <a:ext uri="{0D108BD9-81ED-4DB2-BD59-A6C34878D82A}">
                    <a16:rowId xmlns:a16="http://schemas.microsoft.com/office/drawing/2014/main" val="10002"/>
                  </a:ext>
                </a:extLst>
              </a:tr>
              <a:tr h="773308">
                <a:tc>
                  <a:txBody>
                    <a:bodyPr/>
                    <a:lstStyle/>
                    <a:p>
                      <a:pPr defTabSz="914400">
                        <a:defRPr sz="1800" b="0">
                          <a:solidFill>
                            <a:srgbClr val="000000"/>
                          </a:solidFill>
                        </a:defRPr>
                      </a:pPr>
                      <a:r>
                        <a:rPr sz="2400">
                          <a:sym typeface="Helvetica Neue"/>
                        </a:rPr>
                        <a:t>C</a:t>
                      </a:r>
                      <a:endParaRPr sz="2400" b="1">
                        <a:solidFill>
                          <a:srgbClr val="FFFFFF"/>
                        </a:solidFill>
                        <a:sym typeface="Helvetica Neue"/>
                      </a:endParaRPr>
                    </a:p>
                  </a:txBody>
                  <a:tcPr marL="35719" marR="35719" marT="35719" marB="35719" anchor="ctr" horzOverflow="overflow"/>
                </a:tc>
                <a:tc>
                  <a:txBody>
                    <a:bodyPr/>
                    <a:lstStyle/>
                    <a:p>
                      <a:pPr defTabSz="914400">
                        <a:defRPr sz="1800"/>
                      </a:pPr>
                      <a:r>
                        <a:rPr sz="2400">
                          <a:sym typeface="Helvetica Neue"/>
                        </a:rPr>
                        <a:t>14</a:t>
                      </a:r>
                    </a:p>
                  </a:txBody>
                  <a:tcPr marL="35719" marR="35719" marT="35719" marB="35719" anchor="ctr" horzOverflow="overflow"/>
                </a:tc>
                <a:tc>
                  <a:txBody>
                    <a:bodyPr/>
                    <a:lstStyle/>
                    <a:p>
                      <a:pPr defTabSz="914400">
                        <a:defRPr sz="1800"/>
                      </a:pPr>
                      <a:r>
                        <a:rPr sz="2400" dirty="0">
                          <a:sym typeface="Helvetica Neue"/>
                        </a:rPr>
                        <a:t>10</a:t>
                      </a:r>
                    </a:p>
                  </a:txBody>
                  <a:tcPr marL="35719" marR="35719" marT="35719" marB="35719" anchor="ctr" horzOverflow="overflow"/>
                </a:tc>
                <a:extLst>
                  <a:ext uri="{0D108BD9-81ED-4DB2-BD59-A6C34878D82A}">
                    <a16:rowId xmlns:a16="http://schemas.microsoft.com/office/drawing/2014/main" val="10003"/>
                  </a:ext>
                </a:extLst>
              </a:tr>
            </a:tbl>
          </a:graphicData>
        </a:graphic>
      </p:graphicFrame>
      <p:graphicFrame>
        <p:nvGraphicFramePr>
          <p:cNvPr id="374" name="Scatter Chart"/>
          <p:cNvGraphicFramePr/>
          <p:nvPr/>
        </p:nvGraphicFramePr>
        <p:xfrm>
          <a:off x="5617833" y="1894934"/>
          <a:ext cx="4531690" cy="4737013"/>
        </p:xfrm>
        <a:graphic>
          <a:graphicData uri="http://schemas.openxmlformats.org/drawingml/2006/chart">
            <c:chart xmlns:c="http://schemas.openxmlformats.org/drawingml/2006/chart" xmlns:r="http://schemas.openxmlformats.org/officeDocument/2006/relationships" r:id="rId2"/>
          </a:graphicData>
        </a:graphic>
      </p:graphicFrame>
      <p:sp>
        <p:nvSpPr>
          <p:cNvPr id="375" name="A"/>
          <p:cNvSpPr txBox="1"/>
          <p:nvPr/>
        </p:nvSpPr>
        <p:spPr>
          <a:xfrm>
            <a:off x="6624550" y="5178292"/>
            <a:ext cx="234039" cy="3799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r>
              <a:rPr sz="2000" dirty="0"/>
              <a:t>A</a:t>
            </a:r>
          </a:p>
        </p:txBody>
      </p:sp>
      <p:sp>
        <p:nvSpPr>
          <p:cNvPr id="376" name="B"/>
          <p:cNvSpPr txBox="1"/>
          <p:nvPr/>
        </p:nvSpPr>
        <p:spPr>
          <a:xfrm>
            <a:off x="8304304" y="2917376"/>
            <a:ext cx="238848" cy="3799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r>
              <a:rPr sz="2000"/>
              <a:t>B</a:t>
            </a:r>
          </a:p>
        </p:txBody>
      </p:sp>
      <p:sp>
        <p:nvSpPr>
          <p:cNvPr id="377" name="C"/>
          <p:cNvSpPr txBox="1"/>
          <p:nvPr/>
        </p:nvSpPr>
        <p:spPr>
          <a:xfrm>
            <a:off x="8993244" y="3957032"/>
            <a:ext cx="234039" cy="3799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r>
              <a:rPr sz="2000"/>
              <a:t>C</a:t>
            </a:r>
          </a:p>
        </p:txBody>
      </p:sp>
      <p:sp>
        <p:nvSpPr>
          <p:cNvPr id="378" name="Line"/>
          <p:cNvSpPr/>
          <p:nvPr/>
        </p:nvSpPr>
        <p:spPr>
          <a:xfrm flipV="1">
            <a:off x="6779674" y="3154709"/>
            <a:ext cx="1379637" cy="1979360"/>
          </a:xfrm>
          <a:prstGeom prst="line">
            <a:avLst/>
          </a:prstGeom>
          <a:ln w="38100" cap="rnd">
            <a:solidFill>
              <a:srgbClr val="000000"/>
            </a:solidFill>
            <a:custDash>
              <a:ds d="100000" sp="200000"/>
            </a:custDash>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379" name="Line"/>
          <p:cNvSpPr/>
          <p:nvPr/>
        </p:nvSpPr>
        <p:spPr>
          <a:xfrm flipH="1" flipV="1">
            <a:off x="8248606" y="3148929"/>
            <a:ext cx="674284" cy="926710"/>
          </a:xfrm>
          <a:prstGeom prst="line">
            <a:avLst/>
          </a:prstGeom>
          <a:ln w="38100" cap="rnd">
            <a:solidFill>
              <a:srgbClr val="000000"/>
            </a:solidFill>
            <a:custDash>
              <a:ds d="100000" sp="200000"/>
            </a:custDash>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380" name="distance = 13.6"/>
          <p:cNvSpPr txBox="1"/>
          <p:nvPr/>
        </p:nvSpPr>
        <p:spPr>
          <a:xfrm>
            <a:off x="6211420" y="3557381"/>
            <a:ext cx="1457130" cy="33400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lgn="l" defTabSz="457200">
              <a:lnSpc>
                <a:spcPct val="117999"/>
              </a:lnSpc>
              <a:defRPr sz="2200" b="0"/>
            </a:lvl1pPr>
          </a:lstStyle>
          <a:p>
            <a:r>
              <a:rPr sz="1547"/>
              <a:t>distance = 13.6</a:t>
            </a:r>
          </a:p>
        </p:txBody>
      </p:sp>
      <p:sp>
        <p:nvSpPr>
          <p:cNvPr id="381" name="distance = 6.4"/>
          <p:cNvSpPr txBox="1"/>
          <p:nvPr/>
        </p:nvSpPr>
        <p:spPr>
          <a:xfrm>
            <a:off x="8548190" y="3261999"/>
            <a:ext cx="1343317" cy="33400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lgn="l" defTabSz="457200">
              <a:lnSpc>
                <a:spcPct val="117999"/>
              </a:lnSpc>
              <a:defRPr sz="2200" b="0"/>
            </a:lvl1pPr>
          </a:lstStyle>
          <a:p>
            <a:r>
              <a:rPr sz="1547"/>
              <a:t>distance = 6.4</a:t>
            </a:r>
          </a:p>
        </p:txBody>
      </p:sp>
      <p:sp>
        <p:nvSpPr>
          <p:cNvPr id="382" name="Euclidean distance"/>
          <p:cNvSpPr txBox="1"/>
          <p:nvPr/>
        </p:nvSpPr>
        <p:spPr>
          <a:xfrm>
            <a:off x="7326962" y="1746586"/>
            <a:ext cx="1788952" cy="33400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lgn="l" defTabSz="457200">
              <a:lnSpc>
                <a:spcPct val="117999"/>
              </a:lnSpc>
              <a:defRPr sz="2200" b="0"/>
            </a:lvl1pPr>
          </a:lstStyle>
          <a:p>
            <a:r>
              <a:rPr sz="1547"/>
              <a:t>Euclidean distance</a:t>
            </a:r>
          </a:p>
        </p:txBody>
      </p:sp>
      <p:pic>
        <p:nvPicPr>
          <p:cNvPr id="383" name="Image" descr="Image"/>
          <p:cNvPicPr>
            <a:picLocks noChangeAspect="1"/>
          </p:cNvPicPr>
          <p:nvPr/>
        </p:nvPicPr>
        <p:blipFill>
          <a:blip r:embed="rId3"/>
          <a:stretch>
            <a:fillRect/>
          </a:stretch>
        </p:blipFill>
        <p:spPr>
          <a:xfrm>
            <a:off x="2236418" y="5527928"/>
            <a:ext cx="2884490" cy="1340790"/>
          </a:xfrm>
          <a:prstGeom prst="rect">
            <a:avLst/>
          </a:prstGeom>
          <a:ln w="12700">
            <a:miter lim="400000"/>
          </a:ln>
        </p:spPr>
      </p:pic>
      <p:sp>
        <p:nvSpPr>
          <p:cNvPr id="384" name="Euclidean distance : vectors u, v of dimension N"/>
          <p:cNvSpPr txBox="1"/>
          <p:nvPr/>
        </p:nvSpPr>
        <p:spPr>
          <a:xfrm>
            <a:off x="1618927" y="5201246"/>
            <a:ext cx="4453143" cy="33400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lgn="l" defTabSz="457200">
              <a:lnSpc>
                <a:spcPct val="117999"/>
              </a:lnSpc>
              <a:defRPr sz="2200" b="0"/>
            </a:lvl1pPr>
          </a:lstStyle>
          <a:p>
            <a:r>
              <a:rPr sz="1547"/>
              <a:t>Euclidean distance : vectors u, v of dimension N</a:t>
            </a:r>
          </a:p>
        </p:txBody>
      </p:sp>
    </p:spTree>
    <p:extLst>
      <p:ext uri="{BB962C8B-B14F-4D97-AF65-F5344CB8AC3E}">
        <p14:creationId xmlns:p14="http://schemas.microsoft.com/office/powerpoint/2010/main" val="28789004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6" name="Vector comparisons"/>
          <p:cNvSpPr txBox="1">
            <a:spLocks noGrp="1"/>
          </p:cNvSpPr>
          <p:nvPr>
            <p:ph type="title" idx="4294967295"/>
          </p:nvPr>
        </p:nvSpPr>
        <p:spPr>
          <a:xfrm>
            <a:off x="0" y="365125"/>
            <a:ext cx="10953750" cy="771525"/>
          </a:xfrm>
          <a:prstGeom prst="rect">
            <a:avLst/>
          </a:prstGeom>
        </p:spPr>
        <p:txBody>
          <a:bodyPr/>
          <a:lstStyle/>
          <a:p>
            <a:r>
              <a:t>Vector comparisons</a:t>
            </a:r>
          </a:p>
        </p:txBody>
      </p:sp>
      <p:graphicFrame>
        <p:nvGraphicFramePr>
          <p:cNvPr id="387" name="Table"/>
          <p:cNvGraphicFramePr/>
          <p:nvPr/>
        </p:nvGraphicFramePr>
        <p:xfrm>
          <a:off x="2240883" y="2065667"/>
          <a:ext cx="2875560" cy="3093232"/>
        </p:xfrm>
        <a:graphic>
          <a:graphicData uri="http://schemas.openxmlformats.org/drawingml/2006/table">
            <a:tbl>
              <a:tblPr firstRow="1" firstCol="1">
                <a:tableStyleId>{69C7853C-536D-4A76-A0AE-DD22124D55A5}</a:tableStyleId>
              </a:tblPr>
              <a:tblGrid>
                <a:gridCol w="958520">
                  <a:extLst>
                    <a:ext uri="{9D8B030D-6E8A-4147-A177-3AD203B41FA5}">
                      <a16:colId xmlns:a16="http://schemas.microsoft.com/office/drawing/2014/main" val="20000"/>
                    </a:ext>
                  </a:extLst>
                </a:gridCol>
                <a:gridCol w="958520">
                  <a:extLst>
                    <a:ext uri="{9D8B030D-6E8A-4147-A177-3AD203B41FA5}">
                      <a16:colId xmlns:a16="http://schemas.microsoft.com/office/drawing/2014/main" val="20001"/>
                    </a:ext>
                  </a:extLst>
                </a:gridCol>
                <a:gridCol w="958520">
                  <a:extLst>
                    <a:ext uri="{9D8B030D-6E8A-4147-A177-3AD203B41FA5}">
                      <a16:colId xmlns:a16="http://schemas.microsoft.com/office/drawing/2014/main" val="20002"/>
                    </a:ext>
                  </a:extLst>
                </a:gridCol>
              </a:tblGrid>
              <a:tr h="773308">
                <a:tc>
                  <a:txBody>
                    <a:bodyPr/>
                    <a:lstStyle/>
                    <a:p>
                      <a:pPr defTabSz="914400">
                        <a:defRPr sz="2200">
                          <a:sym typeface="Helvetica Neue"/>
                        </a:defRPr>
                      </a:pPr>
                      <a:endParaRPr sz="2400" dirty="0"/>
                    </a:p>
                  </a:txBody>
                  <a:tcPr marL="35719" marR="35719" marT="35719" marB="35719" anchor="ctr" horzOverflow="overflow"/>
                </a:tc>
                <a:tc>
                  <a:txBody>
                    <a:bodyPr/>
                    <a:lstStyle/>
                    <a:p>
                      <a:pPr defTabSz="914400">
                        <a:defRPr sz="2200">
                          <a:sym typeface="Helvetica Neue"/>
                        </a:defRPr>
                      </a:pPr>
                      <a:r>
                        <a:rPr sz="2400"/>
                        <a:t>doc</a:t>
                      </a:r>
                      <a:r>
                        <a:rPr sz="2400" baseline="-5999"/>
                        <a:t>X</a:t>
                      </a:r>
                    </a:p>
                  </a:txBody>
                  <a:tcPr marL="35719" marR="35719" marT="35719" marB="35719" anchor="ctr" horzOverflow="overflow"/>
                </a:tc>
                <a:tc>
                  <a:txBody>
                    <a:bodyPr/>
                    <a:lstStyle/>
                    <a:p>
                      <a:pPr defTabSz="914400">
                        <a:defRPr sz="2200">
                          <a:sym typeface="Helvetica Neue"/>
                        </a:defRPr>
                      </a:pPr>
                      <a:r>
                        <a:rPr sz="2400"/>
                        <a:t>doc</a:t>
                      </a:r>
                      <a:r>
                        <a:rPr sz="2400" baseline="-5999"/>
                        <a:t>Y</a:t>
                      </a:r>
                    </a:p>
                  </a:txBody>
                  <a:tcPr marL="35719" marR="35719" marT="35719" marB="35719" anchor="ctr" horzOverflow="overflow"/>
                </a:tc>
                <a:extLst>
                  <a:ext uri="{0D108BD9-81ED-4DB2-BD59-A6C34878D82A}">
                    <a16:rowId xmlns:a16="http://schemas.microsoft.com/office/drawing/2014/main" val="10000"/>
                  </a:ext>
                </a:extLst>
              </a:tr>
              <a:tr h="773308">
                <a:tc>
                  <a:txBody>
                    <a:bodyPr/>
                    <a:lstStyle/>
                    <a:p>
                      <a:pPr defTabSz="914400">
                        <a:defRPr sz="1800" b="0">
                          <a:solidFill>
                            <a:srgbClr val="000000"/>
                          </a:solidFill>
                        </a:defRPr>
                      </a:pPr>
                      <a:r>
                        <a:rPr sz="2400">
                          <a:sym typeface="Helvetica Neue"/>
                        </a:rPr>
                        <a:t>A</a:t>
                      </a:r>
                      <a:endParaRPr sz="2400" b="1">
                        <a:solidFill>
                          <a:srgbClr val="FFFFFF"/>
                        </a:solidFill>
                        <a:sym typeface="Helvetica Neue"/>
                      </a:endParaRPr>
                    </a:p>
                  </a:txBody>
                  <a:tcPr marL="35719" marR="35719" marT="35719" marB="35719" anchor="ctr" horzOverflow="overflow"/>
                </a:tc>
                <a:tc>
                  <a:txBody>
                    <a:bodyPr/>
                    <a:lstStyle/>
                    <a:p>
                      <a:pPr defTabSz="914400">
                        <a:defRPr sz="1800"/>
                      </a:pPr>
                      <a:r>
                        <a:rPr sz="2400">
                          <a:sym typeface="Helvetica Neue"/>
                        </a:rPr>
                        <a:t>2</a:t>
                      </a:r>
                    </a:p>
                  </a:txBody>
                  <a:tcPr marL="35719" marR="35719" marT="35719" marB="35719" anchor="ctr" horzOverflow="overflow"/>
                </a:tc>
                <a:tc>
                  <a:txBody>
                    <a:bodyPr/>
                    <a:lstStyle/>
                    <a:p>
                      <a:pPr defTabSz="914400">
                        <a:defRPr sz="1800"/>
                      </a:pPr>
                      <a:r>
                        <a:rPr sz="2400">
                          <a:sym typeface="Helvetica Neue"/>
                        </a:rPr>
                        <a:t>4</a:t>
                      </a:r>
                    </a:p>
                  </a:txBody>
                  <a:tcPr marL="35719" marR="35719" marT="35719" marB="35719" anchor="ctr" horzOverflow="overflow"/>
                </a:tc>
                <a:extLst>
                  <a:ext uri="{0D108BD9-81ED-4DB2-BD59-A6C34878D82A}">
                    <a16:rowId xmlns:a16="http://schemas.microsoft.com/office/drawing/2014/main" val="10001"/>
                  </a:ext>
                </a:extLst>
              </a:tr>
              <a:tr h="773308">
                <a:tc>
                  <a:txBody>
                    <a:bodyPr/>
                    <a:lstStyle/>
                    <a:p>
                      <a:pPr defTabSz="914400">
                        <a:defRPr sz="1800" b="0">
                          <a:solidFill>
                            <a:srgbClr val="000000"/>
                          </a:solidFill>
                        </a:defRPr>
                      </a:pPr>
                      <a:r>
                        <a:rPr sz="2400" dirty="0">
                          <a:sym typeface="Helvetica Neue"/>
                        </a:rPr>
                        <a:t>B</a:t>
                      </a:r>
                      <a:endParaRPr sz="2400" b="1" dirty="0">
                        <a:solidFill>
                          <a:srgbClr val="FFFFFF"/>
                        </a:solidFill>
                        <a:sym typeface="Helvetica Neue"/>
                      </a:endParaRPr>
                    </a:p>
                  </a:txBody>
                  <a:tcPr marL="35719" marR="35719" marT="35719" marB="35719" anchor="ctr" horzOverflow="overflow"/>
                </a:tc>
                <a:tc>
                  <a:txBody>
                    <a:bodyPr/>
                    <a:lstStyle/>
                    <a:p>
                      <a:pPr defTabSz="914400">
                        <a:defRPr sz="1800"/>
                      </a:pPr>
                      <a:r>
                        <a:rPr sz="2400">
                          <a:sym typeface="Helvetica Neue"/>
                        </a:rPr>
                        <a:t>10</a:t>
                      </a:r>
                    </a:p>
                  </a:txBody>
                  <a:tcPr marL="35719" marR="35719" marT="35719" marB="35719" anchor="ctr" horzOverflow="overflow"/>
                </a:tc>
                <a:tc>
                  <a:txBody>
                    <a:bodyPr/>
                    <a:lstStyle/>
                    <a:p>
                      <a:pPr defTabSz="914400">
                        <a:defRPr sz="1800"/>
                      </a:pPr>
                      <a:r>
                        <a:rPr sz="2400">
                          <a:sym typeface="Helvetica Neue"/>
                        </a:rPr>
                        <a:t>15</a:t>
                      </a:r>
                    </a:p>
                  </a:txBody>
                  <a:tcPr marL="35719" marR="35719" marT="35719" marB="35719" anchor="ctr" horzOverflow="overflow"/>
                </a:tc>
                <a:extLst>
                  <a:ext uri="{0D108BD9-81ED-4DB2-BD59-A6C34878D82A}">
                    <a16:rowId xmlns:a16="http://schemas.microsoft.com/office/drawing/2014/main" val="10002"/>
                  </a:ext>
                </a:extLst>
              </a:tr>
              <a:tr h="773308">
                <a:tc>
                  <a:txBody>
                    <a:bodyPr/>
                    <a:lstStyle/>
                    <a:p>
                      <a:pPr defTabSz="914400">
                        <a:defRPr sz="1800" b="0">
                          <a:solidFill>
                            <a:srgbClr val="000000"/>
                          </a:solidFill>
                        </a:defRPr>
                      </a:pPr>
                      <a:r>
                        <a:rPr sz="2400">
                          <a:sym typeface="Helvetica Neue"/>
                        </a:rPr>
                        <a:t>C</a:t>
                      </a:r>
                      <a:endParaRPr sz="2400" b="1">
                        <a:solidFill>
                          <a:srgbClr val="FFFFFF"/>
                        </a:solidFill>
                        <a:sym typeface="Helvetica Neue"/>
                      </a:endParaRPr>
                    </a:p>
                  </a:txBody>
                  <a:tcPr marL="35719" marR="35719" marT="35719" marB="35719" anchor="ctr" horzOverflow="overflow"/>
                </a:tc>
                <a:tc>
                  <a:txBody>
                    <a:bodyPr/>
                    <a:lstStyle/>
                    <a:p>
                      <a:pPr defTabSz="914400">
                        <a:defRPr sz="1800"/>
                      </a:pPr>
                      <a:r>
                        <a:rPr sz="2400">
                          <a:sym typeface="Helvetica Neue"/>
                        </a:rPr>
                        <a:t>14</a:t>
                      </a:r>
                    </a:p>
                  </a:txBody>
                  <a:tcPr marL="35719" marR="35719" marT="35719" marB="35719" anchor="ctr" horzOverflow="overflow"/>
                </a:tc>
                <a:tc>
                  <a:txBody>
                    <a:bodyPr/>
                    <a:lstStyle/>
                    <a:p>
                      <a:pPr defTabSz="914400">
                        <a:defRPr sz="1800"/>
                      </a:pPr>
                      <a:r>
                        <a:rPr sz="2400" dirty="0">
                          <a:sym typeface="Helvetica Neue"/>
                        </a:rPr>
                        <a:t>10</a:t>
                      </a:r>
                    </a:p>
                  </a:txBody>
                  <a:tcPr marL="35719" marR="35719" marT="35719" marB="35719" anchor="ctr" horzOverflow="overflow"/>
                </a:tc>
                <a:extLst>
                  <a:ext uri="{0D108BD9-81ED-4DB2-BD59-A6C34878D82A}">
                    <a16:rowId xmlns:a16="http://schemas.microsoft.com/office/drawing/2014/main" val="10003"/>
                  </a:ext>
                </a:extLst>
              </a:tr>
            </a:tbl>
          </a:graphicData>
        </a:graphic>
      </p:graphicFrame>
      <p:graphicFrame>
        <p:nvGraphicFramePr>
          <p:cNvPr id="388" name="Scatter Chart"/>
          <p:cNvGraphicFramePr/>
          <p:nvPr/>
        </p:nvGraphicFramePr>
        <p:xfrm>
          <a:off x="5617833" y="1894934"/>
          <a:ext cx="4531690" cy="4737013"/>
        </p:xfrm>
        <a:graphic>
          <a:graphicData uri="http://schemas.openxmlformats.org/drawingml/2006/chart">
            <c:chart xmlns:c="http://schemas.openxmlformats.org/drawingml/2006/chart" xmlns:r="http://schemas.openxmlformats.org/officeDocument/2006/relationships" r:id="rId2"/>
          </a:graphicData>
        </a:graphic>
      </p:graphicFrame>
      <p:sp>
        <p:nvSpPr>
          <p:cNvPr id="389" name="A = Superb"/>
          <p:cNvSpPr txBox="1"/>
          <p:nvPr/>
        </p:nvSpPr>
        <p:spPr>
          <a:xfrm>
            <a:off x="6133452" y="5178292"/>
            <a:ext cx="1375378" cy="3799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r>
              <a:rPr sz="2000"/>
              <a:t>A = Superb</a:t>
            </a:r>
          </a:p>
        </p:txBody>
      </p:sp>
      <p:sp>
        <p:nvSpPr>
          <p:cNvPr id="390" name="B = Good"/>
          <p:cNvSpPr txBox="1"/>
          <p:nvPr/>
        </p:nvSpPr>
        <p:spPr>
          <a:xfrm>
            <a:off x="8352178" y="2930218"/>
            <a:ext cx="1173399" cy="3799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r>
              <a:rPr sz="2000" dirty="0"/>
              <a:t>B = Good</a:t>
            </a:r>
          </a:p>
        </p:txBody>
      </p:sp>
      <p:sp>
        <p:nvSpPr>
          <p:cNvPr id="391" name="C = Disappointing"/>
          <p:cNvSpPr txBox="1"/>
          <p:nvPr/>
        </p:nvSpPr>
        <p:spPr>
          <a:xfrm>
            <a:off x="8687834" y="3954434"/>
            <a:ext cx="2173673" cy="3799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r>
              <a:rPr sz="2000"/>
              <a:t>C = Disappointing</a:t>
            </a:r>
          </a:p>
        </p:txBody>
      </p:sp>
      <p:sp>
        <p:nvSpPr>
          <p:cNvPr id="392" name="Line"/>
          <p:cNvSpPr/>
          <p:nvPr/>
        </p:nvSpPr>
        <p:spPr>
          <a:xfrm flipV="1">
            <a:off x="6779674" y="3154709"/>
            <a:ext cx="1379637" cy="1979360"/>
          </a:xfrm>
          <a:prstGeom prst="line">
            <a:avLst/>
          </a:prstGeom>
          <a:ln w="38100" cap="rnd">
            <a:solidFill>
              <a:srgbClr val="000000"/>
            </a:solidFill>
            <a:custDash>
              <a:ds d="100000" sp="200000"/>
            </a:custDash>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393" name="Line"/>
          <p:cNvSpPr/>
          <p:nvPr/>
        </p:nvSpPr>
        <p:spPr>
          <a:xfrm flipH="1" flipV="1">
            <a:off x="8248606" y="3148929"/>
            <a:ext cx="674284" cy="926710"/>
          </a:xfrm>
          <a:prstGeom prst="line">
            <a:avLst/>
          </a:prstGeom>
          <a:ln w="38100" cap="rnd">
            <a:solidFill>
              <a:srgbClr val="000000"/>
            </a:solidFill>
            <a:custDash>
              <a:ds d="100000" sp="200000"/>
            </a:custDash>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394" name="distance = 13.6"/>
          <p:cNvSpPr txBox="1"/>
          <p:nvPr/>
        </p:nvSpPr>
        <p:spPr>
          <a:xfrm>
            <a:off x="6211420" y="3557381"/>
            <a:ext cx="1457130" cy="33400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lgn="l" defTabSz="457200">
              <a:lnSpc>
                <a:spcPct val="117999"/>
              </a:lnSpc>
              <a:defRPr sz="2200" b="0"/>
            </a:lvl1pPr>
          </a:lstStyle>
          <a:p>
            <a:r>
              <a:rPr sz="1547"/>
              <a:t>distance = 13.6</a:t>
            </a:r>
          </a:p>
        </p:txBody>
      </p:sp>
      <p:sp>
        <p:nvSpPr>
          <p:cNvPr id="395" name="distance = 6.4"/>
          <p:cNvSpPr txBox="1"/>
          <p:nvPr/>
        </p:nvSpPr>
        <p:spPr>
          <a:xfrm>
            <a:off x="8548190" y="3261999"/>
            <a:ext cx="1343317" cy="33400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lgn="l" defTabSz="457200">
              <a:lnSpc>
                <a:spcPct val="117999"/>
              </a:lnSpc>
              <a:defRPr sz="2200" b="0"/>
            </a:lvl1pPr>
          </a:lstStyle>
          <a:p>
            <a:r>
              <a:rPr sz="1547"/>
              <a:t>distance = 6.4</a:t>
            </a:r>
          </a:p>
        </p:txBody>
      </p:sp>
      <p:sp>
        <p:nvSpPr>
          <p:cNvPr id="396" name="Euclidean distance"/>
          <p:cNvSpPr txBox="1"/>
          <p:nvPr/>
        </p:nvSpPr>
        <p:spPr>
          <a:xfrm>
            <a:off x="7326962" y="1746586"/>
            <a:ext cx="1788952" cy="33400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lgn="l" defTabSz="457200">
              <a:lnSpc>
                <a:spcPct val="117999"/>
              </a:lnSpc>
              <a:defRPr sz="2200" b="0"/>
            </a:lvl1pPr>
          </a:lstStyle>
          <a:p>
            <a:r>
              <a:rPr sz="1547"/>
              <a:t>Euclidean distance</a:t>
            </a:r>
          </a:p>
        </p:txBody>
      </p:sp>
      <p:pic>
        <p:nvPicPr>
          <p:cNvPr id="397" name="Image" descr="Image"/>
          <p:cNvPicPr>
            <a:picLocks noChangeAspect="1"/>
          </p:cNvPicPr>
          <p:nvPr/>
        </p:nvPicPr>
        <p:blipFill>
          <a:blip r:embed="rId3"/>
          <a:stretch>
            <a:fillRect/>
          </a:stretch>
        </p:blipFill>
        <p:spPr>
          <a:xfrm>
            <a:off x="2236418" y="5527928"/>
            <a:ext cx="2884490" cy="1340790"/>
          </a:xfrm>
          <a:prstGeom prst="rect">
            <a:avLst/>
          </a:prstGeom>
          <a:ln w="12700">
            <a:miter lim="400000"/>
          </a:ln>
        </p:spPr>
      </p:pic>
      <p:sp>
        <p:nvSpPr>
          <p:cNvPr id="398" name="Euclidean distance : vectors u, v of dimension N"/>
          <p:cNvSpPr txBox="1"/>
          <p:nvPr/>
        </p:nvSpPr>
        <p:spPr>
          <a:xfrm>
            <a:off x="1618927" y="5201246"/>
            <a:ext cx="4453143" cy="33400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lgn="l" defTabSz="457200">
              <a:lnSpc>
                <a:spcPct val="117999"/>
              </a:lnSpc>
              <a:defRPr sz="2200" b="0"/>
            </a:lvl1pPr>
          </a:lstStyle>
          <a:p>
            <a:r>
              <a:rPr sz="1547"/>
              <a:t>Euclidean distance : vectors u, v of dimension N</a:t>
            </a:r>
          </a:p>
        </p:txBody>
      </p:sp>
      <p:sp>
        <p:nvSpPr>
          <p:cNvPr id="399" name="Oh no! Good is…"/>
          <p:cNvSpPr txBox="1"/>
          <p:nvPr/>
        </p:nvSpPr>
        <p:spPr>
          <a:xfrm>
            <a:off x="7654006" y="44522"/>
            <a:ext cx="2969909" cy="162999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anchor="ctr">
            <a:spAutoFit/>
          </a:bodyPr>
          <a:lstStyle/>
          <a:p>
            <a:pPr>
              <a:defRPr sz="3600" b="0">
                <a:latin typeface="Chalkduster"/>
                <a:ea typeface="Chalkduster"/>
                <a:cs typeface="Chalkduster"/>
                <a:sym typeface="Chalkduster"/>
              </a:defRPr>
            </a:pPr>
            <a:r>
              <a:rPr sz="2531" dirty="0"/>
              <a:t>Oh no! Good is</a:t>
            </a:r>
          </a:p>
          <a:p>
            <a:pPr>
              <a:defRPr sz="3600" b="0">
                <a:latin typeface="Chalkduster"/>
                <a:ea typeface="Chalkduster"/>
                <a:cs typeface="Chalkduster"/>
                <a:sym typeface="Chalkduster"/>
              </a:defRPr>
            </a:pPr>
            <a:r>
              <a:rPr sz="2531" dirty="0"/>
              <a:t>closer to Disappointing </a:t>
            </a:r>
          </a:p>
          <a:p>
            <a:pPr>
              <a:defRPr sz="3600" b="0">
                <a:latin typeface="Chalkduster"/>
                <a:ea typeface="Chalkduster"/>
                <a:cs typeface="Chalkduster"/>
                <a:sym typeface="Chalkduster"/>
              </a:defRPr>
            </a:pPr>
            <a:r>
              <a:rPr sz="2531" dirty="0"/>
              <a:t>than to Superb.</a:t>
            </a:r>
          </a:p>
        </p:txBody>
      </p:sp>
    </p:spTree>
    <p:extLst>
      <p:ext uri="{BB962C8B-B14F-4D97-AF65-F5344CB8AC3E}">
        <p14:creationId xmlns:p14="http://schemas.microsoft.com/office/powerpoint/2010/main" val="354221884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1" name="Vector L2 (length) Normalization"/>
          <p:cNvSpPr txBox="1">
            <a:spLocks noGrp="1"/>
          </p:cNvSpPr>
          <p:nvPr>
            <p:ph type="title" idx="4294967295"/>
          </p:nvPr>
        </p:nvSpPr>
        <p:spPr>
          <a:xfrm>
            <a:off x="0" y="365125"/>
            <a:ext cx="10953750" cy="771525"/>
          </a:xfrm>
          <a:prstGeom prst="rect">
            <a:avLst/>
          </a:prstGeom>
        </p:spPr>
        <p:txBody>
          <a:bodyPr>
            <a:normAutofit fontScale="90000"/>
          </a:bodyPr>
          <a:lstStyle>
            <a:lvl1pPr defTabSz="490727">
              <a:defRPr sz="6719"/>
            </a:lvl1pPr>
          </a:lstStyle>
          <a:p>
            <a:r>
              <a:t>Vector L2 (length) Normalization</a:t>
            </a:r>
          </a:p>
        </p:txBody>
      </p:sp>
      <p:graphicFrame>
        <p:nvGraphicFramePr>
          <p:cNvPr id="402" name="Table"/>
          <p:cNvGraphicFramePr/>
          <p:nvPr/>
        </p:nvGraphicFramePr>
        <p:xfrm>
          <a:off x="2240883" y="2065667"/>
          <a:ext cx="2875560" cy="3093232"/>
        </p:xfrm>
        <a:graphic>
          <a:graphicData uri="http://schemas.openxmlformats.org/drawingml/2006/table">
            <a:tbl>
              <a:tblPr firstRow="1" firstCol="1">
                <a:tableStyleId>{69C7853C-536D-4A76-A0AE-DD22124D55A5}</a:tableStyleId>
              </a:tblPr>
              <a:tblGrid>
                <a:gridCol w="958520">
                  <a:extLst>
                    <a:ext uri="{9D8B030D-6E8A-4147-A177-3AD203B41FA5}">
                      <a16:colId xmlns:a16="http://schemas.microsoft.com/office/drawing/2014/main" val="20000"/>
                    </a:ext>
                  </a:extLst>
                </a:gridCol>
                <a:gridCol w="958520">
                  <a:extLst>
                    <a:ext uri="{9D8B030D-6E8A-4147-A177-3AD203B41FA5}">
                      <a16:colId xmlns:a16="http://schemas.microsoft.com/office/drawing/2014/main" val="20001"/>
                    </a:ext>
                  </a:extLst>
                </a:gridCol>
                <a:gridCol w="958520">
                  <a:extLst>
                    <a:ext uri="{9D8B030D-6E8A-4147-A177-3AD203B41FA5}">
                      <a16:colId xmlns:a16="http://schemas.microsoft.com/office/drawing/2014/main" val="20002"/>
                    </a:ext>
                  </a:extLst>
                </a:gridCol>
              </a:tblGrid>
              <a:tr h="773308">
                <a:tc>
                  <a:txBody>
                    <a:bodyPr/>
                    <a:lstStyle/>
                    <a:p>
                      <a:pPr defTabSz="914400">
                        <a:defRPr sz="2200">
                          <a:sym typeface="Helvetica Neue"/>
                        </a:defRPr>
                      </a:pPr>
                      <a:endParaRPr sz="2400" dirty="0"/>
                    </a:p>
                  </a:txBody>
                  <a:tcPr marL="35719" marR="35719" marT="35719" marB="35719" anchor="ctr" horzOverflow="overflow"/>
                </a:tc>
                <a:tc>
                  <a:txBody>
                    <a:bodyPr/>
                    <a:lstStyle/>
                    <a:p>
                      <a:pPr defTabSz="914400">
                        <a:defRPr sz="2200">
                          <a:sym typeface="Helvetica Neue"/>
                        </a:defRPr>
                      </a:pPr>
                      <a:r>
                        <a:rPr sz="2400" dirty="0" err="1"/>
                        <a:t>doc</a:t>
                      </a:r>
                      <a:r>
                        <a:rPr sz="2400" baseline="-5999" dirty="0" err="1"/>
                        <a:t>X</a:t>
                      </a:r>
                      <a:endParaRPr sz="2400" baseline="-5999" dirty="0"/>
                    </a:p>
                  </a:txBody>
                  <a:tcPr marL="35719" marR="35719" marT="35719" marB="35719" anchor="ctr" horzOverflow="overflow"/>
                </a:tc>
                <a:tc>
                  <a:txBody>
                    <a:bodyPr/>
                    <a:lstStyle/>
                    <a:p>
                      <a:pPr defTabSz="914400">
                        <a:defRPr sz="2200">
                          <a:sym typeface="Helvetica Neue"/>
                        </a:defRPr>
                      </a:pPr>
                      <a:r>
                        <a:rPr sz="2400" dirty="0" err="1"/>
                        <a:t>doc</a:t>
                      </a:r>
                      <a:r>
                        <a:rPr sz="2400" baseline="-5999" dirty="0" err="1"/>
                        <a:t>Y</a:t>
                      </a:r>
                      <a:endParaRPr sz="2400" baseline="-5999" dirty="0"/>
                    </a:p>
                  </a:txBody>
                  <a:tcPr marL="35719" marR="35719" marT="35719" marB="35719" anchor="ctr" horzOverflow="overflow"/>
                </a:tc>
                <a:extLst>
                  <a:ext uri="{0D108BD9-81ED-4DB2-BD59-A6C34878D82A}">
                    <a16:rowId xmlns:a16="http://schemas.microsoft.com/office/drawing/2014/main" val="10000"/>
                  </a:ext>
                </a:extLst>
              </a:tr>
              <a:tr h="773308">
                <a:tc>
                  <a:txBody>
                    <a:bodyPr/>
                    <a:lstStyle/>
                    <a:p>
                      <a:pPr defTabSz="914400">
                        <a:defRPr sz="1800" b="0">
                          <a:solidFill>
                            <a:srgbClr val="000000"/>
                          </a:solidFill>
                        </a:defRPr>
                      </a:pPr>
                      <a:r>
                        <a:rPr sz="2400" baseline="0" dirty="0">
                          <a:sym typeface="Helvetica Neue"/>
                        </a:rPr>
                        <a:t>A</a:t>
                      </a:r>
                      <a:endParaRPr sz="2400" b="1" baseline="0" dirty="0">
                        <a:solidFill>
                          <a:srgbClr val="FFFFFF"/>
                        </a:solidFill>
                        <a:sym typeface="Helvetica Neue"/>
                      </a:endParaRPr>
                    </a:p>
                  </a:txBody>
                  <a:tcPr marL="35719" marR="35719" marT="35719" marB="35719" anchor="ctr" horzOverflow="overflow"/>
                </a:tc>
                <a:tc>
                  <a:txBody>
                    <a:bodyPr/>
                    <a:lstStyle/>
                    <a:p>
                      <a:pPr defTabSz="914400">
                        <a:defRPr sz="1800"/>
                      </a:pPr>
                      <a:r>
                        <a:rPr sz="2400" baseline="0" dirty="0">
                          <a:sym typeface="Helvetica Neue"/>
                        </a:rPr>
                        <a:t>2</a:t>
                      </a:r>
                    </a:p>
                  </a:txBody>
                  <a:tcPr marL="35719" marR="35719" marT="35719" marB="35719" anchor="ctr" horzOverflow="overflow"/>
                </a:tc>
                <a:tc>
                  <a:txBody>
                    <a:bodyPr/>
                    <a:lstStyle/>
                    <a:p>
                      <a:pPr defTabSz="914400">
                        <a:defRPr sz="1800"/>
                      </a:pPr>
                      <a:r>
                        <a:rPr sz="2400" baseline="0">
                          <a:sym typeface="Helvetica Neue"/>
                        </a:rPr>
                        <a:t>4</a:t>
                      </a:r>
                    </a:p>
                  </a:txBody>
                  <a:tcPr marL="35719" marR="35719" marT="35719" marB="35719" anchor="ctr" horzOverflow="overflow"/>
                </a:tc>
                <a:extLst>
                  <a:ext uri="{0D108BD9-81ED-4DB2-BD59-A6C34878D82A}">
                    <a16:rowId xmlns:a16="http://schemas.microsoft.com/office/drawing/2014/main" val="10001"/>
                  </a:ext>
                </a:extLst>
              </a:tr>
              <a:tr h="773308">
                <a:tc>
                  <a:txBody>
                    <a:bodyPr/>
                    <a:lstStyle/>
                    <a:p>
                      <a:pPr defTabSz="914400">
                        <a:defRPr sz="1800" b="0">
                          <a:solidFill>
                            <a:srgbClr val="000000"/>
                          </a:solidFill>
                        </a:defRPr>
                      </a:pPr>
                      <a:r>
                        <a:rPr sz="2400" baseline="0">
                          <a:sym typeface="Helvetica Neue"/>
                        </a:rPr>
                        <a:t>B</a:t>
                      </a:r>
                      <a:endParaRPr sz="2400" b="1" baseline="0">
                        <a:solidFill>
                          <a:srgbClr val="FFFFFF"/>
                        </a:solidFill>
                        <a:sym typeface="Helvetica Neue"/>
                      </a:endParaRPr>
                    </a:p>
                  </a:txBody>
                  <a:tcPr marL="35719" marR="35719" marT="35719" marB="35719" anchor="ctr" horzOverflow="overflow"/>
                </a:tc>
                <a:tc>
                  <a:txBody>
                    <a:bodyPr/>
                    <a:lstStyle/>
                    <a:p>
                      <a:pPr defTabSz="914400">
                        <a:defRPr sz="1800"/>
                      </a:pPr>
                      <a:r>
                        <a:rPr sz="2400" baseline="0">
                          <a:sym typeface="Helvetica Neue"/>
                        </a:rPr>
                        <a:t>10</a:t>
                      </a:r>
                    </a:p>
                  </a:txBody>
                  <a:tcPr marL="35719" marR="35719" marT="35719" marB="35719" anchor="ctr" horzOverflow="overflow"/>
                </a:tc>
                <a:tc>
                  <a:txBody>
                    <a:bodyPr/>
                    <a:lstStyle/>
                    <a:p>
                      <a:pPr defTabSz="914400">
                        <a:defRPr sz="1800"/>
                      </a:pPr>
                      <a:r>
                        <a:rPr sz="2400" baseline="0">
                          <a:sym typeface="Helvetica Neue"/>
                        </a:rPr>
                        <a:t>15</a:t>
                      </a:r>
                    </a:p>
                  </a:txBody>
                  <a:tcPr marL="35719" marR="35719" marT="35719" marB="35719" anchor="ctr" horzOverflow="overflow"/>
                </a:tc>
                <a:extLst>
                  <a:ext uri="{0D108BD9-81ED-4DB2-BD59-A6C34878D82A}">
                    <a16:rowId xmlns:a16="http://schemas.microsoft.com/office/drawing/2014/main" val="10002"/>
                  </a:ext>
                </a:extLst>
              </a:tr>
              <a:tr h="773308">
                <a:tc>
                  <a:txBody>
                    <a:bodyPr/>
                    <a:lstStyle/>
                    <a:p>
                      <a:pPr defTabSz="914400">
                        <a:defRPr sz="1800" b="0">
                          <a:solidFill>
                            <a:srgbClr val="000000"/>
                          </a:solidFill>
                        </a:defRPr>
                      </a:pPr>
                      <a:r>
                        <a:rPr sz="2400" baseline="0">
                          <a:sym typeface="Helvetica Neue"/>
                        </a:rPr>
                        <a:t>C</a:t>
                      </a:r>
                      <a:endParaRPr sz="2400" b="1" baseline="0">
                        <a:solidFill>
                          <a:srgbClr val="FFFFFF"/>
                        </a:solidFill>
                        <a:sym typeface="Helvetica Neue"/>
                      </a:endParaRPr>
                    </a:p>
                  </a:txBody>
                  <a:tcPr marL="35719" marR="35719" marT="35719" marB="35719" anchor="ctr" horzOverflow="overflow"/>
                </a:tc>
                <a:tc>
                  <a:txBody>
                    <a:bodyPr/>
                    <a:lstStyle/>
                    <a:p>
                      <a:pPr defTabSz="914400">
                        <a:defRPr sz="1800"/>
                      </a:pPr>
                      <a:r>
                        <a:rPr sz="2400" baseline="0">
                          <a:sym typeface="Helvetica Neue"/>
                        </a:rPr>
                        <a:t>14</a:t>
                      </a:r>
                    </a:p>
                  </a:txBody>
                  <a:tcPr marL="35719" marR="35719" marT="35719" marB="35719" anchor="ctr" horzOverflow="overflow"/>
                </a:tc>
                <a:tc>
                  <a:txBody>
                    <a:bodyPr/>
                    <a:lstStyle/>
                    <a:p>
                      <a:pPr defTabSz="914400">
                        <a:defRPr sz="1800"/>
                      </a:pPr>
                      <a:r>
                        <a:rPr sz="2400" baseline="0" dirty="0">
                          <a:sym typeface="Helvetica Neue"/>
                        </a:rPr>
                        <a:t>10</a:t>
                      </a:r>
                    </a:p>
                  </a:txBody>
                  <a:tcPr marL="35719" marR="35719" marT="35719" marB="35719" anchor="ctr" horzOverflow="overflow"/>
                </a:tc>
                <a:extLst>
                  <a:ext uri="{0D108BD9-81ED-4DB2-BD59-A6C34878D82A}">
                    <a16:rowId xmlns:a16="http://schemas.microsoft.com/office/drawing/2014/main" val="10003"/>
                  </a:ext>
                </a:extLst>
              </a:tr>
            </a:tbl>
          </a:graphicData>
        </a:graphic>
      </p:graphicFrame>
      <p:graphicFrame>
        <p:nvGraphicFramePr>
          <p:cNvPr id="403" name="Table"/>
          <p:cNvGraphicFramePr/>
          <p:nvPr/>
        </p:nvGraphicFramePr>
        <p:xfrm>
          <a:off x="5235449" y="2065667"/>
          <a:ext cx="1011238" cy="3093232"/>
        </p:xfrm>
        <a:graphic>
          <a:graphicData uri="http://schemas.openxmlformats.org/drawingml/2006/table">
            <a:tbl>
              <a:tblPr firstRow="1">
                <a:tableStyleId>{69C7853C-536D-4A76-A0AE-DD22124D55A5}</a:tableStyleId>
              </a:tblPr>
              <a:tblGrid>
                <a:gridCol w="1011238">
                  <a:extLst>
                    <a:ext uri="{9D8B030D-6E8A-4147-A177-3AD203B41FA5}">
                      <a16:colId xmlns:a16="http://schemas.microsoft.com/office/drawing/2014/main" val="20000"/>
                    </a:ext>
                  </a:extLst>
                </a:gridCol>
              </a:tblGrid>
              <a:tr h="773308">
                <a:tc>
                  <a:txBody>
                    <a:bodyPr/>
                    <a:lstStyle/>
                    <a:p>
                      <a:pPr defTabSz="914400">
                        <a:defRPr sz="1800" b="0">
                          <a:solidFill>
                            <a:srgbClr val="000000"/>
                          </a:solidFill>
                        </a:defRPr>
                      </a:pPr>
                      <a:r>
                        <a:rPr sz="2400" baseline="0" dirty="0">
                          <a:solidFill>
                            <a:schemeClr val="bg1"/>
                          </a:solidFill>
                          <a:sym typeface="Helvetica Neue"/>
                        </a:rPr>
                        <a:t>||u||</a:t>
                      </a:r>
                      <a:endParaRPr sz="2400" b="1" baseline="0" dirty="0">
                        <a:solidFill>
                          <a:schemeClr val="bg1"/>
                        </a:solidFill>
                        <a:sym typeface="Helvetica Neue"/>
                      </a:endParaRPr>
                    </a:p>
                  </a:txBody>
                  <a:tcPr marL="35719" marR="35719" marT="35719" marB="35719" anchor="ctr" horzOverflow="overflow"/>
                </a:tc>
                <a:extLst>
                  <a:ext uri="{0D108BD9-81ED-4DB2-BD59-A6C34878D82A}">
                    <a16:rowId xmlns:a16="http://schemas.microsoft.com/office/drawing/2014/main" val="10000"/>
                  </a:ext>
                </a:extLst>
              </a:tr>
              <a:tr h="773308">
                <a:tc>
                  <a:txBody>
                    <a:bodyPr/>
                    <a:lstStyle/>
                    <a:p>
                      <a:pPr defTabSz="914400">
                        <a:defRPr sz="1800"/>
                      </a:pPr>
                      <a:r>
                        <a:rPr sz="2400" baseline="0" dirty="0">
                          <a:sym typeface="Helvetica Neue"/>
                        </a:rPr>
                        <a:t>4.47</a:t>
                      </a:r>
                    </a:p>
                  </a:txBody>
                  <a:tcPr marL="35719" marR="35719" marT="35719" marB="35719" anchor="ctr" horzOverflow="overflow"/>
                </a:tc>
                <a:extLst>
                  <a:ext uri="{0D108BD9-81ED-4DB2-BD59-A6C34878D82A}">
                    <a16:rowId xmlns:a16="http://schemas.microsoft.com/office/drawing/2014/main" val="10001"/>
                  </a:ext>
                </a:extLst>
              </a:tr>
              <a:tr h="773308">
                <a:tc>
                  <a:txBody>
                    <a:bodyPr/>
                    <a:lstStyle/>
                    <a:p>
                      <a:pPr defTabSz="914400">
                        <a:defRPr sz="1800"/>
                      </a:pPr>
                      <a:r>
                        <a:rPr sz="2400" baseline="0">
                          <a:sym typeface="Helvetica Neue"/>
                        </a:rPr>
                        <a:t>18.02</a:t>
                      </a:r>
                    </a:p>
                  </a:txBody>
                  <a:tcPr marL="35719" marR="35719" marT="35719" marB="35719" anchor="ctr" horzOverflow="overflow"/>
                </a:tc>
                <a:extLst>
                  <a:ext uri="{0D108BD9-81ED-4DB2-BD59-A6C34878D82A}">
                    <a16:rowId xmlns:a16="http://schemas.microsoft.com/office/drawing/2014/main" val="10002"/>
                  </a:ext>
                </a:extLst>
              </a:tr>
              <a:tr h="773308">
                <a:tc>
                  <a:txBody>
                    <a:bodyPr/>
                    <a:lstStyle/>
                    <a:p>
                      <a:pPr defTabSz="914400">
                        <a:defRPr sz="1800"/>
                      </a:pPr>
                      <a:r>
                        <a:rPr sz="2400" baseline="0" dirty="0">
                          <a:sym typeface="Helvetica Neue"/>
                        </a:rPr>
                        <a:t>17.20</a:t>
                      </a:r>
                    </a:p>
                  </a:txBody>
                  <a:tcPr marL="35719" marR="35719" marT="35719" marB="35719" anchor="ctr" horzOverflow="overflow"/>
                </a:tc>
                <a:extLst>
                  <a:ext uri="{0D108BD9-81ED-4DB2-BD59-A6C34878D82A}">
                    <a16:rowId xmlns:a16="http://schemas.microsoft.com/office/drawing/2014/main" val="10003"/>
                  </a:ext>
                </a:extLst>
              </a:tr>
            </a:tbl>
          </a:graphicData>
        </a:graphic>
      </p:graphicFrame>
      <p:pic>
        <p:nvPicPr>
          <p:cNvPr id="404" name="Image" descr="Image"/>
          <p:cNvPicPr>
            <a:picLocks noChangeAspect="1"/>
          </p:cNvPicPr>
          <p:nvPr/>
        </p:nvPicPr>
        <p:blipFill>
          <a:blip r:embed="rId2"/>
          <a:stretch>
            <a:fillRect/>
          </a:stretch>
        </p:blipFill>
        <p:spPr>
          <a:xfrm>
            <a:off x="6880642" y="3172667"/>
            <a:ext cx="2698469" cy="879234"/>
          </a:xfrm>
          <a:prstGeom prst="rect">
            <a:avLst/>
          </a:prstGeom>
          <a:ln w="12700">
            <a:miter lim="400000"/>
          </a:ln>
        </p:spPr>
      </p:pic>
    </p:spTree>
    <p:extLst>
      <p:ext uri="{BB962C8B-B14F-4D97-AF65-F5344CB8AC3E}">
        <p14:creationId xmlns:p14="http://schemas.microsoft.com/office/powerpoint/2010/main" val="33258168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6" name="Vector L2 (length) Normalization"/>
          <p:cNvSpPr txBox="1">
            <a:spLocks noGrp="1"/>
          </p:cNvSpPr>
          <p:nvPr>
            <p:ph type="title" idx="4294967295"/>
          </p:nvPr>
        </p:nvSpPr>
        <p:spPr>
          <a:xfrm>
            <a:off x="0" y="365125"/>
            <a:ext cx="10953750" cy="771525"/>
          </a:xfrm>
          <a:prstGeom prst="rect">
            <a:avLst/>
          </a:prstGeom>
        </p:spPr>
        <p:txBody>
          <a:bodyPr>
            <a:normAutofit fontScale="90000"/>
          </a:bodyPr>
          <a:lstStyle>
            <a:lvl1pPr defTabSz="490727">
              <a:defRPr sz="6719"/>
            </a:lvl1pPr>
          </a:lstStyle>
          <a:p>
            <a:r>
              <a:t>Vector L2 (length) Normalization</a:t>
            </a:r>
          </a:p>
        </p:txBody>
      </p:sp>
      <p:graphicFrame>
        <p:nvGraphicFramePr>
          <p:cNvPr id="407" name="Table"/>
          <p:cNvGraphicFramePr/>
          <p:nvPr/>
        </p:nvGraphicFramePr>
        <p:xfrm>
          <a:off x="2240883" y="2065667"/>
          <a:ext cx="3093117" cy="3093232"/>
        </p:xfrm>
        <a:graphic>
          <a:graphicData uri="http://schemas.openxmlformats.org/drawingml/2006/table">
            <a:tbl>
              <a:tblPr firstRow="1" firstCol="1">
                <a:tableStyleId>{69C7853C-536D-4A76-A0AE-DD22124D55A5}</a:tableStyleId>
              </a:tblPr>
              <a:tblGrid>
                <a:gridCol w="799200">
                  <a:extLst>
                    <a:ext uri="{9D8B030D-6E8A-4147-A177-3AD203B41FA5}">
                      <a16:colId xmlns:a16="http://schemas.microsoft.com/office/drawing/2014/main" val="20000"/>
                    </a:ext>
                  </a:extLst>
                </a:gridCol>
                <a:gridCol w="1128156">
                  <a:extLst>
                    <a:ext uri="{9D8B030D-6E8A-4147-A177-3AD203B41FA5}">
                      <a16:colId xmlns:a16="http://schemas.microsoft.com/office/drawing/2014/main" val="20001"/>
                    </a:ext>
                  </a:extLst>
                </a:gridCol>
                <a:gridCol w="1165761">
                  <a:extLst>
                    <a:ext uri="{9D8B030D-6E8A-4147-A177-3AD203B41FA5}">
                      <a16:colId xmlns:a16="http://schemas.microsoft.com/office/drawing/2014/main" val="20002"/>
                    </a:ext>
                  </a:extLst>
                </a:gridCol>
              </a:tblGrid>
              <a:tr h="773308">
                <a:tc>
                  <a:txBody>
                    <a:bodyPr/>
                    <a:lstStyle/>
                    <a:p>
                      <a:pPr defTabSz="914400">
                        <a:defRPr sz="2200">
                          <a:sym typeface="Helvetica Neue"/>
                        </a:defRPr>
                      </a:pPr>
                      <a:endParaRPr sz="2400" dirty="0"/>
                    </a:p>
                  </a:txBody>
                  <a:tcPr marL="35719" marR="35719" marT="35719" marB="35719" anchor="ctr" horzOverflow="overflow"/>
                </a:tc>
                <a:tc>
                  <a:txBody>
                    <a:bodyPr/>
                    <a:lstStyle/>
                    <a:p>
                      <a:pPr defTabSz="914400">
                        <a:defRPr sz="2200">
                          <a:sym typeface="Helvetica Neue"/>
                        </a:defRPr>
                      </a:pPr>
                      <a:r>
                        <a:rPr sz="2400"/>
                        <a:t>doc</a:t>
                      </a:r>
                      <a:r>
                        <a:rPr sz="2400" baseline="-5999"/>
                        <a:t>X</a:t>
                      </a:r>
                    </a:p>
                  </a:txBody>
                  <a:tcPr marL="35719" marR="35719" marT="35719" marB="35719" anchor="ctr" horzOverflow="overflow"/>
                </a:tc>
                <a:tc>
                  <a:txBody>
                    <a:bodyPr/>
                    <a:lstStyle/>
                    <a:p>
                      <a:pPr defTabSz="914400">
                        <a:defRPr sz="2200">
                          <a:sym typeface="Helvetica Neue"/>
                        </a:defRPr>
                      </a:pPr>
                      <a:r>
                        <a:rPr sz="2400"/>
                        <a:t>doc</a:t>
                      </a:r>
                      <a:r>
                        <a:rPr sz="2400" baseline="-5999"/>
                        <a:t>Y</a:t>
                      </a:r>
                    </a:p>
                  </a:txBody>
                  <a:tcPr marL="35719" marR="35719" marT="35719" marB="35719" anchor="ctr" horzOverflow="overflow"/>
                </a:tc>
                <a:extLst>
                  <a:ext uri="{0D108BD9-81ED-4DB2-BD59-A6C34878D82A}">
                    <a16:rowId xmlns:a16="http://schemas.microsoft.com/office/drawing/2014/main" val="10000"/>
                  </a:ext>
                </a:extLst>
              </a:tr>
              <a:tr h="773308">
                <a:tc>
                  <a:txBody>
                    <a:bodyPr/>
                    <a:lstStyle/>
                    <a:p>
                      <a:pPr defTabSz="914400">
                        <a:defRPr sz="1800" b="0">
                          <a:solidFill>
                            <a:srgbClr val="000000"/>
                          </a:solidFill>
                        </a:defRPr>
                      </a:pPr>
                      <a:r>
                        <a:rPr sz="2400" dirty="0">
                          <a:sym typeface="Helvetica Neue"/>
                        </a:rPr>
                        <a:t>A</a:t>
                      </a:r>
                      <a:endParaRPr sz="2400" b="1" dirty="0">
                        <a:solidFill>
                          <a:srgbClr val="FFFFFF"/>
                        </a:solidFill>
                        <a:sym typeface="Helvetica Neue"/>
                      </a:endParaRPr>
                    </a:p>
                  </a:txBody>
                  <a:tcPr marL="35719" marR="35719" marT="35719" marB="35719" anchor="ctr" horzOverflow="overflow"/>
                </a:tc>
                <a:tc>
                  <a:txBody>
                    <a:bodyPr/>
                    <a:lstStyle/>
                    <a:p>
                      <a:pPr defTabSz="914400">
                        <a:defRPr sz="1800"/>
                      </a:pPr>
                      <a:r>
                        <a:rPr sz="2000" baseline="0" dirty="0">
                          <a:sym typeface="Helvetica Neue"/>
                        </a:rPr>
                        <a:t>2/4.47</a:t>
                      </a:r>
                    </a:p>
                  </a:txBody>
                  <a:tcPr marL="35719" marR="35719" marT="35719" marB="35719" anchor="ctr" horzOverflow="overflow"/>
                </a:tc>
                <a:tc>
                  <a:txBody>
                    <a:bodyPr/>
                    <a:lstStyle/>
                    <a:p>
                      <a:pPr defTabSz="914400">
                        <a:defRPr sz="1800"/>
                      </a:pPr>
                      <a:r>
                        <a:rPr sz="2000" baseline="0" dirty="0">
                          <a:sym typeface="Helvetica Neue"/>
                        </a:rPr>
                        <a:t>4/4.47</a:t>
                      </a:r>
                    </a:p>
                  </a:txBody>
                  <a:tcPr marL="35719" marR="35719" marT="35719" marB="35719" anchor="ctr" horzOverflow="overflow"/>
                </a:tc>
                <a:extLst>
                  <a:ext uri="{0D108BD9-81ED-4DB2-BD59-A6C34878D82A}">
                    <a16:rowId xmlns:a16="http://schemas.microsoft.com/office/drawing/2014/main" val="10001"/>
                  </a:ext>
                </a:extLst>
              </a:tr>
              <a:tr h="773308">
                <a:tc>
                  <a:txBody>
                    <a:bodyPr/>
                    <a:lstStyle/>
                    <a:p>
                      <a:pPr defTabSz="914400">
                        <a:defRPr sz="1800" b="0">
                          <a:solidFill>
                            <a:srgbClr val="000000"/>
                          </a:solidFill>
                        </a:defRPr>
                      </a:pPr>
                      <a:r>
                        <a:rPr sz="2400">
                          <a:sym typeface="Helvetica Neue"/>
                        </a:rPr>
                        <a:t>B</a:t>
                      </a:r>
                      <a:endParaRPr sz="2400" b="1">
                        <a:solidFill>
                          <a:srgbClr val="FFFFFF"/>
                        </a:solidFill>
                        <a:sym typeface="Helvetica Neue"/>
                      </a:endParaRPr>
                    </a:p>
                  </a:txBody>
                  <a:tcPr marL="35719" marR="35719" marT="35719" marB="35719" anchor="ctr" horzOverflow="overflow"/>
                </a:tc>
                <a:tc>
                  <a:txBody>
                    <a:bodyPr/>
                    <a:lstStyle/>
                    <a:p>
                      <a:pPr defTabSz="914400">
                        <a:defRPr sz="1800"/>
                      </a:pPr>
                      <a:r>
                        <a:rPr sz="2000" baseline="0" dirty="0">
                          <a:sym typeface="Helvetica Neue"/>
                        </a:rPr>
                        <a:t>10/18.02</a:t>
                      </a:r>
                    </a:p>
                  </a:txBody>
                  <a:tcPr marL="35719" marR="35719" marT="35719" marB="35719" anchor="ctr" horzOverflow="overflow"/>
                </a:tc>
                <a:tc>
                  <a:txBody>
                    <a:bodyPr/>
                    <a:lstStyle/>
                    <a:p>
                      <a:pPr defTabSz="914400">
                        <a:defRPr sz="1800"/>
                      </a:pPr>
                      <a:r>
                        <a:rPr sz="2000" baseline="0" dirty="0">
                          <a:sym typeface="Helvetica Neue"/>
                        </a:rPr>
                        <a:t>15/18.02</a:t>
                      </a:r>
                    </a:p>
                  </a:txBody>
                  <a:tcPr marL="35719" marR="35719" marT="35719" marB="35719" anchor="ctr" horzOverflow="overflow"/>
                </a:tc>
                <a:extLst>
                  <a:ext uri="{0D108BD9-81ED-4DB2-BD59-A6C34878D82A}">
                    <a16:rowId xmlns:a16="http://schemas.microsoft.com/office/drawing/2014/main" val="10002"/>
                  </a:ext>
                </a:extLst>
              </a:tr>
              <a:tr h="773308">
                <a:tc>
                  <a:txBody>
                    <a:bodyPr/>
                    <a:lstStyle/>
                    <a:p>
                      <a:pPr defTabSz="914400">
                        <a:defRPr sz="1800" b="0">
                          <a:solidFill>
                            <a:srgbClr val="000000"/>
                          </a:solidFill>
                        </a:defRPr>
                      </a:pPr>
                      <a:r>
                        <a:rPr sz="2400">
                          <a:sym typeface="Helvetica Neue"/>
                        </a:rPr>
                        <a:t>C</a:t>
                      </a:r>
                      <a:endParaRPr sz="2400" b="1">
                        <a:solidFill>
                          <a:srgbClr val="FFFFFF"/>
                        </a:solidFill>
                        <a:sym typeface="Helvetica Neue"/>
                      </a:endParaRPr>
                    </a:p>
                  </a:txBody>
                  <a:tcPr marL="35719" marR="35719" marT="35719" marB="35719" anchor="ctr" horzOverflow="overflow"/>
                </a:tc>
                <a:tc>
                  <a:txBody>
                    <a:bodyPr/>
                    <a:lstStyle/>
                    <a:p>
                      <a:pPr defTabSz="914400">
                        <a:defRPr sz="1800"/>
                      </a:pPr>
                      <a:r>
                        <a:rPr sz="2000" baseline="0">
                          <a:sym typeface="Helvetica Neue"/>
                        </a:rPr>
                        <a:t>14/17.2</a:t>
                      </a:r>
                    </a:p>
                  </a:txBody>
                  <a:tcPr marL="35719" marR="35719" marT="35719" marB="35719" anchor="ctr" horzOverflow="overflow"/>
                </a:tc>
                <a:tc>
                  <a:txBody>
                    <a:bodyPr/>
                    <a:lstStyle/>
                    <a:p>
                      <a:pPr defTabSz="914400">
                        <a:defRPr sz="1800"/>
                      </a:pPr>
                      <a:r>
                        <a:rPr sz="2000" baseline="0" dirty="0">
                          <a:sym typeface="Helvetica Neue"/>
                        </a:rPr>
                        <a:t>10/17.2</a:t>
                      </a:r>
                    </a:p>
                  </a:txBody>
                  <a:tcPr marL="35719" marR="35719" marT="35719" marB="35719" anchor="ctr" horzOverflow="overflow"/>
                </a:tc>
                <a:extLst>
                  <a:ext uri="{0D108BD9-81ED-4DB2-BD59-A6C34878D82A}">
                    <a16:rowId xmlns:a16="http://schemas.microsoft.com/office/drawing/2014/main" val="10003"/>
                  </a:ext>
                </a:extLst>
              </a:tr>
            </a:tbl>
          </a:graphicData>
        </a:graphic>
      </p:graphicFrame>
      <p:graphicFrame>
        <p:nvGraphicFramePr>
          <p:cNvPr id="408" name="Table"/>
          <p:cNvGraphicFramePr/>
          <p:nvPr/>
        </p:nvGraphicFramePr>
        <p:xfrm>
          <a:off x="5519282" y="2065667"/>
          <a:ext cx="958520" cy="3093232"/>
        </p:xfrm>
        <a:graphic>
          <a:graphicData uri="http://schemas.openxmlformats.org/drawingml/2006/table">
            <a:tbl>
              <a:tblPr firstRow="1">
                <a:tableStyleId>{69C7853C-536D-4A76-A0AE-DD22124D55A5}</a:tableStyleId>
              </a:tblPr>
              <a:tblGrid>
                <a:gridCol w="958520">
                  <a:extLst>
                    <a:ext uri="{9D8B030D-6E8A-4147-A177-3AD203B41FA5}">
                      <a16:colId xmlns:a16="http://schemas.microsoft.com/office/drawing/2014/main" val="20000"/>
                    </a:ext>
                  </a:extLst>
                </a:gridCol>
              </a:tblGrid>
              <a:tr h="773308">
                <a:tc>
                  <a:txBody>
                    <a:bodyPr/>
                    <a:lstStyle/>
                    <a:p>
                      <a:pPr defTabSz="914400">
                        <a:defRPr sz="1800" b="0">
                          <a:solidFill>
                            <a:srgbClr val="000000"/>
                          </a:solidFill>
                        </a:defRPr>
                      </a:pPr>
                      <a:r>
                        <a:rPr lang="en-US" sz="2400" baseline="0" dirty="0">
                          <a:solidFill>
                            <a:schemeClr val="bg1"/>
                          </a:solidFill>
                          <a:sym typeface="Helvetica Neue"/>
                        </a:rPr>
                        <a:t>||u||</a:t>
                      </a:r>
                      <a:endParaRPr sz="2400" b="1" baseline="0" dirty="0">
                        <a:solidFill>
                          <a:srgbClr val="FFFFFF"/>
                        </a:solidFill>
                        <a:sym typeface="Helvetica Neue"/>
                      </a:endParaRPr>
                    </a:p>
                  </a:txBody>
                  <a:tcPr marL="35719" marR="35719" marT="35719" marB="35719" anchor="ctr" horzOverflow="overflow"/>
                </a:tc>
                <a:extLst>
                  <a:ext uri="{0D108BD9-81ED-4DB2-BD59-A6C34878D82A}">
                    <a16:rowId xmlns:a16="http://schemas.microsoft.com/office/drawing/2014/main" val="10000"/>
                  </a:ext>
                </a:extLst>
              </a:tr>
              <a:tr h="773308">
                <a:tc>
                  <a:txBody>
                    <a:bodyPr/>
                    <a:lstStyle/>
                    <a:p>
                      <a:pPr defTabSz="914400">
                        <a:defRPr sz="1800"/>
                      </a:pPr>
                      <a:r>
                        <a:rPr sz="2400" baseline="0">
                          <a:sym typeface="Helvetica Neue"/>
                        </a:rPr>
                        <a:t>4.47</a:t>
                      </a:r>
                      <a:endParaRPr sz="2400" baseline="0" dirty="0">
                        <a:sym typeface="Helvetica Neue"/>
                      </a:endParaRPr>
                    </a:p>
                  </a:txBody>
                  <a:tcPr marL="35719" marR="35719" marT="35719" marB="35719" anchor="ctr" horzOverflow="overflow"/>
                </a:tc>
                <a:extLst>
                  <a:ext uri="{0D108BD9-81ED-4DB2-BD59-A6C34878D82A}">
                    <a16:rowId xmlns:a16="http://schemas.microsoft.com/office/drawing/2014/main" val="10001"/>
                  </a:ext>
                </a:extLst>
              </a:tr>
              <a:tr h="773308">
                <a:tc>
                  <a:txBody>
                    <a:bodyPr/>
                    <a:lstStyle/>
                    <a:p>
                      <a:pPr defTabSz="914400">
                        <a:defRPr sz="1800"/>
                      </a:pPr>
                      <a:r>
                        <a:rPr sz="2400" baseline="0">
                          <a:sym typeface="Helvetica Neue"/>
                        </a:rPr>
                        <a:t>18.02</a:t>
                      </a:r>
                      <a:endParaRPr sz="2400" baseline="0" dirty="0">
                        <a:sym typeface="Helvetica Neue"/>
                      </a:endParaRPr>
                    </a:p>
                  </a:txBody>
                  <a:tcPr marL="35719" marR="35719" marT="35719" marB="35719" anchor="ctr" horzOverflow="overflow"/>
                </a:tc>
                <a:extLst>
                  <a:ext uri="{0D108BD9-81ED-4DB2-BD59-A6C34878D82A}">
                    <a16:rowId xmlns:a16="http://schemas.microsoft.com/office/drawing/2014/main" val="10002"/>
                  </a:ext>
                </a:extLst>
              </a:tr>
              <a:tr h="773308">
                <a:tc>
                  <a:txBody>
                    <a:bodyPr/>
                    <a:lstStyle/>
                    <a:p>
                      <a:pPr defTabSz="914400">
                        <a:defRPr sz="1800"/>
                      </a:pPr>
                      <a:r>
                        <a:rPr sz="2400" baseline="0" dirty="0">
                          <a:sym typeface="Helvetica Neue"/>
                        </a:rPr>
                        <a:t>17.20</a:t>
                      </a:r>
                    </a:p>
                  </a:txBody>
                  <a:tcPr marL="35719" marR="35719" marT="35719" marB="35719" anchor="ctr" horzOverflow="overflow"/>
                </a:tc>
                <a:extLst>
                  <a:ext uri="{0D108BD9-81ED-4DB2-BD59-A6C34878D82A}">
                    <a16:rowId xmlns:a16="http://schemas.microsoft.com/office/drawing/2014/main" val="10003"/>
                  </a:ext>
                </a:extLst>
              </a:tr>
            </a:tbl>
          </a:graphicData>
        </a:graphic>
      </p:graphicFrame>
      <p:pic>
        <p:nvPicPr>
          <p:cNvPr id="409" name="Image" descr="Image"/>
          <p:cNvPicPr>
            <a:picLocks noChangeAspect="1"/>
          </p:cNvPicPr>
          <p:nvPr/>
        </p:nvPicPr>
        <p:blipFill>
          <a:blip r:embed="rId2"/>
          <a:stretch>
            <a:fillRect/>
          </a:stretch>
        </p:blipFill>
        <p:spPr>
          <a:xfrm>
            <a:off x="6880642" y="3172667"/>
            <a:ext cx="2698469" cy="879234"/>
          </a:xfrm>
          <a:prstGeom prst="rect">
            <a:avLst/>
          </a:prstGeom>
          <a:ln w="12700">
            <a:miter lim="400000"/>
          </a:ln>
        </p:spPr>
      </p:pic>
      <p:sp>
        <p:nvSpPr>
          <p:cNvPr id="410" name="Divide each vector by its L2 length"/>
          <p:cNvSpPr txBox="1"/>
          <p:nvPr/>
        </p:nvSpPr>
        <p:spPr>
          <a:xfrm>
            <a:off x="2612776" y="5984043"/>
            <a:ext cx="6508193" cy="461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sz="3600" b="0">
                <a:latin typeface="Chalkduster"/>
                <a:ea typeface="Chalkduster"/>
                <a:cs typeface="Chalkduster"/>
                <a:sym typeface="Chalkduster"/>
              </a:defRPr>
            </a:lvl1pPr>
          </a:lstStyle>
          <a:p>
            <a:r>
              <a:rPr sz="2531"/>
              <a:t>Divide each vector by its L2 length</a:t>
            </a:r>
          </a:p>
        </p:txBody>
      </p:sp>
    </p:spTree>
    <p:extLst>
      <p:ext uri="{BB962C8B-B14F-4D97-AF65-F5344CB8AC3E}">
        <p14:creationId xmlns:p14="http://schemas.microsoft.com/office/powerpoint/2010/main" val="361018508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12" name="Vector comparisons"/>
          <p:cNvSpPr txBox="1">
            <a:spLocks noGrp="1"/>
          </p:cNvSpPr>
          <p:nvPr>
            <p:ph type="title" idx="4294967295"/>
          </p:nvPr>
        </p:nvSpPr>
        <p:spPr>
          <a:xfrm>
            <a:off x="0" y="365125"/>
            <a:ext cx="10953750" cy="771525"/>
          </a:xfrm>
          <a:prstGeom prst="rect">
            <a:avLst/>
          </a:prstGeom>
        </p:spPr>
        <p:txBody>
          <a:bodyPr/>
          <a:lstStyle/>
          <a:p>
            <a:r>
              <a:t>Vector comparisons</a:t>
            </a:r>
          </a:p>
        </p:txBody>
      </p:sp>
      <p:graphicFrame>
        <p:nvGraphicFramePr>
          <p:cNvPr id="413" name="Table"/>
          <p:cNvGraphicFramePr/>
          <p:nvPr/>
        </p:nvGraphicFramePr>
        <p:xfrm>
          <a:off x="2240883" y="2065667"/>
          <a:ext cx="2875560" cy="3093232"/>
        </p:xfrm>
        <a:graphic>
          <a:graphicData uri="http://schemas.openxmlformats.org/drawingml/2006/table">
            <a:tbl>
              <a:tblPr firstRow="1" firstCol="1"/>
              <a:tblGrid>
                <a:gridCol w="958520">
                  <a:extLst>
                    <a:ext uri="{9D8B030D-6E8A-4147-A177-3AD203B41FA5}">
                      <a16:colId xmlns:a16="http://schemas.microsoft.com/office/drawing/2014/main" val="20000"/>
                    </a:ext>
                  </a:extLst>
                </a:gridCol>
                <a:gridCol w="958520">
                  <a:extLst>
                    <a:ext uri="{9D8B030D-6E8A-4147-A177-3AD203B41FA5}">
                      <a16:colId xmlns:a16="http://schemas.microsoft.com/office/drawing/2014/main" val="20001"/>
                    </a:ext>
                  </a:extLst>
                </a:gridCol>
                <a:gridCol w="958520">
                  <a:extLst>
                    <a:ext uri="{9D8B030D-6E8A-4147-A177-3AD203B41FA5}">
                      <a16:colId xmlns:a16="http://schemas.microsoft.com/office/drawing/2014/main" val="20002"/>
                    </a:ext>
                  </a:extLst>
                </a:gridCol>
              </a:tblGrid>
              <a:tr h="773308">
                <a:tc>
                  <a:txBody>
                    <a:bodyPr/>
                    <a:lstStyle/>
                    <a:p>
                      <a:pPr defTabSz="914400">
                        <a:defRPr sz="2200">
                          <a:sym typeface="Helvetica Neue"/>
                        </a:defRPr>
                      </a:pPr>
                      <a:endParaRPr sz="1500"/>
                    </a:p>
                  </a:txBody>
                  <a:tcPr marL="35719" marR="35719" marT="35719" marB="35719" anchor="ctr" horzOverflow="overflow"/>
                </a:tc>
                <a:tc>
                  <a:txBody>
                    <a:bodyPr/>
                    <a:lstStyle/>
                    <a:p>
                      <a:pPr defTabSz="914400">
                        <a:defRPr sz="2200">
                          <a:sym typeface="Helvetica Neue"/>
                        </a:defRPr>
                      </a:pPr>
                      <a:r>
                        <a:rPr sz="1500"/>
                        <a:t>doc</a:t>
                      </a:r>
                      <a:r>
                        <a:rPr sz="1500" baseline="-5999"/>
                        <a:t>X</a:t>
                      </a:r>
                    </a:p>
                  </a:txBody>
                  <a:tcPr marL="35719" marR="35719" marT="35719" marB="35719" anchor="ctr" horzOverflow="overflow"/>
                </a:tc>
                <a:tc>
                  <a:txBody>
                    <a:bodyPr/>
                    <a:lstStyle/>
                    <a:p>
                      <a:pPr defTabSz="914400">
                        <a:defRPr sz="2200">
                          <a:sym typeface="Helvetica Neue"/>
                        </a:defRPr>
                      </a:pPr>
                      <a:r>
                        <a:rPr sz="1500"/>
                        <a:t>doc</a:t>
                      </a:r>
                      <a:r>
                        <a:rPr sz="1500" baseline="-5999"/>
                        <a:t>Y</a:t>
                      </a:r>
                    </a:p>
                  </a:txBody>
                  <a:tcPr marL="35719" marR="35719" marT="35719" marB="35719" anchor="ctr" horzOverflow="overflow"/>
                </a:tc>
                <a:extLst>
                  <a:ext uri="{0D108BD9-81ED-4DB2-BD59-A6C34878D82A}">
                    <a16:rowId xmlns:a16="http://schemas.microsoft.com/office/drawing/2014/main" val="10000"/>
                  </a:ext>
                </a:extLst>
              </a:tr>
              <a:tr h="773308">
                <a:tc>
                  <a:txBody>
                    <a:bodyPr/>
                    <a:lstStyle/>
                    <a:p>
                      <a:pPr defTabSz="914400">
                        <a:defRPr sz="1800" b="0">
                          <a:solidFill>
                            <a:srgbClr val="000000"/>
                          </a:solidFill>
                        </a:defRPr>
                      </a:pPr>
                      <a:r>
                        <a:rPr sz="1500" b="1">
                          <a:solidFill>
                            <a:srgbClr val="FFFFFF"/>
                          </a:solidFill>
                          <a:sym typeface="Helvetica Neue"/>
                        </a:rPr>
                        <a:t>A</a:t>
                      </a:r>
                    </a:p>
                  </a:txBody>
                  <a:tcPr marL="35719" marR="35719" marT="35719" marB="35719" anchor="ctr" horzOverflow="overflow"/>
                </a:tc>
                <a:tc>
                  <a:txBody>
                    <a:bodyPr/>
                    <a:lstStyle/>
                    <a:p>
                      <a:pPr defTabSz="914400">
                        <a:defRPr sz="1800"/>
                      </a:pPr>
                      <a:r>
                        <a:rPr sz="1500">
                          <a:sym typeface="Helvetica Neue"/>
                        </a:rPr>
                        <a:t>2</a:t>
                      </a:r>
                    </a:p>
                  </a:txBody>
                  <a:tcPr marL="35719" marR="35719" marT="35719" marB="35719" anchor="ctr" horzOverflow="overflow"/>
                </a:tc>
                <a:tc>
                  <a:txBody>
                    <a:bodyPr/>
                    <a:lstStyle/>
                    <a:p>
                      <a:pPr defTabSz="914400">
                        <a:defRPr sz="1800"/>
                      </a:pPr>
                      <a:r>
                        <a:rPr sz="1500">
                          <a:sym typeface="Helvetica Neue"/>
                        </a:rPr>
                        <a:t>4</a:t>
                      </a:r>
                    </a:p>
                  </a:txBody>
                  <a:tcPr marL="35719" marR="35719" marT="35719" marB="35719" anchor="ctr" horzOverflow="overflow"/>
                </a:tc>
                <a:extLst>
                  <a:ext uri="{0D108BD9-81ED-4DB2-BD59-A6C34878D82A}">
                    <a16:rowId xmlns:a16="http://schemas.microsoft.com/office/drawing/2014/main" val="10001"/>
                  </a:ext>
                </a:extLst>
              </a:tr>
              <a:tr h="773308">
                <a:tc>
                  <a:txBody>
                    <a:bodyPr/>
                    <a:lstStyle/>
                    <a:p>
                      <a:pPr defTabSz="914400">
                        <a:defRPr sz="1800" b="0">
                          <a:solidFill>
                            <a:srgbClr val="000000"/>
                          </a:solidFill>
                        </a:defRPr>
                      </a:pPr>
                      <a:r>
                        <a:rPr sz="1500" b="1">
                          <a:solidFill>
                            <a:srgbClr val="FFFFFF"/>
                          </a:solidFill>
                          <a:sym typeface="Helvetica Neue"/>
                        </a:rPr>
                        <a:t>B</a:t>
                      </a:r>
                    </a:p>
                  </a:txBody>
                  <a:tcPr marL="35719" marR="35719" marT="35719" marB="35719" anchor="ctr" horzOverflow="overflow"/>
                </a:tc>
                <a:tc>
                  <a:txBody>
                    <a:bodyPr/>
                    <a:lstStyle/>
                    <a:p>
                      <a:pPr defTabSz="914400">
                        <a:defRPr sz="1800"/>
                      </a:pPr>
                      <a:r>
                        <a:rPr sz="1500">
                          <a:sym typeface="Helvetica Neue"/>
                        </a:rPr>
                        <a:t>10</a:t>
                      </a:r>
                    </a:p>
                  </a:txBody>
                  <a:tcPr marL="35719" marR="35719" marT="35719" marB="35719" anchor="ctr" horzOverflow="overflow"/>
                </a:tc>
                <a:tc>
                  <a:txBody>
                    <a:bodyPr/>
                    <a:lstStyle/>
                    <a:p>
                      <a:pPr defTabSz="914400">
                        <a:defRPr sz="1800"/>
                      </a:pPr>
                      <a:r>
                        <a:rPr sz="1500">
                          <a:sym typeface="Helvetica Neue"/>
                        </a:rPr>
                        <a:t>15</a:t>
                      </a:r>
                    </a:p>
                  </a:txBody>
                  <a:tcPr marL="35719" marR="35719" marT="35719" marB="35719" anchor="ctr" horzOverflow="overflow"/>
                </a:tc>
                <a:extLst>
                  <a:ext uri="{0D108BD9-81ED-4DB2-BD59-A6C34878D82A}">
                    <a16:rowId xmlns:a16="http://schemas.microsoft.com/office/drawing/2014/main" val="10002"/>
                  </a:ext>
                </a:extLst>
              </a:tr>
              <a:tr h="773308">
                <a:tc>
                  <a:txBody>
                    <a:bodyPr/>
                    <a:lstStyle/>
                    <a:p>
                      <a:pPr defTabSz="914400">
                        <a:defRPr sz="1800" b="0">
                          <a:solidFill>
                            <a:srgbClr val="000000"/>
                          </a:solidFill>
                        </a:defRPr>
                      </a:pPr>
                      <a:r>
                        <a:rPr sz="1500" b="1">
                          <a:solidFill>
                            <a:srgbClr val="FFFFFF"/>
                          </a:solidFill>
                          <a:sym typeface="Helvetica Neue"/>
                        </a:rPr>
                        <a:t>C</a:t>
                      </a:r>
                    </a:p>
                  </a:txBody>
                  <a:tcPr marL="35719" marR="35719" marT="35719" marB="35719" anchor="ctr" horzOverflow="overflow"/>
                </a:tc>
                <a:tc>
                  <a:txBody>
                    <a:bodyPr/>
                    <a:lstStyle/>
                    <a:p>
                      <a:pPr defTabSz="914400">
                        <a:defRPr sz="1800"/>
                      </a:pPr>
                      <a:r>
                        <a:rPr sz="1500">
                          <a:sym typeface="Helvetica Neue"/>
                        </a:rPr>
                        <a:t>14</a:t>
                      </a:r>
                    </a:p>
                  </a:txBody>
                  <a:tcPr marL="35719" marR="35719" marT="35719" marB="35719" anchor="ctr" horzOverflow="overflow"/>
                </a:tc>
                <a:tc>
                  <a:txBody>
                    <a:bodyPr/>
                    <a:lstStyle/>
                    <a:p>
                      <a:pPr defTabSz="914400">
                        <a:defRPr sz="1800"/>
                      </a:pPr>
                      <a:r>
                        <a:rPr sz="1500">
                          <a:sym typeface="Helvetica Neue"/>
                        </a:rPr>
                        <a:t>10</a:t>
                      </a:r>
                    </a:p>
                  </a:txBody>
                  <a:tcPr marL="35719" marR="35719" marT="35719" marB="35719" anchor="ctr" horzOverflow="overflow"/>
                </a:tc>
                <a:extLst>
                  <a:ext uri="{0D108BD9-81ED-4DB2-BD59-A6C34878D82A}">
                    <a16:rowId xmlns:a16="http://schemas.microsoft.com/office/drawing/2014/main" val="10003"/>
                  </a:ext>
                </a:extLst>
              </a:tr>
            </a:tbl>
          </a:graphicData>
        </a:graphic>
      </p:graphicFrame>
      <p:graphicFrame>
        <p:nvGraphicFramePr>
          <p:cNvPr id="414" name="Scatter Chart"/>
          <p:cNvGraphicFramePr/>
          <p:nvPr/>
        </p:nvGraphicFramePr>
        <p:xfrm>
          <a:off x="5617833" y="1894934"/>
          <a:ext cx="4531690" cy="4737013"/>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913579245"/>
      </p:ext>
    </p:extLst>
  </p:cSld>
  <p:clrMapOvr>
    <a:masterClrMapping/>
  </p:clrMapOvr>
  <p:transition spd="me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8" name="Vector L2 (length) Normalization"/>
          <p:cNvSpPr txBox="1">
            <a:spLocks noGrp="1"/>
          </p:cNvSpPr>
          <p:nvPr>
            <p:ph type="title" idx="4294967295"/>
          </p:nvPr>
        </p:nvSpPr>
        <p:spPr>
          <a:xfrm>
            <a:off x="0" y="365125"/>
            <a:ext cx="10953750" cy="771525"/>
          </a:xfrm>
          <a:prstGeom prst="rect">
            <a:avLst/>
          </a:prstGeom>
        </p:spPr>
        <p:txBody>
          <a:bodyPr>
            <a:normAutofit fontScale="90000"/>
          </a:bodyPr>
          <a:lstStyle>
            <a:lvl1pPr defTabSz="490727">
              <a:defRPr sz="6719"/>
            </a:lvl1pPr>
          </a:lstStyle>
          <a:p>
            <a:r>
              <a:t>Vector L2 (length) Normalization</a:t>
            </a:r>
          </a:p>
        </p:txBody>
      </p:sp>
      <p:graphicFrame>
        <p:nvGraphicFramePr>
          <p:cNvPr id="419" name="Table"/>
          <p:cNvGraphicFramePr/>
          <p:nvPr/>
        </p:nvGraphicFramePr>
        <p:xfrm>
          <a:off x="2240883" y="2065667"/>
          <a:ext cx="2875560" cy="3093232"/>
        </p:xfrm>
        <a:graphic>
          <a:graphicData uri="http://schemas.openxmlformats.org/drawingml/2006/table">
            <a:tbl>
              <a:tblPr firstRow="1" firstCol="1">
                <a:tableStyleId>{69C7853C-536D-4A76-A0AE-DD22124D55A5}</a:tableStyleId>
              </a:tblPr>
              <a:tblGrid>
                <a:gridCol w="958520">
                  <a:extLst>
                    <a:ext uri="{9D8B030D-6E8A-4147-A177-3AD203B41FA5}">
                      <a16:colId xmlns:a16="http://schemas.microsoft.com/office/drawing/2014/main" val="20000"/>
                    </a:ext>
                  </a:extLst>
                </a:gridCol>
                <a:gridCol w="958520">
                  <a:extLst>
                    <a:ext uri="{9D8B030D-6E8A-4147-A177-3AD203B41FA5}">
                      <a16:colId xmlns:a16="http://schemas.microsoft.com/office/drawing/2014/main" val="20001"/>
                    </a:ext>
                  </a:extLst>
                </a:gridCol>
                <a:gridCol w="958520">
                  <a:extLst>
                    <a:ext uri="{9D8B030D-6E8A-4147-A177-3AD203B41FA5}">
                      <a16:colId xmlns:a16="http://schemas.microsoft.com/office/drawing/2014/main" val="20002"/>
                    </a:ext>
                  </a:extLst>
                </a:gridCol>
              </a:tblGrid>
              <a:tr h="773308">
                <a:tc>
                  <a:txBody>
                    <a:bodyPr/>
                    <a:lstStyle/>
                    <a:p>
                      <a:pPr defTabSz="914400">
                        <a:defRPr sz="2200">
                          <a:sym typeface="Helvetica Neue"/>
                        </a:defRPr>
                      </a:pPr>
                      <a:endParaRPr sz="2400" dirty="0"/>
                    </a:p>
                  </a:txBody>
                  <a:tcPr marL="35719" marR="35719" marT="35719" marB="35719" anchor="ctr" horzOverflow="overflow"/>
                </a:tc>
                <a:tc>
                  <a:txBody>
                    <a:bodyPr/>
                    <a:lstStyle/>
                    <a:p>
                      <a:pPr defTabSz="914400">
                        <a:defRPr sz="2200">
                          <a:sym typeface="Helvetica Neue"/>
                        </a:defRPr>
                      </a:pPr>
                      <a:r>
                        <a:rPr sz="2400"/>
                        <a:t>doc</a:t>
                      </a:r>
                      <a:r>
                        <a:rPr sz="2400" baseline="-5999"/>
                        <a:t>X</a:t>
                      </a:r>
                    </a:p>
                  </a:txBody>
                  <a:tcPr marL="35719" marR="35719" marT="35719" marB="35719" anchor="ctr" horzOverflow="overflow"/>
                </a:tc>
                <a:tc>
                  <a:txBody>
                    <a:bodyPr/>
                    <a:lstStyle/>
                    <a:p>
                      <a:pPr defTabSz="914400">
                        <a:defRPr sz="2200">
                          <a:sym typeface="Helvetica Neue"/>
                        </a:defRPr>
                      </a:pPr>
                      <a:r>
                        <a:rPr sz="2400"/>
                        <a:t>doc</a:t>
                      </a:r>
                      <a:r>
                        <a:rPr sz="2400" baseline="-5999"/>
                        <a:t>Y</a:t>
                      </a:r>
                    </a:p>
                  </a:txBody>
                  <a:tcPr marL="35719" marR="35719" marT="35719" marB="35719" anchor="ctr" horzOverflow="overflow"/>
                </a:tc>
                <a:extLst>
                  <a:ext uri="{0D108BD9-81ED-4DB2-BD59-A6C34878D82A}">
                    <a16:rowId xmlns:a16="http://schemas.microsoft.com/office/drawing/2014/main" val="10000"/>
                  </a:ext>
                </a:extLst>
              </a:tr>
              <a:tr h="773308">
                <a:tc>
                  <a:txBody>
                    <a:bodyPr/>
                    <a:lstStyle/>
                    <a:p>
                      <a:pPr defTabSz="914400">
                        <a:defRPr sz="1800" b="0">
                          <a:solidFill>
                            <a:srgbClr val="000000"/>
                          </a:solidFill>
                        </a:defRPr>
                      </a:pPr>
                      <a:r>
                        <a:rPr sz="2400">
                          <a:sym typeface="Helvetica Neue"/>
                        </a:rPr>
                        <a:t>Ȧ</a:t>
                      </a:r>
                      <a:endParaRPr sz="2400" b="1">
                        <a:solidFill>
                          <a:srgbClr val="FFFFFF"/>
                        </a:solidFill>
                        <a:sym typeface="Helvetica Neue"/>
                      </a:endParaRPr>
                    </a:p>
                  </a:txBody>
                  <a:tcPr marL="35719" marR="35719" marT="35719" marB="35719" anchor="ctr" horzOverflow="overflow"/>
                </a:tc>
                <a:tc>
                  <a:txBody>
                    <a:bodyPr/>
                    <a:lstStyle/>
                    <a:p>
                      <a:pPr defTabSz="914400">
                        <a:defRPr sz="1800"/>
                      </a:pPr>
                      <a:r>
                        <a:rPr sz="2400">
                          <a:sym typeface="Helvetica Neue"/>
                        </a:rPr>
                        <a:t>0.45</a:t>
                      </a:r>
                    </a:p>
                  </a:txBody>
                  <a:tcPr marL="35719" marR="35719" marT="35719" marB="35719" anchor="ctr" horzOverflow="overflow"/>
                </a:tc>
                <a:tc>
                  <a:txBody>
                    <a:bodyPr/>
                    <a:lstStyle/>
                    <a:p>
                      <a:pPr defTabSz="914400">
                        <a:defRPr sz="1800"/>
                      </a:pPr>
                      <a:r>
                        <a:rPr sz="2400" dirty="0">
                          <a:sym typeface="Helvetica Neue"/>
                        </a:rPr>
                        <a:t>0.89</a:t>
                      </a:r>
                    </a:p>
                  </a:txBody>
                  <a:tcPr marL="35719" marR="35719" marT="35719" marB="35719" anchor="ctr" horzOverflow="overflow"/>
                </a:tc>
                <a:extLst>
                  <a:ext uri="{0D108BD9-81ED-4DB2-BD59-A6C34878D82A}">
                    <a16:rowId xmlns:a16="http://schemas.microsoft.com/office/drawing/2014/main" val="10001"/>
                  </a:ext>
                </a:extLst>
              </a:tr>
              <a:tr h="773308">
                <a:tc>
                  <a:txBody>
                    <a:bodyPr/>
                    <a:lstStyle/>
                    <a:p>
                      <a:pPr defTabSz="914400">
                        <a:defRPr sz="1800" b="0">
                          <a:solidFill>
                            <a:srgbClr val="000000"/>
                          </a:solidFill>
                        </a:defRPr>
                      </a:pPr>
                      <a:r>
                        <a:rPr sz="2400">
                          <a:sym typeface="Helvetica Neue"/>
                        </a:rPr>
                        <a:t>Ḃ</a:t>
                      </a:r>
                      <a:endParaRPr sz="2400" b="1">
                        <a:solidFill>
                          <a:srgbClr val="FFFFFF"/>
                        </a:solidFill>
                        <a:sym typeface="Helvetica Neue"/>
                      </a:endParaRPr>
                    </a:p>
                  </a:txBody>
                  <a:tcPr marL="35719" marR="35719" marT="35719" marB="35719" anchor="ctr" horzOverflow="overflow"/>
                </a:tc>
                <a:tc>
                  <a:txBody>
                    <a:bodyPr/>
                    <a:lstStyle/>
                    <a:p>
                      <a:pPr defTabSz="914400">
                        <a:defRPr sz="1800"/>
                      </a:pPr>
                      <a:r>
                        <a:rPr sz="2400">
                          <a:sym typeface="Helvetica Neue"/>
                        </a:rPr>
                        <a:t>0.55</a:t>
                      </a:r>
                    </a:p>
                  </a:txBody>
                  <a:tcPr marL="35719" marR="35719" marT="35719" marB="35719" anchor="ctr" horzOverflow="overflow"/>
                </a:tc>
                <a:tc>
                  <a:txBody>
                    <a:bodyPr/>
                    <a:lstStyle/>
                    <a:p>
                      <a:pPr defTabSz="914400">
                        <a:defRPr sz="1800"/>
                      </a:pPr>
                      <a:r>
                        <a:rPr sz="2400">
                          <a:sym typeface="Helvetica Neue"/>
                        </a:rPr>
                        <a:t>0.83</a:t>
                      </a:r>
                    </a:p>
                  </a:txBody>
                  <a:tcPr marL="35719" marR="35719" marT="35719" marB="35719" anchor="ctr" horzOverflow="overflow"/>
                </a:tc>
                <a:extLst>
                  <a:ext uri="{0D108BD9-81ED-4DB2-BD59-A6C34878D82A}">
                    <a16:rowId xmlns:a16="http://schemas.microsoft.com/office/drawing/2014/main" val="10002"/>
                  </a:ext>
                </a:extLst>
              </a:tr>
              <a:tr h="773308">
                <a:tc>
                  <a:txBody>
                    <a:bodyPr/>
                    <a:lstStyle/>
                    <a:p>
                      <a:pPr defTabSz="914400">
                        <a:defRPr sz="1800" b="0">
                          <a:solidFill>
                            <a:srgbClr val="000000"/>
                          </a:solidFill>
                        </a:defRPr>
                      </a:pPr>
                      <a:r>
                        <a:rPr sz="2400">
                          <a:sym typeface="Helvetica Neue"/>
                        </a:rPr>
                        <a:t>Ċ</a:t>
                      </a:r>
                      <a:endParaRPr sz="2400" b="1">
                        <a:solidFill>
                          <a:srgbClr val="FFFFFF"/>
                        </a:solidFill>
                        <a:sym typeface="Helvetica Neue"/>
                      </a:endParaRPr>
                    </a:p>
                  </a:txBody>
                  <a:tcPr marL="35719" marR="35719" marT="35719" marB="35719" anchor="ctr" horzOverflow="overflow"/>
                </a:tc>
                <a:tc>
                  <a:txBody>
                    <a:bodyPr/>
                    <a:lstStyle/>
                    <a:p>
                      <a:pPr defTabSz="914400">
                        <a:defRPr sz="1800"/>
                      </a:pPr>
                      <a:r>
                        <a:rPr sz="2400">
                          <a:sym typeface="Helvetica Neue"/>
                        </a:rPr>
                        <a:t>0.81</a:t>
                      </a:r>
                    </a:p>
                  </a:txBody>
                  <a:tcPr marL="35719" marR="35719" marT="35719" marB="35719" anchor="ctr" horzOverflow="overflow"/>
                </a:tc>
                <a:tc>
                  <a:txBody>
                    <a:bodyPr/>
                    <a:lstStyle/>
                    <a:p>
                      <a:pPr defTabSz="914400">
                        <a:defRPr sz="1800"/>
                      </a:pPr>
                      <a:r>
                        <a:rPr sz="2400" dirty="0">
                          <a:sym typeface="Helvetica Neue"/>
                        </a:rPr>
                        <a:t>0.58</a:t>
                      </a:r>
                    </a:p>
                  </a:txBody>
                  <a:tcPr marL="35719" marR="35719" marT="35719" marB="35719" anchor="ctr" horzOverflow="overflow"/>
                </a:tc>
                <a:extLst>
                  <a:ext uri="{0D108BD9-81ED-4DB2-BD59-A6C34878D82A}">
                    <a16:rowId xmlns:a16="http://schemas.microsoft.com/office/drawing/2014/main" val="10003"/>
                  </a:ext>
                </a:extLst>
              </a:tr>
            </a:tbl>
          </a:graphicData>
        </a:graphic>
      </p:graphicFrame>
      <p:graphicFrame>
        <p:nvGraphicFramePr>
          <p:cNvPr id="420" name="Scatter Chart"/>
          <p:cNvGraphicFramePr/>
          <p:nvPr/>
        </p:nvGraphicFramePr>
        <p:xfrm>
          <a:off x="5453992" y="1894934"/>
          <a:ext cx="4640918" cy="4737013"/>
        </p:xfrm>
        <a:graphic>
          <a:graphicData uri="http://schemas.openxmlformats.org/drawingml/2006/chart">
            <c:chart xmlns:c="http://schemas.openxmlformats.org/drawingml/2006/chart" xmlns:r="http://schemas.openxmlformats.org/officeDocument/2006/relationships" r:id="rId2"/>
          </a:graphicData>
        </a:graphic>
      </p:graphicFrame>
      <p:sp>
        <p:nvSpPr>
          <p:cNvPr id="421" name="A = Superb"/>
          <p:cNvSpPr txBox="1"/>
          <p:nvPr/>
        </p:nvSpPr>
        <p:spPr>
          <a:xfrm>
            <a:off x="7363420" y="2137406"/>
            <a:ext cx="1375378" cy="3799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r>
              <a:rPr sz="2000" dirty="0"/>
              <a:t>A = Superb</a:t>
            </a:r>
          </a:p>
        </p:txBody>
      </p:sp>
      <p:sp>
        <p:nvSpPr>
          <p:cNvPr id="422" name="B = Good"/>
          <p:cNvSpPr txBox="1"/>
          <p:nvPr/>
        </p:nvSpPr>
        <p:spPr>
          <a:xfrm>
            <a:off x="8439146" y="2545077"/>
            <a:ext cx="1173399" cy="3799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r>
              <a:rPr sz="2000"/>
              <a:t>B = Good</a:t>
            </a:r>
          </a:p>
        </p:txBody>
      </p:sp>
      <p:sp>
        <p:nvSpPr>
          <p:cNvPr id="423" name="C = Disappointing"/>
          <p:cNvSpPr txBox="1"/>
          <p:nvPr/>
        </p:nvSpPr>
        <p:spPr>
          <a:xfrm>
            <a:off x="8588443" y="3745559"/>
            <a:ext cx="2173673" cy="3799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r>
              <a:rPr sz="2000"/>
              <a:t>C = Disappointing</a:t>
            </a:r>
          </a:p>
        </p:txBody>
      </p:sp>
      <p:sp>
        <p:nvSpPr>
          <p:cNvPr id="424" name="Now Good is…"/>
          <p:cNvSpPr txBox="1"/>
          <p:nvPr/>
        </p:nvSpPr>
        <p:spPr>
          <a:xfrm>
            <a:off x="1230582" y="5158899"/>
            <a:ext cx="4054636" cy="12405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pPr>
              <a:defRPr sz="3600" b="0">
                <a:latin typeface="Chalkduster"/>
                <a:ea typeface="Chalkduster"/>
                <a:cs typeface="Chalkduster"/>
                <a:sym typeface="Chalkduster"/>
              </a:defRPr>
            </a:pPr>
            <a:r>
              <a:rPr sz="2531" dirty="0"/>
              <a:t>Now Good is</a:t>
            </a:r>
          </a:p>
          <a:p>
            <a:pPr>
              <a:defRPr sz="3600" b="0">
                <a:latin typeface="Chalkduster"/>
                <a:ea typeface="Chalkduster"/>
                <a:cs typeface="Chalkduster"/>
                <a:sym typeface="Chalkduster"/>
              </a:defRPr>
            </a:pPr>
            <a:r>
              <a:rPr sz="2531" dirty="0"/>
              <a:t>closer to Superb </a:t>
            </a:r>
          </a:p>
          <a:p>
            <a:pPr>
              <a:defRPr sz="3600" b="0">
                <a:latin typeface="Chalkduster"/>
                <a:ea typeface="Chalkduster"/>
                <a:cs typeface="Chalkduster"/>
                <a:sym typeface="Chalkduster"/>
              </a:defRPr>
            </a:pPr>
            <a:r>
              <a:rPr sz="2531" dirty="0"/>
              <a:t>than to Disappointing</a:t>
            </a:r>
          </a:p>
        </p:txBody>
      </p:sp>
    </p:spTree>
    <p:extLst>
      <p:ext uri="{BB962C8B-B14F-4D97-AF65-F5344CB8AC3E}">
        <p14:creationId xmlns:p14="http://schemas.microsoft.com/office/powerpoint/2010/main" val="350754076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6" name="Cosine Distance"/>
          <p:cNvSpPr txBox="1">
            <a:spLocks noGrp="1"/>
          </p:cNvSpPr>
          <p:nvPr>
            <p:ph type="title" idx="4294967295"/>
          </p:nvPr>
        </p:nvSpPr>
        <p:spPr>
          <a:xfrm>
            <a:off x="0" y="365125"/>
            <a:ext cx="10953750" cy="771525"/>
          </a:xfrm>
          <a:prstGeom prst="rect">
            <a:avLst/>
          </a:prstGeom>
        </p:spPr>
        <p:txBody>
          <a:bodyPr/>
          <a:lstStyle/>
          <a:p>
            <a:r>
              <a:t>Cosine Distance</a:t>
            </a:r>
          </a:p>
        </p:txBody>
      </p:sp>
      <p:graphicFrame>
        <p:nvGraphicFramePr>
          <p:cNvPr id="427" name="Scatter Chart"/>
          <p:cNvGraphicFramePr/>
          <p:nvPr/>
        </p:nvGraphicFramePr>
        <p:xfrm>
          <a:off x="5453992" y="1894934"/>
          <a:ext cx="4640918" cy="4737013"/>
        </p:xfrm>
        <a:graphic>
          <a:graphicData uri="http://schemas.openxmlformats.org/drawingml/2006/chart">
            <c:chart xmlns:c="http://schemas.openxmlformats.org/drawingml/2006/chart" xmlns:r="http://schemas.openxmlformats.org/officeDocument/2006/relationships" r:id="rId3"/>
          </a:graphicData>
        </a:graphic>
      </p:graphicFrame>
      <p:pic>
        <p:nvPicPr>
          <p:cNvPr id="428" name="Image" descr="Image"/>
          <p:cNvPicPr>
            <a:picLocks noChangeAspect="1"/>
          </p:cNvPicPr>
          <p:nvPr/>
        </p:nvPicPr>
        <p:blipFill>
          <a:blip r:embed="rId4"/>
          <a:stretch>
            <a:fillRect/>
          </a:stretch>
        </p:blipFill>
        <p:spPr>
          <a:xfrm>
            <a:off x="1369181" y="1842429"/>
            <a:ext cx="4139269" cy="1310024"/>
          </a:xfrm>
          <a:prstGeom prst="rect">
            <a:avLst/>
          </a:prstGeom>
          <a:ln w="12700">
            <a:miter lim="400000"/>
          </a:ln>
        </p:spPr>
      </p:pic>
      <p:sp>
        <p:nvSpPr>
          <p:cNvPr id="429" name="A = Superb"/>
          <p:cNvSpPr txBox="1"/>
          <p:nvPr/>
        </p:nvSpPr>
        <p:spPr>
          <a:xfrm>
            <a:off x="7363420" y="2137406"/>
            <a:ext cx="1375378" cy="3799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r>
              <a:rPr sz="2000" dirty="0"/>
              <a:t>A = Superb</a:t>
            </a:r>
          </a:p>
        </p:txBody>
      </p:sp>
      <p:sp>
        <p:nvSpPr>
          <p:cNvPr id="430" name="B = Good"/>
          <p:cNvSpPr txBox="1"/>
          <p:nvPr/>
        </p:nvSpPr>
        <p:spPr>
          <a:xfrm>
            <a:off x="8439146" y="2545077"/>
            <a:ext cx="1173399" cy="3799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r>
              <a:rPr sz="2000"/>
              <a:t>B = Good</a:t>
            </a:r>
          </a:p>
        </p:txBody>
      </p:sp>
      <p:sp>
        <p:nvSpPr>
          <p:cNvPr id="431" name="C = Disappointing"/>
          <p:cNvSpPr txBox="1"/>
          <p:nvPr/>
        </p:nvSpPr>
        <p:spPr>
          <a:xfrm>
            <a:off x="8588443" y="3745559"/>
            <a:ext cx="2173673" cy="3799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r>
              <a:rPr sz="2000"/>
              <a:t>C = Disappointing</a:t>
            </a:r>
          </a:p>
        </p:txBody>
      </p:sp>
      <p:sp>
        <p:nvSpPr>
          <p:cNvPr id="432" name="Cosine does the L2…"/>
          <p:cNvSpPr txBox="1"/>
          <p:nvPr/>
        </p:nvSpPr>
        <p:spPr>
          <a:xfrm>
            <a:off x="1667070" y="4092378"/>
            <a:ext cx="3599383" cy="8510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pPr>
              <a:defRPr sz="3600" b="0">
                <a:latin typeface="Chalkduster"/>
                <a:ea typeface="Chalkduster"/>
                <a:cs typeface="Chalkduster"/>
                <a:sym typeface="Chalkduster"/>
              </a:defRPr>
            </a:pPr>
            <a:r>
              <a:rPr sz="2531" dirty="0"/>
              <a:t>Cosine does the L2</a:t>
            </a:r>
          </a:p>
          <a:p>
            <a:pPr>
              <a:defRPr sz="3600" b="0">
                <a:latin typeface="Chalkduster"/>
                <a:ea typeface="Chalkduster"/>
                <a:cs typeface="Chalkduster"/>
                <a:sym typeface="Chalkduster"/>
              </a:defRPr>
            </a:pPr>
            <a:r>
              <a:rPr sz="2531" dirty="0"/>
              <a:t>normalization too</a:t>
            </a:r>
          </a:p>
        </p:txBody>
      </p:sp>
      <p:pic>
        <p:nvPicPr>
          <p:cNvPr id="433" name="Line Line" descr="Line Line"/>
          <p:cNvPicPr>
            <a:picLocks/>
          </p:cNvPicPr>
          <p:nvPr/>
        </p:nvPicPr>
        <p:blipFill>
          <a:blip r:embed="rId5"/>
          <a:stretch>
            <a:fillRect/>
          </a:stretch>
        </p:blipFill>
        <p:spPr>
          <a:xfrm rot="16200000">
            <a:off x="2381575" y="3411966"/>
            <a:ext cx="833840" cy="396263"/>
          </a:xfrm>
          <a:prstGeom prst="rect">
            <a:avLst/>
          </a:prstGeom>
        </p:spPr>
      </p:pic>
      <p:pic>
        <p:nvPicPr>
          <p:cNvPr id="435" name="Line Line" descr="Line Line"/>
          <p:cNvPicPr>
            <a:picLocks/>
          </p:cNvPicPr>
          <p:nvPr/>
        </p:nvPicPr>
        <p:blipFill>
          <a:blip r:embed="rId5"/>
          <a:stretch>
            <a:fillRect/>
          </a:stretch>
        </p:blipFill>
        <p:spPr>
          <a:xfrm rot="16200000">
            <a:off x="4197797" y="3456927"/>
            <a:ext cx="833841" cy="396264"/>
          </a:xfrm>
          <a:prstGeom prst="rect">
            <a:avLst/>
          </a:prstGeom>
        </p:spPr>
      </p:pic>
      <p:sp>
        <p:nvSpPr>
          <p:cNvPr id="437" name="Line"/>
          <p:cNvSpPr/>
          <p:nvPr/>
        </p:nvSpPr>
        <p:spPr>
          <a:xfrm flipV="1">
            <a:off x="6379711" y="2581189"/>
            <a:ext cx="1637434" cy="3364500"/>
          </a:xfrm>
          <a:prstGeom prst="line">
            <a:avLst/>
          </a:prstGeom>
          <a:ln w="25400">
            <a:solidFill>
              <a:srgbClr val="000000"/>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438" name="Line"/>
          <p:cNvSpPr/>
          <p:nvPr/>
        </p:nvSpPr>
        <p:spPr>
          <a:xfrm flipV="1">
            <a:off x="6376121" y="3720548"/>
            <a:ext cx="2946427" cy="2269110"/>
          </a:xfrm>
          <a:prstGeom prst="line">
            <a:avLst/>
          </a:prstGeom>
          <a:ln w="25400">
            <a:solidFill>
              <a:srgbClr val="000000"/>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441" name="Connection Line"/>
          <p:cNvSpPr/>
          <p:nvPr/>
        </p:nvSpPr>
        <p:spPr>
          <a:xfrm>
            <a:off x="6861316" y="4965187"/>
            <a:ext cx="448500" cy="302117"/>
          </a:xfrm>
          <a:custGeom>
            <a:avLst/>
            <a:gdLst/>
            <a:ahLst/>
            <a:cxnLst>
              <a:cxn ang="0">
                <a:pos x="wd2" y="hd2"/>
              </a:cxn>
              <a:cxn ang="5400000">
                <a:pos x="wd2" y="hd2"/>
              </a:cxn>
              <a:cxn ang="10800000">
                <a:pos x="wd2" y="hd2"/>
              </a:cxn>
              <a:cxn ang="16200000">
                <a:pos x="wd2" y="hd2"/>
              </a:cxn>
            </a:cxnLst>
            <a:rect l="0" t="0" r="r" b="b"/>
            <a:pathLst>
              <a:path w="21600" h="19008" extrusionOk="0">
                <a:moveTo>
                  <a:pt x="0" y="1016"/>
                </a:moveTo>
                <a:cubicBezTo>
                  <a:pt x="12373" y="-2592"/>
                  <a:pt x="19573" y="3405"/>
                  <a:pt x="21600" y="19008"/>
                </a:cubicBezTo>
              </a:path>
            </a:pathLst>
          </a:custGeom>
          <a:ln w="25400">
            <a:solidFill>
              <a:srgbClr val="000000"/>
            </a:solidFill>
            <a:miter lim="400000"/>
          </a:ln>
        </p:spPr>
        <p:txBody>
          <a:bodyPr/>
          <a:lstStyle/>
          <a:p>
            <a:endParaRPr sz="1266"/>
          </a:p>
        </p:txBody>
      </p:sp>
      <p:sp>
        <p:nvSpPr>
          <p:cNvPr id="440" name="Cosine angle between…"/>
          <p:cNvSpPr txBox="1"/>
          <p:nvPr/>
        </p:nvSpPr>
        <p:spPr>
          <a:xfrm>
            <a:off x="1479530" y="5799497"/>
            <a:ext cx="6008569" cy="8510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pPr>
              <a:defRPr sz="3600" b="0">
                <a:latin typeface="Chalkduster"/>
                <a:ea typeface="Chalkduster"/>
                <a:cs typeface="Chalkduster"/>
                <a:sym typeface="Chalkduster"/>
              </a:defRPr>
            </a:pPr>
            <a:r>
              <a:rPr sz="2531"/>
              <a:t>Cosine angle between </a:t>
            </a:r>
          </a:p>
          <a:p>
            <a:pPr>
              <a:defRPr sz="3600" b="0">
                <a:latin typeface="Chalkduster"/>
                <a:ea typeface="Chalkduster"/>
                <a:cs typeface="Chalkduster"/>
                <a:sym typeface="Chalkduster"/>
              </a:defRPr>
            </a:pPr>
            <a:r>
              <a:rPr sz="2531"/>
              <a:t>vectors tells us their similarity </a:t>
            </a:r>
          </a:p>
        </p:txBody>
      </p:sp>
    </p:spTree>
    <p:extLst>
      <p:ext uri="{BB962C8B-B14F-4D97-AF65-F5344CB8AC3E}">
        <p14:creationId xmlns:p14="http://schemas.microsoft.com/office/powerpoint/2010/main" val="223418494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3" name="Term-Term Matrix"/>
          <p:cNvSpPr txBox="1">
            <a:spLocks noGrp="1"/>
          </p:cNvSpPr>
          <p:nvPr>
            <p:ph type="title"/>
          </p:nvPr>
        </p:nvSpPr>
        <p:spPr>
          <a:prstGeom prst="rect">
            <a:avLst/>
          </a:prstGeom>
        </p:spPr>
        <p:txBody>
          <a:bodyPr/>
          <a:lstStyle/>
          <a:p>
            <a:r>
              <a:t>Term-Term Matrix</a:t>
            </a:r>
          </a:p>
        </p:txBody>
      </p:sp>
      <p:graphicFrame>
        <p:nvGraphicFramePr>
          <p:cNvPr id="444" name="Table"/>
          <p:cNvGraphicFramePr/>
          <p:nvPr/>
        </p:nvGraphicFramePr>
        <p:xfrm>
          <a:off x="2202355" y="1830586"/>
          <a:ext cx="7984998" cy="4733984"/>
        </p:xfrm>
        <a:graphic>
          <a:graphicData uri="http://schemas.openxmlformats.org/drawingml/2006/table">
            <a:tbl>
              <a:tblPr firstRow="1" firstCol="1">
                <a:tableStyleId>{284E427A-3D55-4303-BF80-6455036E1DE7}</a:tableStyleId>
              </a:tblPr>
              <a:tblGrid>
                <a:gridCol w="1330833">
                  <a:extLst>
                    <a:ext uri="{9D8B030D-6E8A-4147-A177-3AD203B41FA5}">
                      <a16:colId xmlns:a16="http://schemas.microsoft.com/office/drawing/2014/main" val="20000"/>
                    </a:ext>
                  </a:extLst>
                </a:gridCol>
                <a:gridCol w="1330833">
                  <a:extLst>
                    <a:ext uri="{9D8B030D-6E8A-4147-A177-3AD203B41FA5}">
                      <a16:colId xmlns:a16="http://schemas.microsoft.com/office/drawing/2014/main" val="20001"/>
                    </a:ext>
                  </a:extLst>
                </a:gridCol>
                <a:gridCol w="1330833">
                  <a:extLst>
                    <a:ext uri="{9D8B030D-6E8A-4147-A177-3AD203B41FA5}">
                      <a16:colId xmlns:a16="http://schemas.microsoft.com/office/drawing/2014/main" val="20002"/>
                    </a:ext>
                  </a:extLst>
                </a:gridCol>
                <a:gridCol w="1330833">
                  <a:extLst>
                    <a:ext uri="{9D8B030D-6E8A-4147-A177-3AD203B41FA5}">
                      <a16:colId xmlns:a16="http://schemas.microsoft.com/office/drawing/2014/main" val="20003"/>
                    </a:ext>
                  </a:extLst>
                </a:gridCol>
                <a:gridCol w="1330833">
                  <a:extLst>
                    <a:ext uri="{9D8B030D-6E8A-4147-A177-3AD203B41FA5}">
                      <a16:colId xmlns:a16="http://schemas.microsoft.com/office/drawing/2014/main" val="20004"/>
                    </a:ext>
                  </a:extLst>
                </a:gridCol>
                <a:gridCol w="1330833">
                  <a:extLst>
                    <a:ext uri="{9D8B030D-6E8A-4147-A177-3AD203B41FA5}">
                      <a16:colId xmlns:a16="http://schemas.microsoft.com/office/drawing/2014/main" val="20005"/>
                    </a:ext>
                  </a:extLst>
                </a:gridCol>
              </a:tblGrid>
              <a:tr h="591748">
                <a:tc>
                  <a:txBody>
                    <a:bodyPr/>
                    <a:lstStyle/>
                    <a:p>
                      <a:pPr defTabSz="914400">
                        <a:tabLst>
                          <a:tab pos="1181100" algn="l"/>
                        </a:tabLst>
                        <a:defRPr sz="2200">
                          <a:sym typeface="Helvetica Neue Medium"/>
                        </a:defRPr>
                      </a:pPr>
                      <a:endParaRPr sz="1500" dirty="0"/>
                    </a:p>
                  </a:txBody>
                  <a:tcPr marL="35719" marR="35719" marT="35719" marB="35719" anchor="ctr" horzOverflow="overflow"/>
                </a:tc>
                <a:tc>
                  <a:txBody>
                    <a:bodyPr/>
                    <a:lstStyle/>
                    <a:p>
                      <a:pPr defTabSz="914400">
                        <a:tabLst>
                          <a:tab pos="1181100" algn="l"/>
                        </a:tabLst>
                        <a:defRPr sz="1800">
                          <a:solidFill>
                            <a:srgbClr val="000000"/>
                          </a:solidFill>
                        </a:defRPr>
                      </a:pPr>
                      <a:r>
                        <a:rPr sz="1500" dirty="0">
                          <a:sym typeface="Helvetica Neue"/>
                        </a:rPr>
                        <a:t>abandon</a:t>
                      </a:r>
                      <a:endParaRPr sz="1500" b="1" dirty="0">
                        <a:solidFill>
                          <a:srgbClr val="FFFFFF"/>
                        </a:solidFill>
                        <a:latin typeface="Helvetica Neue"/>
                        <a:ea typeface="Helvetica Neue"/>
                        <a:cs typeface="Helvetica Neue"/>
                        <a:sym typeface="Helvetica Neue"/>
                      </a:endParaRPr>
                    </a:p>
                  </a:txBody>
                  <a:tcPr marL="35719" marR="35719" marT="35719" marB="35719" anchor="ctr" horzOverflow="overflow"/>
                </a:tc>
                <a:tc>
                  <a:txBody>
                    <a:bodyPr/>
                    <a:lstStyle/>
                    <a:p>
                      <a:pPr defTabSz="914400">
                        <a:tabLst>
                          <a:tab pos="1181100" algn="l"/>
                        </a:tabLst>
                        <a:defRPr sz="1800">
                          <a:solidFill>
                            <a:srgbClr val="000000"/>
                          </a:solidFill>
                        </a:defRPr>
                      </a:pPr>
                      <a:r>
                        <a:rPr sz="1500">
                          <a:sym typeface="Helvetica Neue"/>
                        </a:rPr>
                        <a:t>abdicate</a:t>
                      </a:r>
                      <a:endParaRPr sz="1500" b="1">
                        <a:solidFill>
                          <a:srgbClr val="FFFFFF"/>
                        </a:solidFill>
                        <a:latin typeface="Helvetica Neue"/>
                        <a:ea typeface="Helvetica Neue"/>
                        <a:cs typeface="Helvetica Neue"/>
                        <a:sym typeface="Helvetica Neue"/>
                      </a:endParaRPr>
                    </a:p>
                  </a:txBody>
                  <a:tcPr marL="35719" marR="35719" marT="35719" marB="35719" anchor="ctr" horzOverflow="overflow"/>
                </a:tc>
                <a:tc>
                  <a:txBody>
                    <a:bodyPr/>
                    <a:lstStyle/>
                    <a:p>
                      <a:pPr defTabSz="914400">
                        <a:tabLst>
                          <a:tab pos="1181100" algn="l"/>
                        </a:tabLst>
                        <a:defRPr sz="1800">
                          <a:solidFill>
                            <a:srgbClr val="000000"/>
                          </a:solidFill>
                        </a:defRPr>
                      </a:pPr>
                      <a:r>
                        <a:rPr sz="1500">
                          <a:sym typeface="Helvetica Neue"/>
                        </a:rPr>
                        <a:t>abhor</a:t>
                      </a:r>
                      <a:endParaRPr sz="1500" b="1">
                        <a:solidFill>
                          <a:srgbClr val="FFFFFF"/>
                        </a:solidFill>
                        <a:latin typeface="Helvetica Neue"/>
                        <a:ea typeface="Helvetica Neue"/>
                        <a:cs typeface="Helvetica Neue"/>
                        <a:sym typeface="Helvetica Neue"/>
                      </a:endParaRPr>
                    </a:p>
                  </a:txBody>
                  <a:tcPr marL="35719" marR="35719" marT="35719" marB="35719" anchor="ctr" horzOverflow="overflow"/>
                </a:tc>
                <a:tc>
                  <a:txBody>
                    <a:bodyPr/>
                    <a:lstStyle/>
                    <a:p>
                      <a:pPr defTabSz="914400">
                        <a:tabLst>
                          <a:tab pos="1181100" algn="l"/>
                        </a:tabLst>
                        <a:defRPr sz="1800">
                          <a:solidFill>
                            <a:srgbClr val="000000"/>
                          </a:solidFill>
                        </a:defRPr>
                      </a:pPr>
                      <a:r>
                        <a:rPr sz="1500">
                          <a:sym typeface="Helvetica Neue"/>
                        </a:rPr>
                        <a:t>…</a:t>
                      </a:r>
                      <a:endParaRPr sz="1500" b="1">
                        <a:solidFill>
                          <a:srgbClr val="FFFFFF"/>
                        </a:solidFill>
                        <a:latin typeface="Helvetica Neue"/>
                        <a:ea typeface="Helvetica Neue"/>
                        <a:cs typeface="Helvetica Neue"/>
                        <a:sym typeface="Helvetica Neue"/>
                      </a:endParaRPr>
                    </a:p>
                  </a:txBody>
                  <a:tcPr marL="35719" marR="35719" marT="35719" marB="35719" anchor="ctr" horzOverflow="overflow"/>
                </a:tc>
                <a:tc>
                  <a:txBody>
                    <a:bodyPr/>
                    <a:lstStyle/>
                    <a:p>
                      <a:pPr defTabSz="914400">
                        <a:tabLst>
                          <a:tab pos="1181100" algn="l"/>
                        </a:tabLst>
                        <a:defRPr sz="1800">
                          <a:solidFill>
                            <a:srgbClr val="000000"/>
                          </a:solidFill>
                        </a:defRPr>
                      </a:pPr>
                      <a:r>
                        <a:rPr sz="1500">
                          <a:sym typeface="Helvetica Neue"/>
                        </a:rPr>
                        <a:t>zymurgy</a:t>
                      </a:r>
                      <a:endParaRPr sz="1500" b="1">
                        <a:solidFill>
                          <a:srgbClr val="FFFFFF"/>
                        </a:solidFill>
                        <a:latin typeface="Helvetica Neue"/>
                        <a:ea typeface="Helvetica Neue"/>
                        <a:cs typeface="Helvetica Neue"/>
                        <a:sym typeface="Helvetica Neue"/>
                      </a:endParaRPr>
                    </a:p>
                  </a:txBody>
                  <a:tcPr marL="35719" marR="35719" marT="35719" marB="35719" anchor="ctr" horzOverflow="overflow"/>
                </a:tc>
                <a:extLst>
                  <a:ext uri="{0D108BD9-81ED-4DB2-BD59-A6C34878D82A}">
                    <a16:rowId xmlns:a16="http://schemas.microsoft.com/office/drawing/2014/main" val="10000"/>
                  </a:ext>
                </a:extLst>
              </a:tr>
              <a:tr h="591748">
                <a:tc>
                  <a:txBody>
                    <a:bodyPr/>
                    <a:lstStyle/>
                    <a:p>
                      <a:pPr defTabSz="914400">
                        <a:tabLst>
                          <a:tab pos="1181100" algn="l"/>
                        </a:tabLst>
                        <a:defRPr sz="1800">
                          <a:solidFill>
                            <a:srgbClr val="000000"/>
                          </a:solidFill>
                        </a:defRPr>
                      </a:pPr>
                      <a:r>
                        <a:rPr sz="1500">
                          <a:sym typeface="Helvetica Neue Medium"/>
                        </a:rPr>
                        <a:t>abandon</a:t>
                      </a:r>
                      <a:endParaRPr sz="1500">
                        <a:solidFill>
                          <a:srgbClr val="FFFFFF"/>
                        </a:solidFill>
                        <a:sym typeface="Helvetica Neue Medium"/>
                      </a:endParaRP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3600">
                          <a:latin typeface="Chalkduster"/>
                          <a:ea typeface="Chalkduster"/>
                          <a:cs typeface="Chalkduster"/>
                          <a:sym typeface="Chalkduster"/>
                        </a:defRPr>
                      </a:pPr>
                      <a:endParaRPr sz="2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1"/>
                  </a:ext>
                </a:extLst>
              </a:tr>
              <a:tr h="591748">
                <a:tc>
                  <a:txBody>
                    <a:bodyPr/>
                    <a:lstStyle/>
                    <a:p>
                      <a:pPr defTabSz="914400">
                        <a:tabLst>
                          <a:tab pos="1181100" algn="l"/>
                        </a:tabLst>
                        <a:defRPr sz="1800">
                          <a:solidFill>
                            <a:srgbClr val="000000"/>
                          </a:solidFill>
                        </a:defRPr>
                      </a:pPr>
                      <a:r>
                        <a:rPr sz="1500">
                          <a:sym typeface="Helvetica Neue Medium"/>
                        </a:rPr>
                        <a:t>abdicate</a:t>
                      </a:r>
                      <a:endParaRPr sz="1500">
                        <a:solidFill>
                          <a:srgbClr val="FFFFFF"/>
                        </a:solidFill>
                        <a:sym typeface="Helvetica Neue Medium"/>
                      </a:endParaRPr>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3600">
                          <a:latin typeface="Chalkduster"/>
                          <a:ea typeface="Chalkduster"/>
                          <a:cs typeface="Chalkduster"/>
                          <a:sym typeface="Chalkduster"/>
                        </a:defRPr>
                      </a:pPr>
                      <a:endParaRPr sz="2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2"/>
                  </a:ext>
                </a:extLst>
              </a:tr>
              <a:tr h="591748">
                <a:tc>
                  <a:txBody>
                    <a:bodyPr/>
                    <a:lstStyle/>
                    <a:p>
                      <a:pPr defTabSz="914400">
                        <a:tabLst>
                          <a:tab pos="1181100" algn="l"/>
                        </a:tabLst>
                        <a:defRPr sz="1800">
                          <a:solidFill>
                            <a:srgbClr val="000000"/>
                          </a:solidFill>
                        </a:defRPr>
                      </a:pPr>
                      <a:r>
                        <a:rPr sz="1500">
                          <a:sym typeface="Helvetica Neue Medium"/>
                        </a:rPr>
                        <a:t>abhor</a:t>
                      </a:r>
                      <a:endParaRPr sz="1500">
                        <a:solidFill>
                          <a:srgbClr val="FFFFFF"/>
                        </a:solidFill>
                        <a:sym typeface="Helvetica Neue Medium"/>
                      </a:endParaRP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3600">
                          <a:latin typeface="Chalkduster"/>
                          <a:ea typeface="Chalkduster"/>
                          <a:cs typeface="Chalkduster"/>
                          <a:sym typeface="Chalkduster"/>
                        </a:defRPr>
                      </a:pPr>
                      <a:endParaRPr sz="2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3"/>
                  </a:ext>
                </a:extLst>
              </a:tr>
              <a:tr h="591748">
                <a:tc>
                  <a:txBody>
                    <a:bodyPr/>
                    <a:lstStyle/>
                    <a:p>
                      <a:pPr defTabSz="914400">
                        <a:tabLst>
                          <a:tab pos="1181100" algn="l"/>
                        </a:tabLst>
                        <a:defRPr sz="1800">
                          <a:solidFill>
                            <a:srgbClr val="000000"/>
                          </a:solidFill>
                        </a:defRPr>
                      </a:pPr>
                      <a:r>
                        <a:rPr sz="1500">
                          <a:sym typeface="Helvetica Neue Medium"/>
                        </a:rPr>
                        <a:t>academic</a:t>
                      </a:r>
                      <a:endParaRPr sz="1500">
                        <a:solidFill>
                          <a:srgbClr val="FFFFFF"/>
                        </a:solidFill>
                        <a:sym typeface="Helvetica Neue Medium"/>
                      </a:endParaRP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3600">
                          <a:latin typeface="Chalkduster"/>
                          <a:ea typeface="Chalkduster"/>
                          <a:cs typeface="Chalkduster"/>
                          <a:sym typeface="Chalkduster"/>
                        </a:defRPr>
                      </a:pPr>
                      <a:endParaRPr sz="2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4"/>
                  </a:ext>
                </a:extLst>
              </a:tr>
              <a:tr h="591748">
                <a:tc>
                  <a:txBody>
                    <a:bodyPr/>
                    <a:lstStyle/>
                    <a:p>
                      <a:pPr defTabSz="914400">
                        <a:tabLst>
                          <a:tab pos="1181100" algn="l"/>
                        </a:tabLst>
                        <a:defRPr sz="1800">
                          <a:solidFill>
                            <a:srgbClr val="000000"/>
                          </a:solidFill>
                        </a:defRPr>
                      </a:pPr>
                      <a:r>
                        <a:rPr sz="1500">
                          <a:sym typeface="Helvetica Neue Medium"/>
                        </a:rPr>
                        <a:t>…</a:t>
                      </a:r>
                      <a:endParaRPr sz="1500">
                        <a:solidFill>
                          <a:srgbClr val="FFFFFF"/>
                        </a:solidFill>
                        <a:sym typeface="Helvetica Neue Medium"/>
                      </a:endParaRP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3600">
                          <a:latin typeface="Chalkduster"/>
                          <a:ea typeface="Chalkduster"/>
                          <a:cs typeface="Chalkduster"/>
                          <a:sym typeface="Chalkduster"/>
                        </a:defRPr>
                      </a:pPr>
                      <a:endParaRPr sz="2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5"/>
                  </a:ext>
                </a:extLst>
              </a:tr>
              <a:tr h="591748">
                <a:tc>
                  <a:txBody>
                    <a:bodyPr/>
                    <a:lstStyle/>
                    <a:p>
                      <a:pPr defTabSz="914400">
                        <a:tabLst>
                          <a:tab pos="1181100" algn="l"/>
                        </a:tabLst>
                        <a:defRPr sz="1800">
                          <a:solidFill>
                            <a:srgbClr val="000000"/>
                          </a:solidFill>
                        </a:defRPr>
                      </a:pPr>
                      <a:r>
                        <a:rPr sz="1500">
                          <a:sym typeface="Helvetica Neue Medium"/>
                        </a:rPr>
                        <a:t>zygodactyl</a:t>
                      </a:r>
                      <a:endParaRPr sz="1500">
                        <a:solidFill>
                          <a:srgbClr val="FFFFFF"/>
                        </a:solidFill>
                        <a:sym typeface="Helvetica Neue Medium"/>
                      </a:endParaRP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3600">
                          <a:latin typeface="Chalkduster"/>
                          <a:ea typeface="Chalkduster"/>
                          <a:cs typeface="Chalkduster"/>
                          <a:sym typeface="Chalkduster"/>
                        </a:defRPr>
                      </a:pPr>
                      <a:endParaRPr sz="2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6"/>
                  </a:ext>
                </a:extLst>
              </a:tr>
              <a:tr h="591748">
                <a:tc>
                  <a:txBody>
                    <a:bodyPr/>
                    <a:lstStyle/>
                    <a:p>
                      <a:pPr defTabSz="914400">
                        <a:tabLst>
                          <a:tab pos="1181100" algn="l"/>
                        </a:tabLst>
                        <a:defRPr sz="1800">
                          <a:solidFill>
                            <a:srgbClr val="000000"/>
                          </a:solidFill>
                        </a:defRPr>
                      </a:pPr>
                      <a:r>
                        <a:rPr sz="1500">
                          <a:sym typeface="Helvetica Neue Medium"/>
                        </a:rPr>
                        <a:t>zymurgy</a:t>
                      </a:r>
                      <a:endParaRPr sz="1500">
                        <a:solidFill>
                          <a:srgbClr val="FFFFFF"/>
                        </a:solidFill>
                        <a:sym typeface="Helvetica Neue Medium"/>
                      </a:endParaRP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3600">
                          <a:latin typeface="Chalkduster"/>
                          <a:ea typeface="Chalkduster"/>
                          <a:cs typeface="Chalkduster"/>
                          <a:sym typeface="Chalkduster"/>
                        </a:defRPr>
                      </a:pPr>
                      <a:endParaRPr sz="2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18524490"/>
      </p:ext>
    </p:extLst>
  </p:cSld>
  <p:clrMapOvr>
    <a:masterClrMapping/>
  </p:clrMapOvr>
  <p:transition spd="me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8" name="Term-Term Matrix"/>
          <p:cNvSpPr txBox="1">
            <a:spLocks noGrp="1"/>
          </p:cNvSpPr>
          <p:nvPr>
            <p:ph type="title"/>
          </p:nvPr>
        </p:nvSpPr>
        <p:spPr>
          <a:prstGeom prst="rect">
            <a:avLst/>
          </a:prstGeom>
        </p:spPr>
        <p:txBody>
          <a:bodyPr/>
          <a:lstStyle/>
          <a:p>
            <a:r>
              <a:t>Term-Term Matrix</a:t>
            </a:r>
          </a:p>
        </p:txBody>
      </p:sp>
      <p:graphicFrame>
        <p:nvGraphicFramePr>
          <p:cNvPr id="449" name="Table"/>
          <p:cNvGraphicFramePr/>
          <p:nvPr/>
        </p:nvGraphicFramePr>
        <p:xfrm>
          <a:off x="2202355" y="1830586"/>
          <a:ext cx="7984998" cy="4733984"/>
        </p:xfrm>
        <a:graphic>
          <a:graphicData uri="http://schemas.openxmlformats.org/drawingml/2006/table">
            <a:tbl>
              <a:tblPr firstRow="1" firstCol="1">
                <a:tableStyleId>{21E4AEA4-8DFA-4A89-87EB-49C32662AFE0}</a:tableStyleId>
              </a:tblPr>
              <a:tblGrid>
                <a:gridCol w="1330833">
                  <a:extLst>
                    <a:ext uri="{9D8B030D-6E8A-4147-A177-3AD203B41FA5}">
                      <a16:colId xmlns:a16="http://schemas.microsoft.com/office/drawing/2014/main" val="20000"/>
                    </a:ext>
                  </a:extLst>
                </a:gridCol>
                <a:gridCol w="1330833">
                  <a:extLst>
                    <a:ext uri="{9D8B030D-6E8A-4147-A177-3AD203B41FA5}">
                      <a16:colId xmlns:a16="http://schemas.microsoft.com/office/drawing/2014/main" val="20001"/>
                    </a:ext>
                  </a:extLst>
                </a:gridCol>
                <a:gridCol w="1330833">
                  <a:extLst>
                    <a:ext uri="{9D8B030D-6E8A-4147-A177-3AD203B41FA5}">
                      <a16:colId xmlns:a16="http://schemas.microsoft.com/office/drawing/2014/main" val="20002"/>
                    </a:ext>
                  </a:extLst>
                </a:gridCol>
                <a:gridCol w="1330833">
                  <a:extLst>
                    <a:ext uri="{9D8B030D-6E8A-4147-A177-3AD203B41FA5}">
                      <a16:colId xmlns:a16="http://schemas.microsoft.com/office/drawing/2014/main" val="20003"/>
                    </a:ext>
                  </a:extLst>
                </a:gridCol>
                <a:gridCol w="1330833">
                  <a:extLst>
                    <a:ext uri="{9D8B030D-6E8A-4147-A177-3AD203B41FA5}">
                      <a16:colId xmlns:a16="http://schemas.microsoft.com/office/drawing/2014/main" val="20004"/>
                    </a:ext>
                  </a:extLst>
                </a:gridCol>
                <a:gridCol w="1330833">
                  <a:extLst>
                    <a:ext uri="{9D8B030D-6E8A-4147-A177-3AD203B41FA5}">
                      <a16:colId xmlns:a16="http://schemas.microsoft.com/office/drawing/2014/main" val="20005"/>
                    </a:ext>
                  </a:extLst>
                </a:gridCol>
              </a:tblGrid>
              <a:tr h="591748">
                <a:tc>
                  <a:txBody>
                    <a:bodyPr/>
                    <a:lstStyle/>
                    <a:p>
                      <a:pPr defTabSz="914400">
                        <a:tabLst>
                          <a:tab pos="1181100" algn="l"/>
                        </a:tabLst>
                        <a:defRPr sz="2200">
                          <a:sym typeface="Helvetica Neue Medium"/>
                        </a:defRPr>
                      </a:pPr>
                      <a:endParaRPr sz="1500"/>
                    </a:p>
                  </a:txBody>
                  <a:tcPr marL="35719" marR="35719" marT="35719" marB="35719" anchor="ctr" horzOverflow="overflow"/>
                </a:tc>
                <a:tc>
                  <a:txBody>
                    <a:bodyPr/>
                    <a:lstStyle/>
                    <a:p>
                      <a:pPr defTabSz="914400">
                        <a:tabLst>
                          <a:tab pos="1181100" algn="l"/>
                        </a:tabLst>
                        <a:defRPr sz="1800">
                          <a:solidFill>
                            <a:srgbClr val="000000"/>
                          </a:solidFill>
                        </a:defRPr>
                      </a:pPr>
                      <a:r>
                        <a:rPr sz="1500">
                          <a:sym typeface="Helvetica Neue"/>
                        </a:rPr>
                        <a:t>abandon</a:t>
                      </a:r>
                      <a:endParaRPr sz="1500" b="1">
                        <a:solidFill>
                          <a:srgbClr val="FFFFFF"/>
                        </a:solidFill>
                        <a:latin typeface="Helvetica Neue"/>
                        <a:ea typeface="Helvetica Neue"/>
                        <a:cs typeface="Helvetica Neue"/>
                        <a:sym typeface="Helvetica Neue"/>
                      </a:endParaRPr>
                    </a:p>
                  </a:txBody>
                  <a:tcPr marL="35719" marR="35719" marT="35719" marB="35719" anchor="ctr" horzOverflow="overflow"/>
                </a:tc>
                <a:tc>
                  <a:txBody>
                    <a:bodyPr/>
                    <a:lstStyle/>
                    <a:p>
                      <a:pPr defTabSz="914400">
                        <a:tabLst>
                          <a:tab pos="1181100" algn="l"/>
                        </a:tabLst>
                        <a:defRPr sz="1800">
                          <a:solidFill>
                            <a:srgbClr val="000000"/>
                          </a:solidFill>
                        </a:defRPr>
                      </a:pPr>
                      <a:r>
                        <a:rPr sz="1500">
                          <a:sym typeface="Helvetica Neue"/>
                        </a:rPr>
                        <a:t>abdicate</a:t>
                      </a:r>
                      <a:endParaRPr sz="1500" b="1">
                        <a:solidFill>
                          <a:srgbClr val="FFFFFF"/>
                        </a:solidFill>
                        <a:latin typeface="Helvetica Neue"/>
                        <a:ea typeface="Helvetica Neue"/>
                        <a:cs typeface="Helvetica Neue"/>
                        <a:sym typeface="Helvetica Neue"/>
                      </a:endParaRPr>
                    </a:p>
                  </a:txBody>
                  <a:tcPr marL="35719" marR="35719" marT="35719" marB="35719" anchor="ctr" horzOverflow="overflow"/>
                </a:tc>
                <a:tc>
                  <a:txBody>
                    <a:bodyPr/>
                    <a:lstStyle/>
                    <a:p>
                      <a:pPr defTabSz="914400">
                        <a:tabLst>
                          <a:tab pos="1181100" algn="l"/>
                        </a:tabLst>
                        <a:defRPr sz="1800">
                          <a:solidFill>
                            <a:srgbClr val="000000"/>
                          </a:solidFill>
                        </a:defRPr>
                      </a:pPr>
                      <a:r>
                        <a:rPr sz="1500">
                          <a:sym typeface="Helvetica Neue"/>
                        </a:rPr>
                        <a:t>abhor</a:t>
                      </a:r>
                      <a:endParaRPr sz="1500" b="1">
                        <a:solidFill>
                          <a:srgbClr val="FFFFFF"/>
                        </a:solidFill>
                        <a:latin typeface="Helvetica Neue"/>
                        <a:ea typeface="Helvetica Neue"/>
                        <a:cs typeface="Helvetica Neue"/>
                        <a:sym typeface="Helvetica Neue"/>
                      </a:endParaRPr>
                    </a:p>
                  </a:txBody>
                  <a:tcPr marL="35719" marR="35719" marT="35719" marB="35719" anchor="ctr" horzOverflow="overflow"/>
                </a:tc>
                <a:tc>
                  <a:txBody>
                    <a:bodyPr/>
                    <a:lstStyle/>
                    <a:p>
                      <a:pPr defTabSz="914400">
                        <a:tabLst>
                          <a:tab pos="1181100" algn="l"/>
                        </a:tabLst>
                        <a:defRPr sz="1800">
                          <a:solidFill>
                            <a:srgbClr val="000000"/>
                          </a:solidFill>
                        </a:defRPr>
                      </a:pPr>
                      <a:r>
                        <a:rPr sz="1500">
                          <a:sym typeface="Helvetica Neue"/>
                        </a:rPr>
                        <a:t>…</a:t>
                      </a:r>
                      <a:endParaRPr sz="1500" b="1">
                        <a:solidFill>
                          <a:srgbClr val="FFFFFF"/>
                        </a:solidFill>
                        <a:latin typeface="Helvetica Neue"/>
                        <a:ea typeface="Helvetica Neue"/>
                        <a:cs typeface="Helvetica Neue"/>
                        <a:sym typeface="Helvetica Neue"/>
                      </a:endParaRPr>
                    </a:p>
                  </a:txBody>
                  <a:tcPr marL="35719" marR="35719" marT="35719" marB="35719" anchor="ctr" horzOverflow="overflow"/>
                </a:tc>
                <a:tc>
                  <a:txBody>
                    <a:bodyPr/>
                    <a:lstStyle/>
                    <a:p>
                      <a:pPr defTabSz="914400">
                        <a:tabLst>
                          <a:tab pos="1181100" algn="l"/>
                        </a:tabLst>
                        <a:defRPr sz="1800">
                          <a:solidFill>
                            <a:srgbClr val="000000"/>
                          </a:solidFill>
                        </a:defRPr>
                      </a:pPr>
                      <a:r>
                        <a:rPr sz="1500">
                          <a:sym typeface="Helvetica Neue"/>
                        </a:rPr>
                        <a:t>zymurgy</a:t>
                      </a:r>
                      <a:endParaRPr sz="1500" b="1">
                        <a:solidFill>
                          <a:srgbClr val="FFFFFF"/>
                        </a:solidFill>
                        <a:latin typeface="Helvetica Neue"/>
                        <a:ea typeface="Helvetica Neue"/>
                        <a:cs typeface="Helvetica Neue"/>
                        <a:sym typeface="Helvetica Neue"/>
                      </a:endParaRPr>
                    </a:p>
                  </a:txBody>
                  <a:tcPr marL="35719" marR="35719" marT="35719" marB="35719" anchor="ctr" horzOverflow="overflow"/>
                </a:tc>
                <a:extLst>
                  <a:ext uri="{0D108BD9-81ED-4DB2-BD59-A6C34878D82A}">
                    <a16:rowId xmlns:a16="http://schemas.microsoft.com/office/drawing/2014/main" val="10000"/>
                  </a:ext>
                </a:extLst>
              </a:tr>
              <a:tr h="591748">
                <a:tc>
                  <a:txBody>
                    <a:bodyPr/>
                    <a:lstStyle/>
                    <a:p>
                      <a:pPr defTabSz="914400">
                        <a:tabLst>
                          <a:tab pos="1181100" algn="l"/>
                        </a:tabLst>
                        <a:defRPr sz="1800">
                          <a:solidFill>
                            <a:srgbClr val="000000"/>
                          </a:solidFill>
                        </a:defRPr>
                      </a:pPr>
                      <a:r>
                        <a:rPr sz="1500">
                          <a:sym typeface="Helvetica Neue Medium"/>
                        </a:rPr>
                        <a:t>abandon</a:t>
                      </a:r>
                      <a:endParaRPr sz="1500">
                        <a:solidFill>
                          <a:srgbClr val="FFFFFF"/>
                        </a:solidFill>
                        <a:sym typeface="Helvetica Neue Medium"/>
                      </a:endParaRP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3600">
                          <a:latin typeface="Chalkduster"/>
                          <a:ea typeface="Chalkduster"/>
                          <a:cs typeface="Chalkduster"/>
                          <a:sym typeface="Chalkduster"/>
                        </a:defRPr>
                      </a:pPr>
                      <a:endParaRPr sz="2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1"/>
                  </a:ext>
                </a:extLst>
              </a:tr>
              <a:tr h="591748">
                <a:tc>
                  <a:txBody>
                    <a:bodyPr/>
                    <a:lstStyle/>
                    <a:p>
                      <a:pPr defTabSz="914400">
                        <a:tabLst>
                          <a:tab pos="1181100" algn="l"/>
                        </a:tabLst>
                        <a:defRPr sz="1800">
                          <a:solidFill>
                            <a:srgbClr val="000000"/>
                          </a:solidFill>
                        </a:defRPr>
                      </a:pPr>
                      <a:r>
                        <a:rPr sz="1500">
                          <a:sym typeface="Helvetica Neue Medium"/>
                        </a:rPr>
                        <a:t>abdicate</a:t>
                      </a:r>
                      <a:endParaRPr sz="1500">
                        <a:solidFill>
                          <a:srgbClr val="FFFFFF"/>
                        </a:solidFill>
                        <a:sym typeface="Helvetica Neue Medium"/>
                      </a:endParaRP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3600">
                          <a:latin typeface="Chalkduster"/>
                          <a:ea typeface="Chalkduster"/>
                          <a:cs typeface="Chalkduster"/>
                          <a:sym typeface="Chalkduster"/>
                        </a:defRPr>
                      </a:pPr>
                      <a:endParaRPr sz="2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2"/>
                  </a:ext>
                </a:extLst>
              </a:tr>
              <a:tr h="591748">
                <a:tc>
                  <a:txBody>
                    <a:bodyPr/>
                    <a:lstStyle/>
                    <a:p>
                      <a:pPr defTabSz="914400">
                        <a:tabLst>
                          <a:tab pos="1181100" algn="l"/>
                        </a:tabLst>
                        <a:defRPr sz="1800">
                          <a:solidFill>
                            <a:srgbClr val="000000"/>
                          </a:solidFill>
                        </a:defRPr>
                      </a:pPr>
                      <a:r>
                        <a:rPr sz="1500">
                          <a:sym typeface="Helvetica Neue Medium"/>
                        </a:rPr>
                        <a:t>abhor</a:t>
                      </a:r>
                      <a:endParaRPr sz="1500">
                        <a:solidFill>
                          <a:srgbClr val="FFFFFF"/>
                        </a:solidFill>
                        <a:sym typeface="Helvetica Neue Medium"/>
                      </a:endParaRP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3600">
                          <a:latin typeface="Chalkduster"/>
                          <a:ea typeface="Chalkduster"/>
                          <a:cs typeface="Chalkduster"/>
                          <a:sym typeface="Chalkduster"/>
                        </a:defRPr>
                      </a:pPr>
                      <a:endParaRPr sz="2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3"/>
                  </a:ext>
                </a:extLst>
              </a:tr>
              <a:tr h="591748">
                <a:tc>
                  <a:txBody>
                    <a:bodyPr/>
                    <a:lstStyle/>
                    <a:p>
                      <a:pPr defTabSz="914400">
                        <a:tabLst>
                          <a:tab pos="1181100" algn="l"/>
                        </a:tabLst>
                        <a:defRPr sz="1800">
                          <a:solidFill>
                            <a:srgbClr val="000000"/>
                          </a:solidFill>
                        </a:defRPr>
                      </a:pPr>
                      <a:r>
                        <a:rPr sz="1500">
                          <a:sym typeface="Helvetica Neue Medium"/>
                        </a:rPr>
                        <a:t>academic</a:t>
                      </a:r>
                      <a:endParaRPr sz="1500">
                        <a:solidFill>
                          <a:srgbClr val="FFFFFF"/>
                        </a:solidFill>
                        <a:sym typeface="Helvetica Neue Medium"/>
                      </a:endParaRP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3600">
                          <a:latin typeface="Chalkduster"/>
                          <a:ea typeface="Chalkduster"/>
                          <a:cs typeface="Chalkduster"/>
                          <a:sym typeface="Chalkduster"/>
                        </a:defRPr>
                      </a:pPr>
                      <a:endParaRPr sz="2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4"/>
                  </a:ext>
                </a:extLst>
              </a:tr>
              <a:tr h="591748">
                <a:tc>
                  <a:txBody>
                    <a:bodyPr/>
                    <a:lstStyle/>
                    <a:p>
                      <a:pPr defTabSz="914400">
                        <a:tabLst>
                          <a:tab pos="1181100" algn="l"/>
                        </a:tabLst>
                        <a:defRPr sz="1800">
                          <a:solidFill>
                            <a:srgbClr val="000000"/>
                          </a:solidFill>
                        </a:defRPr>
                      </a:pPr>
                      <a:r>
                        <a:rPr sz="1500">
                          <a:sym typeface="Helvetica Neue Medium"/>
                        </a:rPr>
                        <a:t>…</a:t>
                      </a:r>
                      <a:endParaRPr sz="1500">
                        <a:solidFill>
                          <a:srgbClr val="FFFFFF"/>
                        </a:solidFill>
                        <a:sym typeface="Helvetica Neue Medium"/>
                      </a:endParaRP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3600">
                          <a:latin typeface="Chalkduster"/>
                          <a:ea typeface="Chalkduster"/>
                          <a:cs typeface="Chalkduster"/>
                          <a:sym typeface="Chalkduster"/>
                        </a:defRPr>
                      </a:pPr>
                      <a:endParaRPr sz="2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5"/>
                  </a:ext>
                </a:extLst>
              </a:tr>
              <a:tr h="591748">
                <a:tc>
                  <a:txBody>
                    <a:bodyPr/>
                    <a:lstStyle/>
                    <a:p>
                      <a:pPr defTabSz="914400">
                        <a:tabLst>
                          <a:tab pos="1181100" algn="l"/>
                        </a:tabLst>
                        <a:defRPr sz="1800">
                          <a:solidFill>
                            <a:srgbClr val="000000"/>
                          </a:solidFill>
                        </a:defRPr>
                      </a:pPr>
                      <a:r>
                        <a:rPr sz="1500">
                          <a:sym typeface="Helvetica Neue Medium"/>
                        </a:rPr>
                        <a:t>zygodactyl</a:t>
                      </a:r>
                      <a:endParaRPr sz="1500">
                        <a:solidFill>
                          <a:srgbClr val="FFFFFF"/>
                        </a:solidFill>
                        <a:sym typeface="Helvetica Neue Medium"/>
                      </a:endParaRP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3600">
                          <a:latin typeface="Chalkduster"/>
                          <a:ea typeface="Chalkduster"/>
                          <a:cs typeface="Chalkduster"/>
                          <a:sym typeface="Chalkduster"/>
                        </a:defRPr>
                      </a:pPr>
                      <a:endParaRPr sz="2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6"/>
                  </a:ext>
                </a:extLst>
              </a:tr>
              <a:tr h="591748">
                <a:tc>
                  <a:txBody>
                    <a:bodyPr/>
                    <a:lstStyle/>
                    <a:p>
                      <a:pPr defTabSz="914400">
                        <a:tabLst>
                          <a:tab pos="1181100" algn="l"/>
                        </a:tabLst>
                        <a:defRPr sz="1800">
                          <a:solidFill>
                            <a:srgbClr val="000000"/>
                          </a:solidFill>
                        </a:defRPr>
                      </a:pPr>
                      <a:r>
                        <a:rPr sz="1500">
                          <a:sym typeface="Helvetica Neue Medium"/>
                        </a:rPr>
                        <a:t>zymurgy</a:t>
                      </a:r>
                      <a:endParaRPr sz="1500">
                        <a:solidFill>
                          <a:srgbClr val="FFFFFF"/>
                        </a:solidFill>
                        <a:sym typeface="Helvetica Neue Medium"/>
                      </a:endParaRP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3600">
                          <a:latin typeface="Chalkduster"/>
                          <a:ea typeface="Chalkduster"/>
                          <a:cs typeface="Chalkduster"/>
                          <a:sym typeface="Chalkduster"/>
                        </a:defRPr>
                      </a:pPr>
                      <a:endParaRPr sz="2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7"/>
                  </a:ext>
                </a:extLst>
              </a:tr>
            </a:tbl>
          </a:graphicData>
        </a:graphic>
      </p:graphicFrame>
      <p:pic>
        <p:nvPicPr>
          <p:cNvPr id="450" name="Rectangle Rectangle" descr="Rectangle Rectangle"/>
          <p:cNvPicPr>
            <a:picLocks/>
          </p:cNvPicPr>
          <p:nvPr/>
        </p:nvPicPr>
        <p:blipFill>
          <a:blip r:embed="rId3"/>
          <a:stretch>
            <a:fillRect/>
          </a:stretch>
        </p:blipFill>
        <p:spPr>
          <a:xfrm>
            <a:off x="2142506" y="2993603"/>
            <a:ext cx="8104696" cy="625530"/>
          </a:xfrm>
          <a:prstGeom prst="rect">
            <a:avLst/>
          </a:prstGeom>
        </p:spPr>
      </p:pic>
      <p:sp>
        <p:nvSpPr>
          <p:cNvPr id="452" name="AKA Term-Context Matrix"/>
          <p:cNvSpPr txBox="1"/>
          <p:nvPr/>
        </p:nvSpPr>
        <p:spPr>
          <a:xfrm>
            <a:off x="7239000" y="261427"/>
            <a:ext cx="3124200" cy="12405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anchor="ctr">
            <a:spAutoFit/>
          </a:bodyPr>
          <a:lstStyle>
            <a:lvl1pPr>
              <a:defRPr sz="3600" b="0">
                <a:latin typeface="Chalkduster"/>
                <a:ea typeface="Chalkduster"/>
                <a:cs typeface="Chalkduster"/>
                <a:sym typeface="Chalkduster"/>
              </a:defRPr>
            </a:lvl1pPr>
          </a:lstStyle>
          <a:p>
            <a:pPr algn="ctr"/>
            <a:r>
              <a:rPr sz="2531" dirty="0"/>
              <a:t>AKA </a:t>
            </a:r>
            <a:br>
              <a:rPr lang="en-US" sz="2531" dirty="0"/>
            </a:br>
            <a:r>
              <a:rPr sz="2531" dirty="0"/>
              <a:t>Term-Context Matrix</a:t>
            </a:r>
          </a:p>
        </p:txBody>
      </p:sp>
      <p:sp>
        <p:nvSpPr>
          <p:cNvPr id="453" name="Length of the vector is now |V|…"/>
          <p:cNvSpPr txBox="1"/>
          <p:nvPr/>
        </p:nvSpPr>
        <p:spPr>
          <a:xfrm>
            <a:off x="3780774" y="4547062"/>
            <a:ext cx="6226321" cy="8510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pPr>
              <a:defRPr sz="3600" b="0">
                <a:latin typeface="Chalkduster"/>
                <a:ea typeface="Chalkduster"/>
                <a:cs typeface="Chalkduster"/>
                <a:sym typeface="Chalkduster"/>
              </a:defRPr>
            </a:pPr>
            <a:r>
              <a:rPr sz="2531"/>
              <a:t>Length of the vector is now |V|</a:t>
            </a:r>
          </a:p>
          <a:p>
            <a:pPr>
              <a:defRPr sz="3600" b="0">
                <a:latin typeface="Chalkduster"/>
                <a:ea typeface="Chalkduster"/>
                <a:cs typeface="Chalkduster"/>
                <a:sym typeface="Chalkduster"/>
              </a:defRPr>
            </a:pPr>
            <a:r>
              <a:rPr sz="2531"/>
              <a:t>instead of number of documents</a:t>
            </a:r>
          </a:p>
        </p:txBody>
      </p:sp>
      <p:pic>
        <p:nvPicPr>
          <p:cNvPr id="454" name="Line Line" descr="Line Line"/>
          <p:cNvPicPr>
            <a:picLocks/>
          </p:cNvPicPr>
          <p:nvPr/>
        </p:nvPicPr>
        <p:blipFill>
          <a:blip r:embed="rId4"/>
          <a:stretch>
            <a:fillRect/>
          </a:stretch>
        </p:blipFill>
        <p:spPr>
          <a:xfrm rot="15135136">
            <a:off x="5963064" y="3975439"/>
            <a:ext cx="1002821" cy="396264"/>
          </a:xfrm>
          <a:prstGeom prst="rect">
            <a:avLst/>
          </a:prstGeom>
        </p:spPr>
      </p:pic>
    </p:spTree>
    <p:extLst>
      <p:ext uri="{BB962C8B-B14F-4D97-AF65-F5344CB8AC3E}">
        <p14:creationId xmlns:p14="http://schemas.microsoft.com/office/powerpoint/2010/main" val="3669610428"/>
      </p:ext>
    </p:extLst>
  </p:cSld>
  <p:clrMapOvr>
    <a:masterClrMapping/>
  </p:clrMapOvr>
  <p:transition spd="me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able">
            <a:extLst>
              <a:ext uri="{FF2B5EF4-FFF2-40B4-BE49-F238E27FC236}">
                <a16:creationId xmlns:a16="http://schemas.microsoft.com/office/drawing/2014/main" id="{2736744B-8488-D345-9A97-0EA5A2F8C6BB}"/>
              </a:ext>
            </a:extLst>
          </p:cNvPr>
          <p:cNvGraphicFramePr/>
          <p:nvPr/>
        </p:nvGraphicFramePr>
        <p:xfrm>
          <a:off x="2202355" y="1830586"/>
          <a:ext cx="7984998" cy="4733984"/>
        </p:xfrm>
        <a:graphic>
          <a:graphicData uri="http://schemas.openxmlformats.org/drawingml/2006/table">
            <a:tbl>
              <a:tblPr firstRow="1" firstCol="1">
                <a:tableStyleId>{284E427A-3D55-4303-BF80-6455036E1DE7}</a:tableStyleId>
              </a:tblPr>
              <a:tblGrid>
                <a:gridCol w="1330833">
                  <a:extLst>
                    <a:ext uri="{9D8B030D-6E8A-4147-A177-3AD203B41FA5}">
                      <a16:colId xmlns:a16="http://schemas.microsoft.com/office/drawing/2014/main" val="20000"/>
                    </a:ext>
                  </a:extLst>
                </a:gridCol>
                <a:gridCol w="1330833">
                  <a:extLst>
                    <a:ext uri="{9D8B030D-6E8A-4147-A177-3AD203B41FA5}">
                      <a16:colId xmlns:a16="http://schemas.microsoft.com/office/drawing/2014/main" val="20001"/>
                    </a:ext>
                  </a:extLst>
                </a:gridCol>
                <a:gridCol w="1330833">
                  <a:extLst>
                    <a:ext uri="{9D8B030D-6E8A-4147-A177-3AD203B41FA5}">
                      <a16:colId xmlns:a16="http://schemas.microsoft.com/office/drawing/2014/main" val="20002"/>
                    </a:ext>
                  </a:extLst>
                </a:gridCol>
                <a:gridCol w="1330833">
                  <a:extLst>
                    <a:ext uri="{9D8B030D-6E8A-4147-A177-3AD203B41FA5}">
                      <a16:colId xmlns:a16="http://schemas.microsoft.com/office/drawing/2014/main" val="20003"/>
                    </a:ext>
                  </a:extLst>
                </a:gridCol>
                <a:gridCol w="1330833">
                  <a:extLst>
                    <a:ext uri="{9D8B030D-6E8A-4147-A177-3AD203B41FA5}">
                      <a16:colId xmlns:a16="http://schemas.microsoft.com/office/drawing/2014/main" val="20004"/>
                    </a:ext>
                  </a:extLst>
                </a:gridCol>
                <a:gridCol w="1330833">
                  <a:extLst>
                    <a:ext uri="{9D8B030D-6E8A-4147-A177-3AD203B41FA5}">
                      <a16:colId xmlns:a16="http://schemas.microsoft.com/office/drawing/2014/main" val="20005"/>
                    </a:ext>
                  </a:extLst>
                </a:gridCol>
              </a:tblGrid>
              <a:tr h="591748">
                <a:tc>
                  <a:txBody>
                    <a:bodyPr/>
                    <a:lstStyle/>
                    <a:p>
                      <a:pPr defTabSz="914400">
                        <a:tabLst>
                          <a:tab pos="1181100" algn="l"/>
                        </a:tabLst>
                        <a:defRPr sz="2200">
                          <a:sym typeface="Helvetica Neue Medium"/>
                        </a:defRPr>
                      </a:pPr>
                      <a:endParaRPr sz="1500" dirty="0"/>
                    </a:p>
                  </a:txBody>
                  <a:tcPr marL="35719" marR="35719" marT="35719" marB="35719" anchor="ctr" horzOverflow="overflow"/>
                </a:tc>
                <a:tc>
                  <a:txBody>
                    <a:bodyPr/>
                    <a:lstStyle/>
                    <a:p>
                      <a:pPr defTabSz="914400">
                        <a:tabLst>
                          <a:tab pos="1181100" algn="l"/>
                        </a:tabLst>
                        <a:defRPr sz="1800">
                          <a:solidFill>
                            <a:srgbClr val="000000"/>
                          </a:solidFill>
                        </a:defRPr>
                      </a:pPr>
                      <a:r>
                        <a:rPr sz="1500">
                          <a:sym typeface="Helvetica Neue"/>
                        </a:rPr>
                        <a:t>abandon</a:t>
                      </a:r>
                      <a:endParaRPr sz="1500" b="1">
                        <a:solidFill>
                          <a:srgbClr val="FFFFFF"/>
                        </a:solidFill>
                        <a:latin typeface="Helvetica Neue"/>
                        <a:ea typeface="Helvetica Neue"/>
                        <a:cs typeface="Helvetica Neue"/>
                        <a:sym typeface="Helvetica Neue"/>
                      </a:endParaRPr>
                    </a:p>
                  </a:txBody>
                  <a:tcPr marL="35719" marR="35719" marT="35719" marB="35719" anchor="ctr" horzOverflow="overflow"/>
                </a:tc>
                <a:tc>
                  <a:txBody>
                    <a:bodyPr/>
                    <a:lstStyle/>
                    <a:p>
                      <a:pPr defTabSz="914400">
                        <a:tabLst>
                          <a:tab pos="1181100" algn="l"/>
                        </a:tabLst>
                        <a:defRPr sz="1800">
                          <a:solidFill>
                            <a:srgbClr val="000000"/>
                          </a:solidFill>
                        </a:defRPr>
                      </a:pPr>
                      <a:r>
                        <a:rPr sz="1500">
                          <a:sym typeface="Helvetica Neue"/>
                        </a:rPr>
                        <a:t>abdicate</a:t>
                      </a:r>
                      <a:endParaRPr sz="1500" b="1">
                        <a:solidFill>
                          <a:srgbClr val="FFFFFF"/>
                        </a:solidFill>
                        <a:latin typeface="Helvetica Neue"/>
                        <a:ea typeface="Helvetica Neue"/>
                        <a:cs typeface="Helvetica Neue"/>
                        <a:sym typeface="Helvetica Neue"/>
                      </a:endParaRPr>
                    </a:p>
                  </a:txBody>
                  <a:tcPr marL="35719" marR="35719" marT="35719" marB="35719" anchor="ctr" horzOverflow="overflow"/>
                </a:tc>
                <a:tc>
                  <a:txBody>
                    <a:bodyPr/>
                    <a:lstStyle/>
                    <a:p>
                      <a:pPr defTabSz="914400">
                        <a:tabLst>
                          <a:tab pos="1181100" algn="l"/>
                        </a:tabLst>
                        <a:defRPr sz="1800">
                          <a:solidFill>
                            <a:srgbClr val="000000"/>
                          </a:solidFill>
                        </a:defRPr>
                      </a:pPr>
                      <a:r>
                        <a:rPr sz="1500">
                          <a:sym typeface="Helvetica Neue"/>
                        </a:rPr>
                        <a:t>abhor</a:t>
                      </a:r>
                      <a:endParaRPr sz="1500" b="1">
                        <a:solidFill>
                          <a:srgbClr val="FFFFFF"/>
                        </a:solidFill>
                        <a:latin typeface="Helvetica Neue"/>
                        <a:ea typeface="Helvetica Neue"/>
                        <a:cs typeface="Helvetica Neue"/>
                        <a:sym typeface="Helvetica Neue"/>
                      </a:endParaRPr>
                    </a:p>
                  </a:txBody>
                  <a:tcPr marL="35719" marR="35719" marT="35719" marB="35719" anchor="ctr" horzOverflow="overflow"/>
                </a:tc>
                <a:tc>
                  <a:txBody>
                    <a:bodyPr/>
                    <a:lstStyle/>
                    <a:p>
                      <a:pPr defTabSz="914400">
                        <a:tabLst>
                          <a:tab pos="1181100" algn="l"/>
                        </a:tabLst>
                        <a:defRPr sz="1800">
                          <a:solidFill>
                            <a:srgbClr val="000000"/>
                          </a:solidFill>
                        </a:defRPr>
                      </a:pPr>
                      <a:r>
                        <a:rPr sz="1500">
                          <a:sym typeface="Helvetica Neue"/>
                        </a:rPr>
                        <a:t>…</a:t>
                      </a:r>
                      <a:endParaRPr sz="1500" b="1">
                        <a:solidFill>
                          <a:srgbClr val="FFFFFF"/>
                        </a:solidFill>
                        <a:latin typeface="Helvetica Neue"/>
                        <a:ea typeface="Helvetica Neue"/>
                        <a:cs typeface="Helvetica Neue"/>
                        <a:sym typeface="Helvetica Neue"/>
                      </a:endParaRPr>
                    </a:p>
                  </a:txBody>
                  <a:tcPr marL="35719" marR="35719" marT="35719" marB="35719" anchor="ctr" horzOverflow="overflow"/>
                </a:tc>
                <a:tc>
                  <a:txBody>
                    <a:bodyPr/>
                    <a:lstStyle/>
                    <a:p>
                      <a:pPr defTabSz="914400">
                        <a:tabLst>
                          <a:tab pos="1181100" algn="l"/>
                        </a:tabLst>
                        <a:defRPr sz="1800">
                          <a:solidFill>
                            <a:srgbClr val="000000"/>
                          </a:solidFill>
                        </a:defRPr>
                      </a:pPr>
                      <a:r>
                        <a:rPr sz="1500">
                          <a:sym typeface="Helvetica Neue"/>
                        </a:rPr>
                        <a:t>zymurgy</a:t>
                      </a:r>
                      <a:endParaRPr sz="1500" b="1">
                        <a:solidFill>
                          <a:srgbClr val="FFFFFF"/>
                        </a:solidFill>
                        <a:latin typeface="Helvetica Neue"/>
                        <a:ea typeface="Helvetica Neue"/>
                        <a:cs typeface="Helvetica Neue"/>
                        <a:sym typeface="Helvetica Neue"/>
                      </a:endParaRPr>
                    </a:p>
                  </a:txBody>
                  <a:tcPr marL="35719" marR="35719" marT="35719" marB="35719" anchor="ctr" horzOverflow="overflow"/>
                </a:tc>
                <a:extLst>
                  <a:ext uri="{0D108BD9-81ED-4DB2-BD59-A6C34878D82A}">
                    <a16:rowId xmlns:a16="http://schemas.microsoft.com/office/drawing/2014/main" val="10000"/>
                  </a:ext>
                </a:extLst>
              </a:tr>
              <a:tr h="591748">
                <a:tc>
                  <a:txBody>
                    <a:bodyPr/>
                    <a:lstStyle/>
                    <a:p>
                      <a:pPr defTabSz="914400">
                        <a:tabLst>
                          <a:tab pos="1181100" algn="l"/>
                        </a:tabLst>
                        <a:defRPr sz="1800">
                          <a:solidFill>
                            <a:srgbClr val="000000"/>
                          </a:solidFill>
                        </a:defRPr>
                      </a:pPr>
                      <a:r>
                        <a:rPr sz="1500">
                          <a:sym typeface="Helvetica Neue Medium"/>
                        </a:rPr>
                        <a:t>abandon</a:t>
                      </a:r>
                      <a:endParaRPr sz="1500">
                        <a:solidFill>
                          <a:srgbClr val="FFFFFF"/>
                        </a:solidFill>
                        <a:sym typeface="Helvetica Neue Medium"/>
                      </a:endParaRP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3600">
                          <a:latin typeface="Chalkduster"/>
                          <a:ea typeface="Chalkduster"/>
                          <a:cs typeface="Chalkduster"/>
                          <a:sym typeface="Chalkduster"/>
                        </a:defRPr>
                      </a:pPr>
                      <a:endParaRPr sz="2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1"/>
                  </a:ext>
                </a:extLst>
              </a:tr>
              <a:tr h="591748">
                <a:tc>
                  <a:txBody>
                    <a:bodyPr/>
                    <a:lstStyle/>
                    <a:p>
                      <a:pPr defTabSz="914400">
                        <a:tabLst>
                          <a:tab pos="1181100" algn="l"/>
                        </a:tabLst>
                        <a:defRPr sz="1800">
                          <a:solidFill>
                            <a:srgbClr val="000000"/>
                          </a:solidFill>
                        </a:defRPr>
                      </a:pPr>
                      <a:r>
                        <a:rPr sz="1500">
                          <a:sym typeface="Helvetica Neue Medium"/>
                        </a:rPr>
                        <a:t>abdicate</a:t>
                      </a:r>
                      <a:endParaRPr sz="1500">
                        <a:solidFill>
                          <a:srgbClr val="FFFFFF"/>
                        </a:solidFill>
                        <a:sym typeface="Helvetica Neue Medium"/>
                      </a:endParaRPr>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3600">
                          <a:latin typeface="Chalkduster"/>
                          <a:ea typeface="Chalkduster"/>
                          <a:cs typeface="Chalkduster"/>
                          <a:sym typeface="Chalkduster"/>
                        </a:defRPr>
                      </a:pPr>
                      <a:endParaRPr sz="2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2"/>
                  </a:ext>
                </a:extLst>
              </a:tr>
              <a:tr h="591748">
                <a:tc>
                  <a:txBody>
                    <a:bodyPr/>
                    <a:lstStyle/>
                    <a:p>
                      <a:pPr defTabSz="914400">
                        <a:tabLst>
                          <a:tab pos="1181100" algn="l"/>
                        </a:tabLst>
                        <a:defRPr sz="1800">
                          <a:solidFill>
                            <a:srgbClr val="000000"/>
                          </a:solidFill>
                        </a:defRPr>
                      </a:pPr>
                      <a:r>
                        <a:rPr sz="1500">
                          <a:sym typeface="Helvetica Neue Medium"/>
                        </a:rPr>
                        <a:t>abhor</a:t>
                      </a:r>
                      <a:endParaRPr sz="1500">
                        <a:solidFill>
                          <a:srgbClr val="FFFFFF"/>
                        </a:solidFill>
                        <a:sym typeface="Helvetica Neue Medium"/>
                      </a:endParaRP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3600">
                          <a:latin typeface="Chalkduster"/>
                          <a:ea typeface="Chalkduster"/>
                          <a:cs typeface="Chalkduster"/>
                          <a:sym typeface="Chalkduster"/>
                        </a:defRPr>
                      </a:pPr>
                      <a:endParaRPr sz="2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3"/>
                  </a:ext>
                </a:extLst>
              </a:tr>
              <a:tr h="591748">
                <a:tc>
                  <a:txBody>
                    <a:bodyPr/>
                    <a:lstStyle/>
                    <a:p>
                      <a:pPr defTabSz="914400">
                        <a:tabLst>
                          <a:tab pos="1181100" algn="l"/>
                        </a:tabLst>
                        <a:defRPr sz="1800">
                          <a:solidFill>
                            <a:srgbClr val="000000"/>
                          </a:solidFill>
                        </a:defRPr>
                      </a:pPr>
                      <a:r>
                        <a:rPr sz="1500">
                          <a:sym typeface="Helvetica Neue Medium"/>
                        </a:rPr>
                        <a:t>academic</a:t>
                      </a:r>
                      <a:endParaRPr sz="1500">
                        <a:solidFill>
                          <a:srgbClr val="FFFFFF"/>
                        </a:solidFill>
                        <a:sym typeface="Helvetica Neue Medium"/>
                      </a:endParaRP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3600">
                          <a:latin typeface="Chalkduster"/>
                          <a:ea typeface="Chalkduster"/>
                          <a:cs typeface="Chalkduster"/>
                          <a:sym typeface="Chalkduster"/>
                        </a:defRPr>
                      </a:pPr>
                      <a:endParaRPr sz="2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4"/>
                  </a:ext>
                </a:extLst>
              </a:tr>
              <a:tr h="591748">
                <a:tc>
                  <a:txBody>
                    <a:bodyPr/>
                    <a:lstStyle/>
                    <a:p>
                      <a:pPr defTabSz="914400">
                        <a:tabLst>
                          <a:tab pos="1181100" algn="l"/>
                        </a:tabLst>
                        <a:defRPr sz="1800">
                          <a:solidFill>
                            <a:srgbClr val="000000"/>
                          </a:solidFill>
                        </a:defRPr>
                      </a:pPr>
                      <a:r>
                        <a:rPr sz="1500">
                          <a:sym typeface="Helvetica Neue Medium"/>
                        </a:rPr>
                        <a:t>…</a:t>
                      </a:r>
                      <a:endParaRPr sz="1500">
                        <a:solidFill>
                          <a:srgbClr val="FFFFFF"/>
                        </a:solidFill>
                        <a:sym typeface="Helvetica Neue Medium"/>
                      </a:endParaRP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3600">
                          <a:latin typeface="Chalkduster"/>
                          <a:ea typeface="Chalkduster"/>
                          <a:cs typeface="Chalkduster"/>
                          <a:sym typeface="Chalkduster"/>
                        </a:defRPr>
                      </a:pPr>
                      <a:endParaRPr sz="2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5"/>
                  </a:ext>
                </a:extLst>
              </a:tr>
              <a:tr h="591748">
                <a:tc>
                  <a:txBody>
                    <a:bodyPr/>
                    <a:lstStyle/>
                    <a:p>
                      <a:pPr defTabSz="914400">
                        <a:tabLst>
                          <a:tab pos="1181100" algn="l"/>
                        </a:tabLst>
                        <a:defRPr sz="1800">
                          <a:solidFill>
                            <a:srgbClr val="000000"/>
                          </a:solidFill>
                        </a:defRPr>
                      </a:pPr>
                      <a:r>
                        <a:rPr sz="1500">
                          <a:sym typeface="Helvetica Neue Medium"/>
                        </a:rPr>
                        <a:t>zygodactyl</a:t>
                      </a:r>
                      <a:endParaRPr sz="1500">
                        <a:solidFill>
                          <a:srgbClr val="FFFFFF"/>
                        </a:solidFill>
                        <a:sym typeface="Helvetica Neue Medium"/>
                      </a:endParaRP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3600">
                          <a:latin typeface="Chalkduster"/>
                          <a:ea typeface="Chalkduster"/>
                          <a:cs typeface="Chalkduster"/>
                          <a:sym typeface="Chalkduster"/>
                        </a:defRPr>
                      </a:pPr>
                      <a:endParaRPr sz="2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6"/>
                  </a:ext>
                </a:extLst>
              </a:tr>
              <a:tr h="591748">
                <a:tc>
                  <a:txBody>
                    <a:bodyPr/>
                    <a:lstStyle/>
                    <a:p>
                      <a:pPr defTabSz="914400">
                        <a:tabLst>
                          <a:tab pos="1181100" algn="l"/>
                        </a:tabLst>
                        <a:defRPr sz="1800">
                          <a:solidFill>
                            <a:srgbClr val="000000"/>
                          </a:solidFill>
                        </a:defRPr>
                      </a:pPr>
                      <a:r>
                        <a:rPr sz="1500" dirty="0">
                          <a:sym typeface="Helvetica Neue Medium"/>
                        </a:rPr>
                        <a:t>zymurgy</a:t>
                      </a:r>
                      <a:endParaRPr sz="1500" dirty="0">
                        <a:solidFill>
                          <a:srgbClr val="FFFFFF"/>
                        </a:solidFill>
                        <a:sym typeface="Helvetica Neue Medium"/>
                      </a:endParaRP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3600">
                          <a:latin typeface="Chalkduster"/>
                          <a:ea typeface="Chalkduster"/>
                          <a:cs typeface="Chalkduster"/>
                          <a:sym typeface="Chalkduster"/>
                        </a:defRPr>
                      </a:pPr>
                      <a:endParaRPr sz="2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7"/>
                  </a:ext>
                </a:extLst>
              </a:tr>
            </a:tbl>
          </a:graphicData>
        </a:graphic>
      </p:graphicFrame>
      <p:sp>
        <p:nvSpPr>
          <p:cNvPr id="459" name="Term-Term Matrix"/>
          <p:cNvSpPr txBox="1">
            <a:spLocks noGrp="1"/>
          </p:cNvSpPr>
          <p:nvPr>
            <p:ph type="title"/>
          </p:nvPr>
        </p:nvSpPr>
        <p:spPr>
          <a:prstGeom prst="rect">
            <a:avLst/>
          </a:prstGeom>
        </p:spPr>
        <p:txBody>
          <a:bodyPr/>
          <a:lstStyle/>
          <a:p>
            <a:r>
              <a:t>Term-Term Matrix</a:t>
            </a:r>
          </a:p>
        </p:txBody>
      </p:sp>
      <p:sp>
        <p:nvSpPr>
          <p:cNvPr id="461" name="The value in a cell indicates how…"/>
          <p:cNvSpPr txBox="1"/>
          <p:nvPr/>
        </p:nvSpPr>
        <p:spPr>
          <a:xfrm>
            <a:off x="3660766" y="4542877"/>
            <a:ext cx="6496330" cy="162999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pPr>
              <a:defRPr sz="3600" b="0">
                <a:latin typeface="Chalkduster"/>
                <a:ea typeface="Chalkduster"/>
                <a:cs typeface="Chalkduster"/>
                <a:sym typeface="Chalkduster"/>
              </a:defRPr>
            </a:pPr>
            <a:r>
              <a:rPr sz="2531"/>
              <a:t>The value in a cell indicates how </a:t>
            </a:r>
          </a:p>
          <a:p>
            <a:pPr>
              <a:defRPr sz="3600" b="0">
                <a:latin typeface="Chalkduster"/>
                <a:ea typeface="Chalkduster"/>
                <a:cs typeface="Chalkduster"/>
                <a:sym typeface="Chalkduster"/>
              </a:defRPr>
            </a:pPr>
            <a:r>
              <a:rPr sz="2531"/>
              <a:t>often abandon appears in a </a:t>
            </a:r>
          </a:p>
          <a:p>
            <a:pPr>
              <a:defRPr sz="3600" b="0">
                <a:latin typeface="Chalkduster"/>
                <a:ea typeface="Chalkduster"/>
                <a:cs typeface="Chalkduster"/>
                <a:sym typeface="Chalkduster"/>
              </a:defRPr>
            </a:pPr>
            <a:r>
              <a:rPr sz="2531"/>
              <a:t>context window surrounding</a:t>
            </a:r>
          </a:p>
          <a:p>
            <a:pPr>
              <a:defRPr sz="3600" b="0">
                <a:latin typeface="Chalkduster"/>
                <a:ea typeface="Chalkduster"/>
                <a:cs typeface="Chalkduster"/>
                <a:sym typeface="Chalkduster"/>
              </a:defRPr>
            </a:pPr>
            <a:r>
              <a:rPr sz="2531"/>
              <a:t>abdicate</a:t>
            </a:r>
          </a:p>
        </p:txBody>
      </p:sp>
      <p:pic>
        <p:nvPicPr>
          <p:cNvPr id="462" name="Line Line" descr="Line Line"/>
          <p:cNvPicPr>
            <a:picLocks/>
          </p:cNvPicPr>
          <p:nvPr/>
        </p:nvPicPr>
        <p:blipFill>
          <a:blip r:embed="rId3"/>
          <a:stretch>
            <a:fillRect/>
          </a:stretch>
        </p:blipFill>
        <p:spPr>
          <a:xfrm rot="15135136">
            <a:off x="4023817" y="3855927"/>
            <a:ext cx="1002821" cy="396263"/>
          </a:xfrm>
          <a:prstGeom prst="rect">
            <a:avLst/>
          </a:prstGeom>
        </p:spPr>
      </p:pic>
      <p:pic>
        <p:nvPicPr>
          <p:cNvPr id="464" name="Rectangle Rectangle" descr="Rectangle Rectangle"/>
          <p:cNvPicPr>
            <a:picLocks/>
          </p:cNvPicPr>
          <p:nvPr/>
        </p:nvPicPr>
        <p:blipFill>
          <a:blip r:embed="rId4"/>
          <a:stretch>
            <a:fillRect/>
          </a:stretch>
        </p:blipFill>
        <p:spPr>
          <a:xfrm>
            <a:off x="3503631" y="2993603"/>
            <a:ext cx="1375524" cy="625530"/>
          </a:xfrm>
          <a:prstGeom prst="rect">
            <a:avLst/>
          </a:prstGeom>
        </p:spPr>
      </p:pic>
      <p:sp>
        <p:nvSpPr>
          <p:cNvPr id="8" name="AKA Term-Context Matrix">
            <a:extLst>
              <a:ext uri="{FF2B5EF4-FFF2-40B4-BE49-F238E27FC236}">
                <a16:creationId xmlns:a16="http://schemas.microsoft.com/office/drawing/2014/main" id="{3227A2EE-8EFD-A143-8CC1-981FC9949893}"/>
              </a:ext>
            </a:extLst>
          </p:cNvPr>
          <p:cNvSpPr txBox="1"/>
          <p:nvPr/>
        </p:nvSpPr>
        <p:spPr>
          <a:xfrm>
            <a:off x="7239000" y="261427"/>
            <a:ext cx="3124200" cy="12405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anchor="ctr">
            <a:spAutoFit/>
          </a:bodyPr>
          <a:lstStyle>
            <a:lvl1pPr>
              <a:defRPr sz="3600" b="0">
                <a:latin typeface="Chalkduster"/>
                <a:ea typeface="Chalkduster"/>
                <a:cs typeface="Chalkduster"/>
                <a:sym typeface="Chalkduster"/>
              </a:defRPr>
            </a:lvl1pPr>
          </a:lstStyle>
          <a:p>
            <a:pPr algn="ctr"/>
            <a:r>
              <a:rPr sz="2531" dirty="0"/>
              <a:t>AKA </a:t>
            </a:r>
            <a:br>
              <a:rPr lang="en-US" sz="2531" dirty="0"/>
            </a:br>
            <a:r>
              <a:rPr sz="2531" dirty="0"/>
              <a:t>Term-Context Matrix</a:t>
            </a:r>
          </a:p>
        </p:txBody>
      </p:sp>
    </p:spTree>
    <p:extLst>
      <p:ext uri="{BB962C8B-B14F-4D97-AF65-F5344CB8AC3E}">
        <p14:creationId xmlns:p14="http://schemas.microsoft.com/office/powerpoint/2010/main" val="3042035737"/>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Review: Feed-Forward Neural Network</a:t>
            </a:r>
          </a:p>
        </p:txBody>
      </p:sp>
      <p:sp>
        <p:nvSpPr>
          <p:cNvPr id="3" name="Content Placeholder 2"/>
          <p:cNvSpPr>
            <a:spLocks noGrp="1"/>
          </p:cNvSpPr>
          <p:nvPr>
            <p:ph idx="1"/>
          </p:nvPr>
        </p:nvSpPr>
        <p:spPr>
          <a:xfrm>
            <a:off x="399672" y="1348547"/>
            <a:ext cx="10954127" cy="4793836"/>
          </a:xfrm>
        </p:spPr>
        <p:txBody>
          <a:bodyPr>
            <a:normAutofit/>
          </a:bodyPr>
          <a:lstStyle/>
          <a:p>
            <a:r>
              <a:rPr lang="en-US" dirty="0"/>
              <a:t>Like the hidden layer, the output layer has a weight  matrix </a:t>
            </a:r>
            <a:r>
              <a:rPr lang="en-US" b="1" i="1" dirty="0"/>
              <a:t>U</a:t>
            </a:r>
            <a:r>
              <a:rPr lang="en-US" i="1" dirty="0"/>
              <a:t>.</a:t>
            </a:r>
            <a:br>
              <a:rPr lang="en-US" i="1" dirty="0"/>
            </a:br>
            <a:r>
              <a:rPr lang="en-US" dirty="0"/>
              <a:t>Its weight matrix is multiplied by its input vector (</a:t>
            </a:r>
            <a:r>
              <a:rPr lang="en-US" b="1" i="1" dirty="0"/>
              <a:t>h</a:t>
            </a:r>
            <a:r>
              <a:rPr lang="en-US" dirty="0"/>
              <a:t>) to produce the intermediate output </a:t>
            </a:r>
            <a:r>
              <a:rPr lang="en-US" b="1" i="1" dirty="0"/>
              <a:t>z</a:t>
            </a:r>
            <a:r>
              <a:rPr lang="en-US" dirty="0"/>
              <a:t>. </a:t>
            </a:r>
          </a:p>
          <a:p>
            <a:pPr algn="ctr"/>
            <a:r>
              <a:rPr lang="de-DE" i="1" dirty="0" err="1"/>
              <a:t>z</a:t>
            </a:r>
            <a:r>
              <a:rPr lang="de-DE" dirty="0"/>
              <a:t>=</a:t>
            </a:r>
            <a:r>
              <a:rPr lang="de-DE" i="1" dirty="0"/>
              <a:t>Uh </a:t>
            </a:r>
            <a:endParaRPr lang="de-DE" dirty="0"/>
          </a:p>
          <a:p>
            <a:endParaRPr lang="en-US" dirty="0"/>
          </a:p>
          <a:p>
            <a:endParaRPr lang="en-US" dirty="0"/>
          </a:p>
        </p:txBody>
      </p:sp>
      <p:grpSp>
        <p:nvGrpSpPr>
          <p:cNvPr id="6" name="Group 5">
            <a:extLst>
              <a:ext uri="{FF2B5EF4-FFF2-40B4-BE49-F238E27FC236}">
                <a16:creationId xmlns:a16="http://schemas.microsoft.com/office/drawing/2014/main" id="{2815D40E-03FA-F742-B4B7-A05C1CEA3F9F}"/>
              </a:ext>
            </a:extLst>
          </p:cNvPr>
          <p:cNvGrpSpPr/>
          <p:nvPr/>
        </p:nvGrpSpPr>
        <p:grpSpPr>
          <a:xfrm>
            <a:off x="2438401" y="3393406"/>
            <a:ext cx="8328090" cy="2971799"/>
            <a:chOff x="2438401" y="3393406"/>
            <a:chExt cx="8328090" cy="2971799"/>
          </a:xfrm>
        </p:grpSpPr>
        <p:pic>
          <p:nvPicPr>
            <p:cNvPr id="7" name="Picture 6">
              <a:extLst>
                <a:ext uri="{FF2B5EF4-FFF2-40B4-BE49-F238E27FC236}">
                  <a16:creationId xmlns:a16="http://schemas.microsoft.com/office/drawing/2014/main" id="{EA6C30ED-1B19-E24F-A0CE-1B57A3C03292}"/>
                </a:ext>
              </a:extLst>
            </p:cNvPr>
            <p:cNvPicPr>
              <a:picLocks noChangeAspect="1"/>
            </p:cNvPicPr>
            <p:nvPr/>
          </p:nvPicPr>
          <p:blipFill>
            <a:blip r:embed="rId3"/>
            <a:stretch>
              <a:fillRect/>
            </a:stretch>
          </p:blipFill>
          <p:spPr>
            <a:xfrm>
              <a:off x="2438401" y="3393406"/>
              <a:ext cx="5425029" cy="2971799"/>
            </a:xfrm>
            <a:prstGeom prst="rect">
              <a:avLst/>
            </a:prstGeom>
          </p:spPr>
        </p:pic>
        <p:sp>
          <p:nvSpPr>
            <p:cNvPr id="8" name="TextBox 7">
              <a:extLst>
                <a:ext uri="{FF2B5EF4-FFF2-40B4-BE49-F238E27FC236}">
                  <a16:creationId xmlns:a16="http://schemas.microsoft.com/office/drawing/2014/main" id="{11855814-F2D6-8846-8972-006F389D4DAE}"/>
                </a:ext>
              </a:extLst>
            </p:cNvPr>
            <p:cNvSpPr txBox="1"/>
            <p:nvPr/>
          </p:nvSpPr>
          <p:spPr>
            <a:xfrm>
              <a:off x="8229600" y="5995872"/>
              <a:ext cx="2371162" cy="369332"/>
            </a:xfrm>
            <a:prstGeom prst="rect">
              <a:avLst/>
            </a:prstGeom>
            <a:noFill/>
          </p:spPr>
          <p:txBody>
            <a:bodyPr wrap="none" rtlCol="0">
              <a:spAutoFit/>
            </a:bodyPr>
            <a:lstStyle/>
            <a:p>
              <a:r>
                <a:rPr lang="en-US" dirty="0"/>
                <a:t>Layer 0 (input layer) </a:t>
              </a:r>
            </a:p>
          </p:txBody>
        </p:sp>
        <p:sp>
          <p:nvSpPr>
            <p:cNvPr id="9" name="TextBox 8">
              <a:extLst>
                <a:ext uri="{FF2B5EF4-FFF2-40B4-BE49-F238E27FC236}">
                  <a16:creationId xmlns:a16="http://schemas.microsoft.com/office/drawing/2014/main" id="{8F12ADDC-D7BA-8545-8650-A807027F4164}"/>
                </a:ext>
              </a:extLst>
            </p:cNvPr>
            <p:cNvSpPr txBox="1"/>
            <p:nvPr/>
          </p:nvSpPr>
          <p:spPr>
            <a:xfrm>
              <a:off x="8206175" y="4542182"/>
              <a:ext cx="2560316" cy="369332"/>
            </a:xfrm>
            <a:prstGeom prst="rect">
              <a:avLst/>
            </a:prstGeom>
            <a:noFill/>
          </p:spPr>
          <p:txBody>
            <a:bodyPr wrap="none" rtlCol="0">
              <a:spAutoFit/>
            </a:bodyPr>
            <a:lstStyle/>
            <a:p>
              <a:r>
                <a:rPr lang="en-US" dirty="0"/>
                <a:t>Layer </a:t>
              </a:r>
              <a:r>
                <a:rPr lang="en-US"/>
                <a:t>1 (hidden layer</a:t>
              </a:r>
              <a:r>
                <a:rPr lang="en-US" dirty="0"/>
                <a:t>) </a:t>
              </a:r>
            </a:p>
          </p:txBody>
        </p:sp>
        <p:sp>
          <p:nvSpPr>
            <p:cNvPr id="10" name="TextBox 9">
              <a:extLst>
                <a:ext uri="{FF2B5EF4-FFF2-40B4-BE49-F238E27FC236}">
                  <a16:creationId xmlns:a16="http://schemas.microsoft.com/office/drawing/2014/main" id="{C81EC488-97DC-CD4A-BD02-4918AE0C4409}"/>
                </a:ext>
              </a:extLst>
            </p:cNvPr>
            <p:cNvSpPr txBox="1"/>
            <p:nvPr/>
          </p:nvSpPr>
          <p:spPr>
            <a:xfrm>
              <a:off x="8147847" y="3503873"/>
              <a:ext cx="2534668" cy="369332"/>
            </a:xfrm>
            <a:prstGeom prst="rect">
              <a:avLst/>
            </a:prstGeom>
            <a:noFill/>
          </p:spPr>
          <p:txBody>
            <a:bodyPr wrap="none" rtlCol="0">
              <a:spAutoFit/>
            </a:bodyPr>
            <a:lstStyle/>
            <a:p>
              <a:r>
                <a:rPr lang="en-US" dirty="0"/>
                <a:t>Layer 2 (output layer) </a:t>
              </a:r>
            </a:p>
          </p:txBody>
        </p:sp>
      </p:grpSp>
    </p:spTree>
    <p:extLst>
      <p:ext uri="{BB962C8B-B14F-4D97-AF65-F5344CB8AC3E}">
        <p14:creationId xmlns:p14="http://schemas.microsoft.com/office/powerpoint/2010/main" val="419892756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nip Single Corner Rectangle 1">
            <a:extLst>
              <a:ext uri="{FF2B5EF4-FFF2-40B4-BE49-F238E27FC236}">
                <a16:creationId xmlns:a16="http://schemas.microsoft.com/office/drawing/2014/main" id="{4A2D8F06-D33C-7543-A7FB-FCCF5F0C4205}"/>
              </a:ext>
            </a:extLst>
          </p:cNvPr>
          <p:cNvSpPr/>
          <p:nvPr/>
        </p:nvSpPr>
        <p:spPr>
          <a:xfrm>
            <a:off x="1904999" y="2667001"/>
            <a:ext cx="9563273" cy="182725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0805" y="0"/>
                </a:lnTo>
                <a:lnTo>
                  <a:pt x="21600" y="3600"/>
                </a:lnTo>
                <a:lnTo>
                  <a:pt x="21600" y="21600"/>
                </a:lnTo>
                <a:lnTo>
                  <a:pt x="0" y="21600"/>
                </a:lnTo>
                <a:close/>
              </a:path>
            </a:pathLst>
          </a:custGeom>
          <a:solidFill>
            <a:srgbClr val="FFC000"/>
          </a:solidFill>
          <a:ln w="12700">
            <a:solidFill>
              <a:srgbClr val="FFC000"/>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sz="2200" dirty="0">
              <a:highlight>
                <a:srgbClr val="FFFF00"/>
              </a:highlight>
            </a:endParaRPr>
          </a:p>
        </p:txBody>
      </p:sp>
      <p:sp>
        <p:nvSpPr>
          <p:cNvPr id="470" name="Context windows"/>
          <p:cNvSpPr txBox="1">
            <a:spLocks noGrp="1"/>
          </p:cNvSpPr>
          <p:nvPr>
            <p:ph type="title"/>
          </p:nvPr>
        </p:nvSpPr>
        <p:spPr>
          <a:prstGeom prst="rect">
            <a:avLst/>
          </a:prstGeom>
        </p:spPr>
        <p:txBody>
          <a:bodyPr/>
          <a:lstStyle/>
          <a:p>
            <a:r>
              <a:t>Context windows</a:t>
            </a:r>
          </a:p>
        </p:txBody>
      </p:sp>
      <p:sp>
        <p:nvSpPr>
          <p:cNvPr id="471" name="w-2, w-1 target_word w+1 w+2…"/>
          <p:cNvSpPr txBox="1"/>
          <p:nvPr/>
        </p:nvSpPr>
        <p:spPr>
          <a:xfrm>
            <a:off x="1999334" y="1784085"/>
            <a:ext cx="9468939" cy="265758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anchor="ctr">
            <a:spAutoFit/>
          </a:bodyPr>
          <a:lstStyle/>
          <a:p>
            <a:pPr defTabSz="321457">
              <a:lnSpc>
                <a:spcPct val="117999"/>
              </a:lnSpc>
              <a:defRPr sz="2700" b="0"/>
            </a:pPr>
            <a:r>
              <a:rPr sz="2400" dirty="0"/>
              <a:t>w-2, w-1 </a:t>
            </a:r>
            <a:r>
              <a:rPr sz="2400" b="1" dirty="0" err="1"/>
              <a:t>target_word</a:t>
            </a:r>
            <a:r>
              <a:rPr sz="2400" dirty="0"/>
              <a:t> w+1 w+2</a:t>
            </a:r>
          </a:p>
          <a:p>
            <a:pPr defTabSz="321457">
              <a:lnSpc>
                <a:spcPct val="117999"/>
              </a:lnSpc>
              <a:defRPr sz="2700" b="0"/>
            </a:pPr>
            <a:endParaRPr sz="2400" dirty="0"/>
          </a:p>
          <a:p>
            <a:pPr defTabSz="321457">
              <a:lnSpc>
                <a:spcPct val="117999"/>
              </a:lnSpc>
              <a:defRPr sz="2700" b="0"/>
            </a:pPr>
            <a:r>
              <a:rPr sz="2400" dirty="0"/>
              <a:t>The government most not </a:t>
            </a:r>
            <a:r>
              <a:rPr sz="2400" b="1" dirty="0"/>
              <a:t>abdicate</a:t>
            </a:r>
            <a:r>
              <a:rPr sz="2400" dirty="0"/>
              <a:t> responsibility to non-elected </a:t>
            </a:r>
          </a:p>
          <a:p>
            <a:pPr defTabSz="321457">
              <a:lnSpc>
                <a:spcPct val="117999"/>
              </a:lnSpc>
              <a:defRPr sz="2700" b="0"/>
            </a:pPr>
            <a:r>
              <a:rPr sz="2400" dirty="0"/>
              <a:t>it has led men to </a:t>
            </a:r>
            <a:r>
              <a:rPr sz="2400" b="1" dirty="0"/>
              <a:t>abdicate </a:t>
            </a:r>
            <a:r>
              <a:rPr sz="2400" dirty="0"/>
              <a:t>their family responsibilities </a:t>
            </a:r>
          </a:p>
          <a:p>
            <a:pPr defTabSz="321457">
              <a:lnSpc>
                <a:spcPct val="117999"/>
              </a:lnSpc>
              <a:defRPr sz="2700" b="0"/>
            </a:pPr>
            <a:r>
              <a:rPr sz="2400" dirty="0"/>
              <a:t>other demands, but declining to </a:t>
            </a:r>
            <a:r>
              <a:rPr sz="2400" b="1" dirty="0"/>
              <a:t>abdicate</a:t>
            </a:r>
            <a:r>
              <a:rPr sz="2400" dirty="0"/>
              <a:t> his responsibility</a:t>
            </a:r>
          </a:p>
          <a:p>
            <a:pPr defTabSz="321457">
              <a:lnSpc>
                <a:spcPct val="117999"/>
              </a:lnSpc>
              <a:defRPr sz="2700" b="0"/>
            </a:pPr>
            <a:r>
              <a:rPr sz="2400" dirty="0"/>
              <a:t>leaders </a:t>
            </a:r>
            <a:r>
              <a:rPr sz="2400" b="1" dirty="0"/>
              <a:t>abdicate</a:t>
            </a:r>
            <a:r>
              <a:rPr sz="2400" dirty="0"/>
              <a:t> their role and present people with no plans</a:t>
            </a:r>
          </a:p>
        </p:txBody>
      </p:sp>
      <p:graphicFrame>
        <p:nvGraphicFramePr>
          <p:cNvPr id="472" name="Table"/>
          <p:cNvGraphicFramePr/>
          <p:nvPr/>
        </p:nvGraphicFramePr>
        <p:xfrm>
          <a:off x="2103501" y="4902849"/>
          <a:ext cx="7984998" cy="1183496"/>
        </p:xfrm>
        <a:graphic>
          <a:graphicData uri="http://schemas.openxmlformats.org/drawingml/2006/table">
            <a:tbl>
              <a:tblPr firstRow="1" firstCol="1">
                <a:tableStyleId>{284E427A-3D55-4303-BF80-6455036E1DE7}</a:tableStyleId>
              </a:tblPr>
              <a:tblGrid>
                <a:gridCol w="1330833">
                  <a:extLst>
                    <a:ext uri="{9D8B030D-6E8A-4147-A177-3AD203B41FA5}">
                      <a16:colId xmlns:a16="http://schemas.microsoft.com/office/drawing/2014/main" val="20000"/>
                    </a:ext>
                  </a:extLst>
                </a:gridCol>
                <a:gridCol w="1330833">
                  <a:extLst>
                    <a:ext uri="{9D8B030D-6E8A-4147-A177-3AD203B41FA5}">
                      <a16:colId xmlns:a16="http://schemas.microsoft.com/office/drawing/2014/main" val="20001"/>
                    </a:ext>
                  </a:extLst>
                </a:gridCol>
                <a:gridCol w="1330833">
                  <a:extLst>
                    <a:ext uri="{9D8B030D-6E8A-4147-A177-3AD203B41FA5}">
                      <a16:colId xmlns:a16="http://schemas.microsoft.com/office/drawing/2014/main" val="20002"/>
                    </a:ext>
                  </a:extLst>
                </a:gridCol>
                <a:gridCol w="1330833">
                  <a:extLst>
                    <a:ext uri="{9D8B030D-6E8A-4147-A177-3AD203B41FA5}">
                      <a16:colId xmlns:a16="http://schemas.microsoft.com/office/drawing/2014/main" val="20003"/>
                    </a:ext>
                  </a:extLst>
                </a:gridCol>
                <a:gridCol w="1330833">
                  <a:extLst>
                    <a:ext uri="{9D8B030D-6E8A-4147-A177-3AD203B41FA5}">
                      <a16:colId xmlns:a16="http://schemas.microsoft.com/office/drawing/2014/main" val="20004"/>
                    </a:ext>
                  </a:extLst>
                </a:gridCol>
                <a:gridCol w="1330833">
                  <a:extLst>
                    <a:ext uri="{9D8B030D-6E8A-4147-A177-3AD203B41FA5}">
                      <a16:colId xmlns:a16="http://schemas.microsoft.com/office/drawing/2014/main" val="20005"/>
                    </a:ext>
                  </a:extLst>
                </a:gridCol>
              </a:tblGrid>
              <a:tr h="591748">
                <a:tc>
                  <a:txBody>
                    <a:bodyPr/>
                    <a:lstStyle/>
                    <a:p>
                      <a:pPr defTabSz="914400">
                        <a:tabLst>
                          <a:tab pos="1181100" algn="l"/>
                        </a:tabLst>
                        <a:defRPr sz="2200">
                          <a:sym typeface="Helvetica Neue Medium"/>
                        </a:defRPr>
                      </a:pPr>
                      <a:endParaRPr sz="1500"/>
                    </a:p>
                  </a:txBody>
                  <a:tcPr marL="35719" marR="35719" marT="35719" marB="35719" anchor="ctr" horzOverflow="overflow"/>
                </a:tc>
                <a:tc>
                  <a:txBody>
                    <a:bodyPr/>
                    <a:lstStyle/>
                    <a:p>
                      <a:pPr defTabSz="914400">
                        <a:tabLst>
                          <a:tab pos="1181100" algn="l"/>
                        </a:tabLst>
                        <a:defRPr sz="1800">
                          <a:solidFill>
                            <a:srgbClr val="000000"/>
                          </a:solidFill>
                        </a:defRPr>
                      </a:pPr>
                      <a:r>
                        <a:rPr sz="1500">
                          <a:sym typeface="Helvetica Neue"/>
                        </a:rPr>
                        <a:t>his</a:t>
                      </a:r>
                      <a:endParaRPr sz="1500" b="1">
                        <a:solidFill>
                          <a:srgbClr val="FFFFFF"/>
                        </a:solidFill>
                        <a:latin typeface="Helvetica Neue"/>
                        <a:ea typeface="Helvetica Neue"/>
                        <a:cs typeface="Helvetica Neue"/>
                        <a:sym typeface="Helvetica Neue"/>
                      </a:endParaRPr>
                    </a:p>
                  </a:txBody>
                  <a:tcPr marL="35719" marR="35719" marT="35719" marB="35719" anchor="ctr" horzOverflow="overflow"/>
                </a:tc>
                <a:tc>
                  <a:txBody>
                    <a:bodyPr/>
                    <a:lstStyle/>
                    <a:p>
                      <a:pPr defTabSz="914400">
                        <a:tabLst>
                          <a:tab pos="1181100" algn="l"/>
                        </a:tabLst>
                        <a:defRPr sz="1800">
                          <a:solidFill>
                            <a:srgbClr val="000000"/>
                          </a:solidFill>
                        </a:defRPr>
                      </a:pPr>
                      <a:r>
                        <a:rPr sz="1500">
                          <a:sym typeface="Helvetica Neue"/>
                        </a:rPr>
                        <a:t>leaders</a:t>
                      </a:r>
                      <a:endParaRPr sz="1500" b="1">
                        <a:solidFill>
                          <a:srgbClr val="FFFFFF"/>
                        </a:solidFill>
                        <a:latin typeface="Helvetica Neue"/>
                        <a:ea typeface="Helvetica Neue"/>
                        <a:cs typeface="Helvetica Neue"/>
                        <a:sym typeface="Helvetica Neue"/>
                      </a:endParaRPr>
                    </a:p>
                  </a:txBody>
                  <a:tcPr marL="35719" marR="35719" marT="35719" marB="35719" anchor="ctr" horzOverflow="overflow"/>
                </a:tc>
                <a:tc>
                  <a:txBody>
                    <a:bodyPr/>
                    <a:lstStyle/>
                    <a:p>
                      <a:pPr defTabSz="914400">
                        <a:tabLst>
                          <a:tab pos="1181100" algn="l"/>
                        </a:tabLst>
                        <a:defRPr sz="1800">
                          <a:solidFill>
                            <a:srgbClr val="000000"/>
                          </a:solidFill>
                        </a:defRPr>
                      </a:pPr>
                      <a:r>
                        <a:rPr sz="1500">
                          <a:sym typeface="Helvetica Neue"/>
                        </a:rPr>
                        <a:t>not</a:t>
                      </a:r>
                      <a:endParaRPr sz="1500" b="1">
                        <a:solidFill>
                          <a:srgbClr val="FFFFFF"/>
                        </a:solidFill>
                        <a:latin typeface="Helvetica Neue"/>
                        <a:ea typeface="Helvetica Neue"/>
                        <a:cs typeface="Helvetica Neue"/>
                        <a:sym typeface="Helvetica Neue"/>
                      </a:endParaRPr>
                    </a:p>
                  </a:txBody>
                  <a:tcPr marL="35719" marR="35719" marT="35719" marB="35719" anchor="ctr" horzOverflow="overflow"/>
                </a:tc>
                <a:tc>
                  <a:txBody>
                    <a:bodyPr/>
                    <a:lstStyle/>
                    <a:p>
                      <a:pPr defTabSz="914400">
                        <a:tabLst>
                          <a:tab pos="1181100" algn="l"/>
                        </a:tabLst>
                        <a:defRPr sz="1800">
                          <a:solidFill>
                            <a:srgbClr val="000000"/>
                          </a:solidFill>
                        </a:defRPr>
                      </a:pPr>
                      <a:r>
                        <a:rPr sz="1500">
                          <a:sym typeface="Helvetica Neue"/>
                        </a:rPr>
                        <a:t>responsibility</a:t>
                      </a:r>
                      <a:endParaRPr sz="1500" b="1">
                        <a:solidFill>
                          <a:srgbClr val="FFFFFF"/>
                        </a:solidFill>
                        <a:latin typeface="Helvetica Neue"/>
                        <a:ea typeface="Helvetica Neue"/>
                        <a:cs typeface="Helvetica Neue"/>
                        <a:sym typeface="Helvetica Neue"/>
                      </a:endParaRPr>
                    </a:p>
                  </a:txBody>
                  <a:tcPr marL="35719" marR="35719" marT="35719" marB="35719" anchor="ctr" horzOverflow="overflow"/>
                </a:tc>
                <a:tc>
                  <a:txBody>
                    <a:bodyPr/>
                    <a:lstStyle/>
                    <a:p>
                      <a:pPr defTabSz="914400">
                        <a:tabLst>
                          <a:tab pos="1181100" algn="l"/>
                        </a:tabLst>
                        <a:defRPr sz="1800">
                          <a:solidFill>
                            <a:srgbClr val="000000"/>
                          </a:solidFill>
                        </a:defRPr>
                      </a:pPr>
                      <a:r>
                        <a:rPr sz="1500">
                          <a:sym typeface="Helvetica Neue"/>
                        </a:rPr>
                        <a:t>to</a:t>
                      </a:r>
                      <a:endParaRPr sz="1500" b="1">
                        <a:solidFill>
                          <a:srgbClr val="FFFFFF"/>
                        </a:solidFill>
                        <a:latin typeface="Helvetica Neue"/>
                        <a:ea typeface="Helvetica Neue"/>
                        <a:cs typeface="Helvetica Neue"/>
                        <a:sym typeface="Helvetica Neue"/>
                      </a:endParaRPr>
                    </a:p>
                  </a:txBody>
                  <a:tcPr marL="35719" marR="35719" marT="35719" marB="35719" anchor="ctr" horzOverflow="overflow"/>
                </a:tc>
                <a:extLst>
                  <a:ext uri="{0D108BD9-81ED-4DB2-BD59-A6C34878D82A}">
                    <a16:rowId xmlns:a16="http://schemas.microsoft.com/office/drawing/2014/main" val="10000"/>
                  </a:ext>
                </a:extLst>
              </a:tr>
              <a:tr h="591748">
                <a:tc>
                  <a:txBody>
                    <a:bodyPr/>
                    <a:lstStyle/>
                    <a:p>
                      <a:pPr defTabSz="914400">
                        <a:tabLst>
                          <a:tab pos="1181100" algn="l"/>
                        </a:tabLst>
                        <a:defRPr sz="1800">
                          <a:solidFill>
                            <a:srgbClr val="000000"/>
                          </a:solidFill>
                        </a:defRPr>
                      </a:pPr>
                      <a:r>
                        <a:rPr lang="en-US" sz="1500" dirty="0">
                          <a:sym typeface="Helvetica Neue Medium"/>
                        </a:rPr>
                        <a:t>abdicate</a:t>
                      </a:r>
                      <a:endParaRPr sz="1500" dirty="0">
                        <a:solidFill>
                          <a:srgbClr val="FFFFFF"/>
                        </a:solidFill>
                        <a:sym typeface="Helvetica Neue Medium"/>
                      </a:endParaRPr>
                    </a:p>
                  </a:txBody>
                  <a:tcPr marL="35719" marR="35719" marT="35719" marB="35719" anchor="ctr" horzOverflow="overflow"/>
                </a:tc>
                <a:tc>
                  <a:txBody>
                    <a:bodyPr/>
                    <a:lstStyle/>
                    <a:p>
                      <a:pPr defTabSz="914400">
                        <a:defRPr sz="1800"/>
                      </a:pPr>
                      <a:r>
                        <a:rPr sz="1500"/>
                        <a:t>1</a:t>
                      </a:r>
                    </a:p>
                  </a:txBody>
                  <a:tcPr marL="35719" marR="35719" marT="35719" marB="35719" anchor="ctr" horzOverflow="overflow"/>
                </a:tc>
                <a:tc>
                  <a:txBody>
                    <a:bodyPr/>
                    <a:lstStyle/>
                    <a:p>
                      <a:pPr defTabSz="914400">
                        <a:defRPr sz="1800"/>
                      </a:pPr>
                      <a:r>
                        <a:rPr sz="1500"/>
                        <a:t>1</a:t>
                      </a:r>
                    </a:p>
                  </a:txBody>
                  <a:tcPr marL="35719" marR="35719" marT="35719" marB="35719" anchor="ctr" horzOverflow="overflow"/>
                </a:tc>
                <a:tc>
                  <a:txBody>
                    <a:bodyPr/>
                    <a:lstStyle/>
                    <a:p>
                      <a:pPr defTabSz="914400">
                        <a:defRPr sz="1800"/>
                      </a:pPr>
                      <a:r>
                        <a:rPr sz="1500"/>
                        <a:t>1</a:t>
                      </a:r>
                    </a:p>
                  </a:txBody>
                  <a:tcPr marL="35719" marR="35719" marT="35719" marB="35719" anchor="ctr" horzOverflow="overflow"/>
                </a:tc>
                <a:tc>
                  <a:txBody>
                    <a:bodyPr/>
                    <a:lstStyle/>
                    <a:p>
                      <a:pPr defTabSz="914400">
                        <a:defRPr sz="1800"/>
                      </a:pPr>
                      <a:r>
                        <a:rPr sz="1500"/>
                        <a:t>2</a:t>
                      </a:r>
                    </a:p>
                  </a:txBody>
                  <a:tcPr marL="35719" marR="35719" marT="35719" marB="35719" anchor="ctr" horzOverflow="overflow"/>
                </a:tc>
                <a:tc>
                  <a:txBody>
                    <a:bodyPr/>
                    <a:lstStyle/>
                    <a:p>
                      <a:pPr defTabSz="914400">
                        <a:defRPr sz="1800"/>
                      </a:pPr>
                      <a:r>
                        <a:rPr sz="1500" dirty="0"/>
                        <a:t>3</a:t>
                      </a:r>
                    </a:p>
                  </a:txBody>
                  <a:tcPr marL="35719" marR="35719" marT="35719" marB="35719" anchor="ctr" horzOverflow="overflow"/>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19750699"/>
      </p:ext>
    </p:extLst>
  </p:cSld>
  <p:clrMapOvr>
    <a:masterClrMapping/>
  </p:clrMapOvr>
  <p:transition spd="me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nip Single Corner Rectangle 1">
            <a:extLst>
              <a:ext uri="{FF2B5EF4-FFF2-40B4-BE49-F238E27FC236}">
                <a16:creationId xmlns:a16="http://schemas.microsoft.com/office/drawing/2014/main" id="{A81A0454-283B-5340-8622-36B5D83E7A32}"/>
              </a:ext>
            </a:extLst>
          </p:cNvPr>
          <p:cNvSpPr/>
          <p:nvPr/>
        </p:nvSpPr>
        <p:spPr>
          <a:xfrm>
            <a:off x="1450849" y="4517174"/>
            <a:ext cx="9046463" cy="197570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0805" y="0"/>
                </a:lnTo>
                <a:lnTo>
                  <a:pt x="21600" y="3600"/>
                </a:lnTo>
                <a:lnTo>
                  <a:pt x="21600" y="21600"/>
                </a:lnTo>
                <a:lnTo>
                  <a:pt x="0" y="21600"/>
                </a:lnTo>
                <a:close/>
              </a:path>
            </a:pathLst>
          </a:custGeom>
          <a:solidFill>
            <a:srgbClr val="FFC000"/>
          </a:solidFill>
          <a:ln w="12700">
            <a:solidFill>
              <a:srgbClr val="FFC000"/>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sz="2200" dirty="0">
              <a:highlight>
                <a:srgbClr val="FFFF00"/>
              </a:highlight>
            </a:endParaRPr>
          </a:p>
        </p:txBody>
      </p:sp>
      <p:sp>
        <p:nvSpPr>
          <p:cNvPr id="476" name="Context windows"/>
          <p:cNvSpPr txBox="1">
            <a:spLocks noGrp="1"/>
          </p:cNvSpPr>
          <p:nvPr>
            <p:ph type="title"/>
          </p:nvPr>
        </p:nvSpPr>
        <p:spPr>
          <a:prstGeom prst="rect">
            <a:avLst/>
          </a:prstGeom>
        </p:spPr>
        <p:txBody>
          <a:bodyPr/>
          <a:lstStyle/>
          <a:p>
            <a:r>
              <a:t>Context windows</a:t>
            </a:r>
          </a:p>
        </p:txBody>
      </p:sp>
      <p:sp>
        <p:nvSpPr>
          <p:cNvPr id="477" name="Occur in a window of +/- 2 words, in the same sentence, in the same document…"/>
          <p:cNvSpPr txBox="1">
            <a:spLocks noGrp="1"/>
          </p:cNvSpPr>
          <p:nvPr>
            <p:ph type="body" idx="1"/>
          </p:nvPr>
        </p:nvSpPr>
        <p:spPr>
          <a:prstGeom prst="rect">
            <a:avLst/>
          </a:prstGeom>
        </p:spPr>
        <p:txBody>
          <a:bodyPr>
            <a:noAutofit/>
          </a:bodyPr>
          <a:lstStyle/>
          <a:p>
            <a:pPr marL="296901" lvl="1" indent="0" defTabSz="390213">
              <a:spcBef>
                <a:spcPts val="2742"/>
              </a:spcBef>
              <a:buNone/>
              <a:defRPr sz="3040"/>
            </a:pPr>
            <a:r>
              <a:rPr sz="2400" dirty="0"/>
              <a:t>Occur in a window of +/- 2 words, in the same sentence, in the same document</a:t>
            </a:r>
          </a:p>
          <a:p>
            <a:pPr marL="296901" lvl="1" indent="0" defTabSz="390213">
              <a:spcBef>
                <a:spcPts val="2742"/>
              </a:spcBef>
              <a:buNone/>
              <a:defRPr sz="3040"/>
            </a:pPr>
            <a:r>
              <a:rPr sz="2400" dirty="0"/>
              <a:t>Instead of window of words use more complex contexts: dependency patters.  Subj-of-verb, adj-mod, obj-of-verb</a:t>
            </a:r>
          </a:p>
          <a:p>
            <a:pPr marL="296901" lvl="1" indent="0" defTabSz="390213">
              <a:spcBef>
                <a:spcPts val="2742"/>
              </a:spcBef>
              <a:buNone/>
              <a:defRPr sz="3040"/>
            </a:pPr>
            <a:r>
              <a:rPr sz="2400" dirty="0"/>
              <a:t>Languages have long distance dependencies </a:t>
            </a:r>
            <a:br>
              <a:rPr sz="2400" dirty="0"/>
            </a:br>
            <a:br>
              <a:rPr sz="2400" dirty="0"/>
            </a:br>
            <a:r>
              <a:rPr sz="2400" i="1" dirty="0">
                <a:ea typeface="Helvetica"/>
                <a:cs typeface="Helvetica"/>
                <a:sym typeface="Helvetica"/>
              </a:rPr>
              <a:t>The </a:t>
            </a:r>
            <a:r>
              <a:rPr sz="2400" b="1" i="1" dirty="0">
                <a:ea typeface="Helvetica"/>
                <a:cs typeface="Helvetica"/>
                <a:sym typeface="Helvetica"/>
              </a:rPr>
              <a:t>pictures are</a:t>
            </a:r>
            <a:r>
              <a:rPr sz="2400" i="1" dirty="0">
                <a:ea typeface="Helvetica"/>
                <a:cs typeface="Helvetica"/>
                <a:sym typeface="Helvetica"/>
              </a:rPr>
              <a:t> beautiful.</a:t>
            </a:r>
            <a:br>
              <a:rPr lang="en-US" sz="2400" i="1" dirty="0">
                <a:ea typeface="Helvetica"/>
                <a:cs typeface="Helvetica"/>
                <a:sym typeface="Helvetica"/>
              </a:rPr>
            </a:br>
            <a:br>
              <a:rPr sz="2400" i="1" dirty="0">
                <a:ea typeface="Helvetica"/>
                <a:cs typeface="Helvetica"/>
                <a:sym typeface="Helvetica"/>
              </a:rPr>
            </a:br>
            <a:r>
              <a:rPr sz="2400" i="1" dirty="0">
                <a:ea typeface="Helvetica"/>
                <a:cs typeface="Helvetica"/>
                <a:sym typeface="Helvetica"/>
              </a:rPr>
              <a:t>The </a:t>
            </a:r>
            <a:r>
              <a:rPr sz="2400" b="1" i="1" dirty="0">
                <a:ea typeface="Helvetica"/>
                <a:cs typeface="Helvetica"/>
                <a:sym typeface="Helvetica"/>
              </a:rPr>
              <a:t>pictures </a:t>
            </a:r>
            <a:r>
              <a:rPr sz="2400" i="1" dirty="0">
                <a:ea typeface="Helvetica"/>
                <a:cs typeface="Helvetica"/>
                <a:sym typeface="Helvetica"/>
              </a:rPr>
              <a:t>of the old man </a:t>
            </a:r>
            <a:r>
              <a:rPr sz="2400" b="1" i="1" dirty="0">
                <a:ea typeface="Helvetica"/>
                <a:cs typeface="Helvetica"/>
                <a:sym typeface="Helvetica"/>
              </a:rPr>
              <a:t>are</a:t>
            </a:r>
            <a:r>
              <a:rPr sz="2400" i="1" dirty="0">
                <a:ea typeface="Helvetica"/>
                <a:cs typeface="Helvetica"/>
                <a:sym typeface="Helvetica"/>
              </a:rPr>
              <a:t> beautiful.</a:t>
            </a:r>
            <a:br>
              <a:rPr lang="en-US" sz="2400" i="1" dirty="0">
                <a:ea typeface="Helvetica"/>
                <a:cs typeface="Helvetica"/>
                <a:sym typeface="Helvetica"/>
              </a:rPr>
            </a:br>
            <a:br>
              <a:rPr lang="en-US" sz="2400" i="1" dirty="0">
                <a:ea typeface="Helvetica"/>
                <a:cs typeface="Helvetica"/>
                <a:sym typeface="Helvetica"/>
              </a:rPr>
            </a:br>
            <a:r>
              <a:rPr sz="2400" i="1" dirty="0">
                <a:ea typeface="Helvetica"/>
                <a:cs typeface="Helvetica"/>
                <a:sym typeface="Helvetica"/>
              </a:rPr>
              <a:t>The </a:t>
            </a:r>
            <a:r>
              <a:rPr sz="2400" b="1" i="1" dirty="0">
                <a:ea typeface="Helvetica"/>
                <a:cs typeface="Helvetica"/>
                <a:sym typeface="Helvetica"/>
              </a:rPr>
              <a:t>pictures </a:t>
            </a:r>
            <a:r>
              <a:rPr sz="2400" i="1" dirty="0">
                <a:ea typeface="Helvetica"/>
                <a:cs typeface="Helvetica"/>
                <a:sym typeface="Helvetica"/>
              </a:rPr>
              <a:t>of the old man holding his grandchild </a:t>
            </a:r>
            <a:r>
              <a:rPr sz="2400" b="1" i="1" dirty="0">
                <a:ea typeface="Helvetica"/>
                <a:cs typeface="Helvetica"/>
                <a:sym typeface="Helvetica"/>
              </a:rPr>
              <a:t>are</a:t>
            </a:r>
            <a:r>
              <a:rPr sz="2400" i="1" dirty="0">
                <a:ea typeface="Helvetica"/>
                <a:cs typeface="Helvetica"/>
                <a:sym typeface="Helvetica"/>
              </a:rPr>
              <a:t> beautiful.</a:t>
            </a:r>
            <a:br>
              <a:rPr sz="2400" i="1" dirty="0">
                <a:latin typeface="Helvetica"/>
                <a:ea typeface="Helvetica"/>
                <a:cs typeface="Helvetica"/>
                <a:sym typeface="Helvetica"/>
              </a:rPr>
            </a:br>
            <a:endParaRPr sz="2400" i="1" dirty="0">
              <a:latin typeface="Helvetica"/>
              <a:ea typeface="Helvetica"/>
              <a:cs typeface="Helvetica"/>
              <a:sym typeface="Helvetica"/>
            </a:endParaRPr>
          </a:p>
        </p:txBody>
      </p:sp>
    </p:spTree>
    <p:extLst>
      <p:ext uri="{BB962C8B-B14F-4D97-AF65-F5344CB8AC3E}">
        <p14:creationId xmlns:p14="http://schemas.microsoft.com/office/powerpoint/2010/main" val="1588247296"/>
      </p:ext>
    </p:extLst>
  </p:cSld>
  <p:clrMapOvr>
    <a:masterClrMapping/>
  </p:clrMapOvr>
  <p:transition spd="med"/>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3" name="Screenshot 2018-06-07 20.08.13.png" descr="Screenshot 2018-06-07 20.08.13.png"/>
          <p:cNvPicPr>
            <a:picLocks noChangeAspect="1"/>
          </p:cNvPicPr>
          <p:nvPr/>
        </p:nvPicPr>
        <p:blipFill>
          <a:blip r:embed="rId2"/>
          <a:stretch>
            <a:fillRect/>
          </a:stretch>
        </p:blipFill>
        <p:spPr>
          <a:xfrm>
            <a:off x="-1" y="3771901"/>
            <a:ext cx="12435061" cy="3371118"/>
          </a:xfrm>
          <a:prstGeom prst="rect">
            <a:avLst/>
          </a:prstGeom>
          <a:ln w="12700">
            <a:miter lim="400000"/>
          </a:ln>
        </p:spPr>
      </p:pic>
      <p:pic>
        <p:nvPicPr>
          <p:cNvPr id="482" name="Screenshot 2018-06-07 20.07.05.png" descr="Screenshot 2018-06-07 20.07.05.png"/>
          <p:cNvPicPr>
            <a:picLocks noChangeAspect="1"/>
          </p:cNvPicPr>
          <p:nvPr/>
        </p:nvPicPr>
        <p:blipFill>
          <a:blip r:embed="rId3"/>
          <a:stretch>
            <a:fillRect/>
          </a:stretch>
        </p:blipFill>
        <p:spPr>
          <a:xfrm>
            <a:off x="1035599" y="1138843"/>
            <a:ext cx="11192522" cy="3371117"/>
          </a:xfrm>
          <a:prstGeom prst="rect">
            <a:avLst/>
          </a:prstGeom>
          <a:ln w="12700">
            <a:miter lim="400000"/>
          </a:ln>
          <a:effectLst/>
        </p:spPr>
      </p:pic>
      <p:sp>
        <p:nvSpPr>
          <p:cNvPr id="3" name="Rectangle 2">
            <a:extLst>
              <a:ext uri="{FF2B5EF4-FFF2-40B4-BE49-F238E27FC236}">
                <a16:creationId xmlns:a16="http://schemas.microsoft.com/office/drawing/2014/main" id="{4D24B461-08FD-A941-8059-2C1913F020D5}"/>
              </a:ext>
            </a:extLst>
          </p:cNvPr>
          <p:cNvSpPr/>
          <p:nvPr/>
        </p:nvSpPr>
        <p:spPr>
          <a:xfrm>
            <a:off x="1219200" y="-166222"/>
            <a:ext cx="838200" cy="4602200"/>
          </a:xfrm>
          <a:prstGeom prst="rect">
            <a:avLst/>
          </a:prstGeom>
          <a:solidFill>
            <a:srgbClr val="2F30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81" name="Screenshot 2018-06-07 20.08.45.png" descr="Screenshot 2018-06-07 20.08.45.png"/>
          <p:cNvPicPr>
            <a:picLocks noChangeAspect="1"/>
          </p:cNvPicPr>
          <p:nvPr/>
        </p:nvPicPr>
        <p:blipFill>
          <a:blip r:embed="rId4"/>
          <a:srcRect l="1435" t="717" b="717"/>
          <a:stretch>
            <a:fillRect/>
          </a:stretch>
        </p:blipFill>
        <p:spPr>
          <a:xfrm>
            <a:off x="3419856" y="-411258"/>
            <a:ext cx="10607040" cy="2150293"/>
          </a:xfrm>
          <a:prstGeom prst="rect">
            <a:avLst/>
          </a:prstGeom>
          <a:ln w="12700">
            <a:miter lim="400000"/>
          </a:ln>
          <a:effectLst/>
        </p:spPr>
      </p:pic>
    </p:spTree>
    <p:extLst>
      <p:ext uri="{BB962C8B-B14F-4D97-AF65-F5344CB8AC3E}">
        <p14:creationId xmlns:p14="http://schemas.microsoft.com/office/powerpoint/2010/main" val="329007607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490CC1-50CE-6948-B82E-EEC4D2FDF4F9}"/>
              </a:ext>
            </a:extLst>
          </p:cNvPr>
          <p:cNvSpPr>
            <a:spLocks noGrp="1"/>
          </p:cNvSpPr>
          <p:nvPr>
            <p:ph type="title"/>
          </p:nvPr>
        </p:nvSpPr>
        <p:spPr/>
        <p:txBody>
          <a:bodyPr/>
          <a:lstStyle/>
          <a:p>
            <a:r>
              <a:rPr lang="en-US" dirty="0"/>
              <a:t>Using syntax to define a word’s context</a:t>
            </a:r>
          </a:p>
        </p:txBody>
      </p:sp>
      <p:sp>
        <p:nvSpPr>
          <p:cNvPr id="3" name="Text Placeholder 2">
            <a:extLst>
              <a:ext uri="{FF2B5EF4-FFF2-40B4-BE49-F238E27FC236}">
                <a16:creationId xmlns:a16="http://schemas.microsoft.com/office/drawing/2014/main" id="{1E3A2231-71BC-9A45-BD9C-DC57DEAA0CED}"/>
              </a:ext>
            </a:extLst>
          </p:cNvPr>
          <p:cNvSpPr>
            <a:spLocks noGrp="1"/>
          </p:cNvSpPr>
          <p:nvPr>
            <p:ph type="body" idx="1"/>
          </p:nvPr>
        </p:nvSpPr>
        <p:spPr/>
        <p:txBody>
          <a:bodyPr/>
          <a:lstStyle/>
          <a:p>
            <a:r>
              <a:rPr lang="en-US" dirty="0" err="1"/>
              <a:t>Zellig</a:t>
            </a:r>
            <a:r>
              <a:rPr lang="en-US" dirty="0"/>
              <a:t> Harris (1968) “The meaning of entities, and the meaning of grammatical relations among them, is related to the restriction of combinations of these entities relative to other entities”</a:t>
            </a:r>
          </a:p>
          <a:p>
            <a:endParaRPr lang="en-US" dirty="0"/>
          </a:p>
          <a:p>
            <a:r>
              <a:rPr lang="en-US" dirty="0"/>
              <a:t>Duty and Responsibility have similar syntactic distributions</a:t>
            </a:r>
          </a:p>
          <a:p>
            <a:endParaRPr lang="en-US" dirty="0"/>
          </a:p>
          <a:p>
            <a:endParaRPr lang="en-US" dirty="0"/>
          </a:p>
        </p:txBody>
      </p:sp>
      <p:graphicFrame>
        <p:nvGraphicFramePr>
          <p:cNvPr id="6" name="Table">
            <a:extLst>
              <a:ext uri="{FF2B5EF4-FFF2-40B4-BE49-F238E27FC236}">
                <a16:creationId xmlns:a16="http://schemas.microsoft.com/office/drawing/2014/main" id="{14B728A0-DB98-F244-9AE4-78FF1E70FE0F}"/>
              </a:ext>
            </a:extLst>
          </p:cNvPr>
          <p:cNvGraphicFramePr/>
          <p:nvPr/>
        </p:nvGraphicFramePr>
        <p:xfrm>
          <a:off x="2302011" y="4557150"/>
          <a:ext cx="7587976" cy="1948488"/>
        </p:xfrm>
        <a:graphic>
          <a:graphicData uri="http://schemas.openxmlformats.org/drawingml/2006/table">
            <a:tbl>
              <a:tblPr firstCol="1"/>
              <a:tblGrid>
                <a:gridCol w="3018510">
                  <a:extLst>
                    <a:ext uri="{9D8B030D-6E8A-4147-A177-3AD203B41FA5}">
                      <a16:colId xmlns:a16="http://schemas.microsoft.com/office/drawing/2014/main" val="20000"/>
                    </a:ext>
                  </a:extLst>
                </a:gridCol>
                <a:gridCol w="4569466">
                  <a:extLst>
                    <a:ext uri="{9D8B030D-6E8A-4147-A177-3AD203B41FA5}">
                      <a16:colId xmlns:a16="http://schemas.microsoft.com/office/drawing/2014/main" val="20001"/>
                    </a:ext>
                  </a:extLst>
                </a:gridCol>
              </a:tblGrid>
              <a:tr h="971550">
                <a:tc>
                  <a:txBody>
                    <a:bodyPr/>
                    <a:lstStyle/>
                    <a:p>
                      <a:pPr defTabSz="914400">
                        <a:tabLst>
                          <a:tab pos="1181100" algn="l"/>
                        </a:tabLst>
                        <a:defRPr sz="1800">
                          <a:solidFill>
                            <a:srgbClr val="000000"/>
                          </a:solidFill>
                        </a:defRPr>
                      </a:pPr>
                      <a:r>
                        <a:rPr sz="2000" baseline="0" dirty="0">
                          <a:solidFill>
                            <a:schemeClr val="tx1"/>
                          </a:solidFill>
                          <a:latin typeface="Helvetica Light"/>
                          <a:ea typeface="Helvetica Light"/>
                          <a:cs typeface="Helvetica Light"/>
                          <a:sym typeface="Helvetica Light"/>
                        </a:rPr>
                        <a:t>Modified by adjectives</a:t>
                      </a:r>
                    </a:p>
                  </a:txBody>
                  <a:tcPr marL="35719" marR="35719" marT="35719" marB="35719" anchor="ctr" horzOverflow="overflow"/>
                </a:tc>
                <a:tc>
                  <a:txBody>
                    <a:bodyPr/>
                    <a:lstStyle/>
                    <a:p>
                      <a:pPr defTabSz="914400">
                        <a:defRPr sz="1800"/>
                      </a:pPr>
                      <a:r>
                        <a:rPr sz="2000" baseline="0">
                          <a:solidFill>
                            <a:schemeClr val="tx1"/>
                          </a:solidFill>
                          <a:latin typeface="Helvetica Light"/>
                          <a:ea typeface="Helvetica Light"/>
                          <a:cs typeface="Helvetica Light"/>
                          <a:sym typeface="Helvetica Light"/>
                        </a:rPr>
                        <a:t>additional, administrative, assumed, collective, congressional, constitutional …</a:t>
                      </a:r>
                    </a:p>
                  </a:txBody>
                  <a:tcPr marL="35719" marR="35719" marT="35719" marB="35719" anchor="ctr" horzOverflow="overflow">
                    <a:lnR w="12700">
                      <a:solidFill>
                        <a:srgbClr val="5D5D5D"/>
                      </a:solidFill>
                      <a:miter lim="400000"/>
                    </a:lnR>
                    <a:lnT w="12700">
                      <a:solidFill>
                        <a:srgbClr val="606060"/>
                      </a:solidFill>
                      <a:miter lim="400000"/>
                    </a:lnT>
                  </a:tcPr>
                </a:tc>
                <a:extLst>
                  <a:ext uri="{0D108BD9-81ED-4DB2-BD59-A6C34878D82A}">
                    <a16:rowId xmlns:a16="http://schemas.microsoft.com/office/drawing/2014/main" val="10000"/>
                  </a:ext>
                </a:extLst>
              </a:tr>
              <a:tr h="962650">
                <a:tc>
                  <a:txBody>
                    <a:bodyPr/>
                    <a:lstStyle/>
                    <a:p>
                      <a:pPr defTabSz="914400">
                        <a:tabLst>
                          <a:tab pos="1181100" algn="l"/>
                        </a:tabLst>
                        <a:defRPr sz="1800">
                          <a:solidFill>
                            <a:srgbClr val="000000"/>
                          </a:solidFill>
                        </a:defRPr>
                      </a:pPr>
                      <a:r>
                        <a:rPr sz="2000" baseline="0">
                          <a:solidFill>
                            <a:schemeClr val="tx1"/>
                          </a:solidFill>
                          <a:latin typeface="Helvetica Light"/>
                          <a:ea typeface="Helvetica Light"/>
                          <a:cs typeface="Helvetica Light"/>
                          <a:sym typeface="Helvetica Light"/>
                        </a:rPr>
                        <a:t>Object of verbs</a:t>
                      </a:r>
                    </a:p>
                  </a:txBody>
                  <a:tcPr marL="35719" marR="35719" marT="35719" marB="35719" anchor="ctr" horzOverflow="overflow"/>
                </a:tc>
                <a:tc>
                  <a:txBody>
                    <a:bodyPr/>
                    <a:lstStyle/>
                    <a:p>
                      <a:pPr defTabSz="914400">
                        <a:defRPr sz="1800"/>
                      </a:pPr>
                      <a:r>
                        <a:rPr sz="2000" baseline="0" dirty="0">
                          <a:solidFill>
                            <a:schemeClr val="tx1"/>
                          </a:solidFill>
                          <a:latin typeface="Helvetica Light"/>
                          <a:ea typeface="Helvetica Light"/>
                          <a:cs typeface="Helvetica Light"/>
                          <a:sym typeface="Helvetica Light"/>
                        </a:rPr>
                        <a:t>assert, assign, assume, attend to, avoid, become, breach..</a:t>
                      </a:r>
                    </a:p>
                  </a:txBody>
                  <a:tcPr marL="35719" marR="35719" marT="35719" marB="35719" anchor="ctr" horzOverflow="overflow">
                    <a:lnR w="12700">
                      <a:solidFill>
                        <a:srgbClr val="5D5D5D"/>
                      </a:solidFill>
                      <a:miter lim="400000"/>
                    </a:lnR>
                    <a:lnB w="12700">
                      <a:solidFill>
                        <a:srgbClr val="606060"/>
                      </a:solidFill>
                      <a:miter lim="400000"/>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3845680352"/>
      </p:ext>
    </p:extLst>
  </p:cSld>
  <p:clrMapOvr>
    <a:masterClrMapping/>
  </p:clrMapOvr>
  <p:transition spd="med"/>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3" name="Alternates to counts"/>
          <p:cNvSpPr txBox="1">
            <a:spLocks noGrp="1"/>
          </p:cNvSpPr>
          <p:nvPr>
            <p:ph type="title"/>
          </p:nvPr>
        </p:nvSpPr>
        <p:spPr>
          <a:prstGeom prst="rect">
            <a:avLst/>
          </a:prstGeom>
        </p:spPr>
        <p:txBody>
          <a:bodyPr/>
          <a:lstStyle/>
          <a:p>
            <a:r>
              <a:rPr dirty="0"/>
              <a:t>Alternates to counts</a:t>
            </a:r>
          </a:p>
        </p:txBody>
      </p:sp>
      <p:sp>
        <p:nvSpPr>
          <p:cNvPr id="494" name="Raw word frequency is not a great measure of association between words. It’s very skewed “the” and “of” are very frequent, but maybe not the most discriminative…"/>
          <p:cNvSpPr txBox="1">
            <a:spLocks noGrp="1"/>
          </p:cNvSpPr>
          <p:nvPr>
            <p:ph idx="1"/>
          </p:nvPr>
        </p:nvSpPr>
        <p:spPr>
          <a:prstGeom prst="rect">
            <a:avLst/>
          </a:prstGeom>
        </p:spPr>
        <p:txBody>
          <a:bodyPr/>
          <a:lstStyle/>
          <a:p>
            <a:r>
              <a:t>Raw word frequency is not a great measure of association between words. It’s very skewed “the” and “of” are very frequent, but maybe not the most discriminative</a:t>
            </a:r>
          </a:p>
          <a:p>
            <a:r>
              <a:t>We’d rather have a measure that asks whether a context word is particularly informative about the target word.</a:t>
            </a:r>
          </a:p>
          <a:p>
            <a:r>
              <a:t>Instead of raw counts, it’s common to transform vectors using TF-IDF or PPMI</a:t>
            </a:r>
          </a:p>
        </p:txBody>
      </p:sp>
    </p:spTree>
    <p:extLst>
      <p:ext uri="{BB962C8B-B14F-4D97-AF65-F5344CB8AC3E}">
        <p14:creationId xmlns:p14="http://schemas.microsoft.com/office/powerpoint/2010/main" val="42635916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8" name="TF-IDF"/>
          <p:cNvSpPr txBox="1">
            <a:spLocks noGrp="1"/>
          </p:cNvSpPr>
          <p:nvPr>
            <p:ph type="title"/>
          </p:nvPr>
        </p:nvSpPr>
        <p:spPr>
          <a:prstGeom prst="rect">
            <a:avLst/>
          </a:prstGeom>
        </p:spPr>
        <p:txBody>
          <a:bodyPr/>
          <a:lstStyle/>
          <a:p>
            <a:r>
              <a:t>TF-IDF</a:t>
            </a:r>
          </a:p>
        </p:txBody>
      </p:sp>
      <p:sp>
        <p:nvSpPr>
          <p:cNvPr id="499" name="Term frequency * inverse document frequency"/>
          <p:cNvSpPr txBox="1">
            <a:spLocks noGrp="1"/>
          </p:cNvSpPr>
          <p:nvPr>
            <p:ph type="body" idx="1"/>
          </p:nvPr>
        </p:nvSpPr>
        <p:spPr>
          <a:prstGeom prst="rect">
            <a:avLst/>
          </a:prstGeom>
        </p:spPr>
        <p:txBody>
          <a:bodyPr anchor="t"/>
          <a:lstStyle/>
          <a:p>
            <a:pPr algn="ctr">
              <a:buSzTx/>
              <a:defRPr sz="4000"/>
            </a:pPr>
            <a:r>
              <a:rPr i="1" dirty="0">
                <a:latin typeface="Helvetica"/>
                <a:ea typeface="Helvetica"/>
                <a:cs typeface="Helvetica"/>
                <a:sym typeface="Helvetica"/>
              </a:rPr>
              <a:t>Term frequency</a:t>
            </a:r>
            <a:r>
              <a:rPr dirty="0"/>
              <a:t> * </a:t>
            </a:r>
            <a:r>
              <a:rPr i="1" dirty="0">
                <a:latin typeface="Helvetica"/>
                <a:ea typeface="Helvetica"/>
                <a:cs typeface="Helvetica"/>
                <a:sym typeface="Helvetica"/>
              </a:rPr>
              <a:t>inverse document frequency</a:t>
            </a:r>
          </a:p>
        </p:txBody>
      </p:sp>
      <p:pic>
        <p:nvPicPr>
          <p:cNvPr id="500" name="Line Line" descr="Line Line"/>
          <p:cNvPicPr>
            <a:picLocks/>
          </p:cNvPicPr>
          <p:nvPr/>
        </p:nvPicPr>
        <p:blipFill>
          <a:blip r:embed="rId3"/>
          <a:stretch>
            <a:fillRect/>
          </a:stretch>
        </p:blipFill>
        <p:spPr>
          <a:xfrm rot="17941208">
            <a:off x="2780632" y="2755742"/>
            <a:ext cx="1269773" cy="396263"/>
          </a:xfrm>
          <a:prstGeom prst="rect">
            <a:avLst/>
          </a:prstGeom>
        </p:spPr>
      </p:pic>
      <p:pic>
        <p:nvPicPr>
          <p:cNvPr id="502" name="Line Line" descr="Line Line"/>
          <p:cNvPicPr>
            <a:picLocks/>
          </p:cNvPicPr>
          <p:nvPr/>
        </p:nvPicPr>
        <p:blipFill>
          <a:blip r:embed="rId4"/>
          <a:stretch>
            <a:fillRect/>
          </a:stretch>
        </p:blipFill>
        <p:spPr>
          <a:xfrm rot="14380690">
            <a:off x="7732419" y="3407034"/>
            <a:ext cx="1073929" cy="396264"/>
          </a:xfrm>
          <a:prstGeom prst="rect">
            <a:avLst/>
          </a:prstGeom>
        </p:spPr>
      </p:pic>
      <p:sp>
        <p:nvSpPr>
          <p:cNvPr id="504" name="How often a…"/>
          <p:cNvSpPr txBox="1"/>
          <p:nvPr/>
        </p:nvSpPr>
        <p:spPr>
          <a:xfrm>
            <a:off x="1851795" y="3585423"/>
            <a:ext cx="3524299" cy="12405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pPr>
              <a:defRPr sz="3600" b="0">
                <a:latin typeface="Chalkduster"/>
                <a:ea typeface="Chalkduster"/>
                <a:cs typeface="Chalkduster"/>
                <a:sym typeface="Chalkduster"/>
              </a:defRPr>
            </a:pPr>
            <a:r>
              <a:rPr sz="2531" dirty="0"/>
              <a:t>How often a </a:t>
            </a:r>
          </a:p>
          <a:p>
            <a:pPr>
              <a:defRPr sz="3600" b="0">
                <a:latin typeface="Chalkduster"/>
                <a:ea typeface="Chalkduster"/>
                <a:cs typeface="Chalkduster"/>
                <a:sym typeface="Chalkduster"/>
              </a:defRPr>
            </a:pPr>
            <a:r>
              <a:rPr sz="2531" dirty="0"/>
              <a:t>word occurred in </a:t>
            </a:r>
          </a:p>
          <a:p>
            <a:pPr>
              <a:defRPr sz="3600" b="0">
                <a:latin typeface="Chalkduster"/>
                <a:ea typeface="Chalkduster"/>
                <a:cs typeface="Chalkduster"/>
                <a:sym typeface="Chalkduster"/>
              </a:defRPr>
            </a:pPr>
            <a:r>
              <a:rPr sz="2531" dirty="0"/>
              <a:t>a document</a:t>
            </a:r>
          </a:p>
        </p:txBody>
      </p:sp>
      <p:sp>
        <p:nvSpPr>
          <p:cNvPr id="505" name="1 over the number…"/>
          <p:cNvSpPr txBox="1"/>
          <p:nvPr/>
        </p:nvSpPr>
        <p:spPr>
          <a:xfrm>
            <a:off x="6747141" y="4150537"/>
            <a:ext cx="3937425" cy="12405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pPr>
              <a:defRPr sz="3600" b="0">
                <a:latin typeface="Chalkduster"/>
                <a:ea typeface="Chalkduster"/>
                <a:cs typeface="Chalkduster"/>
                <a:sym typeface="Chalkduster"/>
              </a:defRPr>
            </a:pPr>
            <a:r>
              <a:rPr sz="2531" dirty="0"/>
              <a:t>1 over the number</a:t>
            </a:r>
          </a:p>
          <a:p>
            <a:pPr>
              <a:defRPr sz="3600" b="0">
                <a:latin typeface="Chalkduster"/>
                <a:ea typeface="Chalkduster"/>
                <a:cs typeface="Chalkduster"/>
                <a:sym typeface="Chalkduster"/>
              </a:defRPr>
            </a:pPr>
            <a:r>
              <a:rPr sz="2531" dirty="0"/>
              <a:t>of documents that it</a:t>
            </a:r>
          </a:p>
          <a:p>
            <a:pPr>
              <a:defRPr sz="3600" b="0">
                <a:latin typeface="Chalkduster"/>
                <a:ea typeface="Chalkduster"/>
                <a:cs typeface="Chalkduster"/>
                <a:sym typeface="Chalkduster"/>
              </a:defRPr>
            </a:pPr>
            <a:r>
              <a:rPr sz="2531" dirty="0"/>
              <a:t>occurred in</a:t>
            </a:r>
          </a:p>
        </p:txBody>
      </p:sp>
    </p:spTree>
    <p:extLst>
      <p:ext uri="{BB962C8B-B14F-4D97-AF65-F5344CB8AC3E}">
        <p14:creationId xmlns:p14="http://schemas.microsoft.com/office/powerpoint/2010/main" val="288732421"/>
      </p:ext>
    </p:extLst>
  </p:cSld>
  <p:clrMapOvr>
    <a:masterClrMapping/>
  </p:clrMapOvr>
  <p:transition spd="med"/>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9" name="Sparse v. Dense Vectors"/>
          <p:cNvSpPr txBox="1">
            <a:spLocks noGrp="1"/>
          </p:cNvSpPr>
          <p:nvPr>
            <p:ph type="title"/>
          </p:nvPr>
        </p:nvSpPr>
        <p:spPr>
          <a:prstGeom prst="rect">
            <a:avLst/>
          </a:prstGeom>
        </p:spPr>
        <p:txBody>
          <a:bodyPr>
            <a:normAutofit fontScale="90000"/>
          </a:bodyPr>
          <a:lstStyle>
            <a:lvl1pPr defTabSz="578358">
              <a:defRPr sz="7919"/>
            </a:lvl1pPr>
          </a:lstStyle>
          <a:p>
            <a:r>
              <a:rPr sz="5000" dirty="0"/>
              <a:t>Sparse v. Dense Vectors</a:t>
            </a:r>
          </a:p>
        </p:txBody>
      </p:sp>
      <p:sp>
        <p:nvSpPr>
          <p:cNvPr id="510" name="Co-occurrence matrix (weighted by TF-IDF or mutual information)…"/>
          <p:cNvSpPr txBox="1">
            <a:spLocks noGrp="1"/>
          </p:cNvSpPr>
          <p:nvPr>
            <p:ph idx="1"/>
          </p:nvPr>
        </p:nvSpPr>
        <p:spPr>
          <a:prstGeom prst="rect">
            <a:avLst/>
          </a:prstGeom>
        </p:spPr>
        <p:txBody>
          <a:bodyPr/>
          <a:lstStyle/>
          <a:p>
            <a:r>
              <a:rPr dirty="0"/>
              <a:t>Co-occurrence matrix (weighted by TF-IDF or mutual information) </a:t>
            </a:r>
          </a:p>
          <a:p>
            <a:pPr lvl="1"/>
            <a:r>
              <a:rPr b="1" dirty="0">
                <a:latin typeface="Helvetica"/>
                <a:ea typeface="Helvetica"/>
                <a:cs typeface="Helvetica"/>
                <a:sym typeface="Helvetica"/>
              </a:rPr>
              <a:t>Long</a:t>
            </a:r>
            <a:r>
              <a:rPr dirty="0"/>
              <a:t> (length |V| = 50,000+)</a:t>
            </a:r>
          </a:p>
          <a:p>
            <a:pPr lvl="1"/>
            <a:r>
              <a:rPr b="1" dirty="0">
                <a:latin typeface="Helvetica"/>
                <a:ea typeface="Helvetica"/>
                <a:cs typeface="Helvetica"/>
                <a:sym typeface="Helvetica"/>
              </a:rPr>
              <a:t>Sparse</a:t>
            </a:r>
            <a:r>
              <a:rPr dirty="0"/>
              <a:t> (most elements are zeros)</a:t>
            </a:r>
          </a:p>
          <a:p>
            <a:r>
              <a:rPr dirty="0"/>
              <a:t>Alternative: </a:t>
            </a:r>
            <a:r>
              <a:rPr b="1" dirty="0"/>
              <a:t>learn</a:t>
            </a:r>
            <a:r>
              <a:rPr dirty="0"/>
              <a:t> vectors that are</a:t>
            </a:r>
          </a:p>
          <a:p>
            <a:pPr lvl="1"/>
            <a:r>
              <a:rPr b="1" dirty="0">
                <a:latin typeface="Helvetica"/>
                <a:ea typeface="Helvetica"/>
                <a:cs typeface="Helvetica"/>
                <a:sym typeface="Helvetica"/>
              </a:rPr>
              <a:t>Short</a:t>
            </a:r>
            <a:r>
              <a:rPr dirty="0"/>
              <a:t> (length 200-1000)</a:t>
            </a:r>
          </a:p>
          <a:p>
            <a:pPr lvl="1"/>
            <a:r>
              <a:rPr b="1" dirty="0">
                <a:latin typeface="Helvetica"/>
                <a:ea typeface="Helvetica"/>
                <a:cs typeface="Helvetica"/>
                <a:sym typeface="Helvetica"/>
              </a:rPr>
              <a:t>Dense</a:t>
            </a:r>
            <a:r>
              <a:rPr dirty="0"/>
              <a:t> (most elements are non-zero)</a:t>
            </a:r>
          </a:p>
        </p:txBody>
      </p:sp>
    </p:spTree>
    <p:extLst>
      <p:ext uri="{BB962C8B-B14F-4D97-AF65-F5344CB8AC3E}">
        <p14:creationId xmlns:p14="http://schemas.microsoft.com/office/powerpoint/2010/main" val="21729270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Neural Language Models</a:t>
            </a:r>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53844709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7C86E-9E8B-C44E-9E28-53D304F812C8}"/>
              </a:ext>
            </a:extLst>
          </p:cNvPr>
          <p:cNvSpPr>
            <a:spLocks noGrp="1"/>
          </p:cNvSpPr>
          <p:nvPr>
            <p:ph type="ctrTitle"/>
          </p:nvPr>
        </p:nvSpPr>
        <p:spPr/>
        <p:txBody>
          <a:bodyPr>
            <a:normAutofit/>
          </a:bodyPr>
          <a:lstStyle/>
          <a:p>
            <a:r>
              <a:rPr lang="en-US" dirty="0"/>
              <a:t>Neural Language Models</a:t>
            </a:r>
          </a:p>
        </p:txBody>
      </p:sp>
      <p:sp>
        <p:nvSpPr>
          <p:cNvPr id="3" name="Subtitle 2">
            <a:extLst>
              <a:ext uri="{FF2B5EF4-FFF2-40B4-BE49-F238E27FC236}">
                <a16:creationId xmlns:a16="http://schemas.microsoft.com/office/drawing/2014/main" id="{6FAFBDBC-AABD-DC4B-BBC9-7C7BE6B4B83A}"/>
              </a:ext>
            </a:extLst>
          </p:cNvPr>
          <p:cNvSpPr>
            <a:spLocks noGrp="1"/>
          </p:cNvSpPr>
          <p:nvPr>
            <p:ph type="subTitle" idx="1"/>
          </p:nvPr>
        </p:nvSpPr>
        <p:spPr/>
        <p:txBody>
          <a:bodyPr/>
          <a:lstStyle/>
          <a:p>
            <a:r>
              <a:rPr lang="en-US" dirty="0" err="1"/>
              <a:t>Jurafsky</a:t>
            </a:r>
            <a:r>
              <a:rPr lang="en-US" dirty="0"/>
              <a:t> and Martin Chapters 7 and 9 </a:t>
            </a:r>
          </a:p>
          <a:p>
            <a:endParaRPr lang="en-US" dirty="0"/>
          </a:p>
        </p:txBody>
      </p:sp>
    </p:spTree>
    <p:extLst>
      <p:ext uri="{BB962C8B-B14F-4D97-AF65-F5344CB8AC3E}">
        <p14:creationId xmlns:p14="http://schemas.microsoft.com/office/powerpoint/2010/main" val="247756051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Language Models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Estimate the probability of a sentence consisting of word sequence w</a:t>
                </a:r>
                <a:r>
                  <a:rPr lang="en-US" baseline="-25000" dirty="0"/>
                  <a:t>1:n</a:t>
                </a:r>
              </a:p>
              <a:p>
                <a:endParaRPr lang="en-US" baseline="-25000" dirty="0"/>
              </a:p>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1:</m:t>
                              </m:r>
                              <m:r>
                                <a:rPr lang="en-US" i="1">
                                  <a:latin typeface="Cambria Math" panose="02040503050406030204" pitchFamily="18" charset="0"/>
                                </a:rPr>
                                <m:t>𝑛</m:t>
                              </m:r>
                            </m:sub>
                          </m:sSub>
                        </m:e>
                      </m:d>
                      <m:r>
                        <a:rPr lang="en-US" i="1">
                          <a:latin typeface="Cambria Math" panose="02040503050406030204" pitchFamily="18" charset="0"/>
                          <a:ea typeface="Cambria Math" panose="02040503050406030204" pitchFamily="18" charset="0"/>
                        </a:rPr>
                        <m:t>≈ </m:t>
                      </m:r>
                      <m:nary>
                        <m:naryPr>
                          <m:chr m:val="∏"/>
                          <m:ctrlPr>
                            <a:rPr lang="en-US" i="1">
                              <a:latin typeface="Cambria Math" panose="02040503050406030204" pitchFamily="18" charset="0"/>
                              <a:ea typeface="Cambria Math" panose="02040503050406030204" pitchFamily="18" charset="0"/>
                            </a:rPr>
                          </m:ctrlPr>
                        </m:naryPr>
                        <m:sub>
                          <m:r>
                            <m:rPr>
                              <m:brk m:alnAt="23"/>
                            </m:rPr>
                            <a:rPr lang="en-US" i="1">
                              <a:latin typeface="Cambria Math" panose="02040503050406030204" pitchFamily="18" charset="0"/>
                              <a:ea typeface="Cambria Math" panose="02040503050406030204" pitchFamily="18" charset="0"/>
                            </a:rPr>
                            <m:t>𝑖</m:t>
                          </m:r>
                          <m:r>
                            <a:rPr lang="en-US" i="1">
                              <a:latin typeface="Cambria Math" panose="02040503050406030204" pitchFamily="18" charset="0"/>
                              <a:ea typeface="Cambria Math" panose="02040503050406030204" pitchFamily="18" charset="0"/>
                            </a:rPr>
                            <m:t>=1</m:t>
                          </m:r>
                        </m:sub>
                        <m:sup>
                          <m:r>
                            <a:rPr lang="en-US" i="1">
                              <a:latin typeface="Cambria Math" panose="02040503050406030204" pitchFamily="18" charset="0"/>
                              <a:ea typeface="Cambria Math" panose="02040503050406030204" pitchFamily="18" charset="0"/>
                            </a:rPr>
                            <m:t>𝑛</m:t>
                          </m:r>
                        </m:sup>
                        <m:e>
                          <m:r>
                            <a:rPr lang="en-US" i="1">
                              <a:latin typeface="Cambria Math" panose="02040503050406030204" pitchFamily="18" charset="0"/>
                              <a:ea typeface="Cambria Math" panose="02040503050406030204" pitchFamily="18" charset="0"/>
                            </a:rPr>
                            <m:t>𝑃</m:t>
                          </m:r>
                          <m:d>
                            <m:dPr>
                              <m:endChr m:val="|"/>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𝑤</m:t>
                                  </m:r>
                                </m:e>
                                <m:sub>
                                  <m:r>
                                    <a:rPr lang="en-US" i="1">
                                      <a:latin typeface="Cambria Math" panose="02040503050406030204" pitchFamily="18" charset="0"/>
                                      <a:ea typeface="Cambria Math" panose="02040503050406030204" pitchFamily="18" charset="0"/>
                                    </a:rPr>
                                    <m:t>𝑖</m:t>
                                  </m:r>
                                  <m:r>
                                    <a:rPr lang="en-US" i="1">
                                      <a:latin typeface="Cambria Math" panose="02040503050406030204" pitchFamily="18" charset="0"/>
                                      <a:ea typeface="Cambria Math" panose="02040503050406030204" pitchFamily="18" charset="0"/>
                                    </a:rPr>
                                    <m:t> </m:t>
                                  </m:r>
                                </m:sub>
                              </m:sSub>
                            </m:e>
                          </m:d>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𝑤</m:t>
                              </m:r>
                            </m:e>
                            <m:sub>
                              <m:r>
                                <a:rPr lang="en-US" i="1">
                                  <a:latin typeface="Cambria Math" panose="02040503050406030204" pitchFamily="18" charset="0"/>
                                  <a:ea typeface="Cambria Math" panose="02040503050406030204" pitchFamily="18" charset="0"/>
                                </a:rPr>
                                <m:t>𝑖</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𝑘</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𝑖</m:t>
                              </m:r>
                              <m:r>
                                <a:rPr lang="en-US" i="1">
                                  <a:latin typeface="Cambria Math" panose="02040503050406030204" pitchFamily="18" charset="0"/>
                                  <a:ea typeface="Cambria Math" panose="02040503050406030204" pitchFamily="18" charset="0"/>
                                </a:rPr>
                                <m:t>−1</m:t>
                              </m:r>
                            </m:sub>
                          </m:sSub>
                          <m:r>
                            <a:rPr lang="en-US" i="1">
                              <a:latin typeface="Cambria Math" panose="02040503050406030204" pitchFamily="18" charset="0"/>
                              <a:ea typeface="Cambria Math" panose="02040503050406030204" pitchFamily="18" charset="0"/>
                            </a:rPr>
                            <m:t>)</m:t>
                          </m:r>
                        </m:e>
                      </m:nary>
                    </m:oMath>
                  </m:oMathPara>
                </a14:m>
                <a:endParaRPr lang="en-US" baseline="-25000" dirty="0"/>
              </a:p>
              <a:p>
                <a:endParaRPr lang="en-US" dirty="0"/>
              </a:p>
              <a:p>
                <a:r>
                  <a:rPr lang="en-US" dirty="0"/>
                  <a:t>We need to estimate the probability of </a:t>
                </a:r>
                <a:r>
                  <a:rPr lang="en-US" i="1" dirty="0"/>
                  <a:t>P</a:t>
                </a:r>
                <a:r>
                  <a:rPr lang="en-US" dirty="0"/>
                  <a:t>(w</a:t>
                </a:r>
                <a:r>
                  <a:rPr lang="en-US" baseline="-25000" dirty="0"/>
                  <a:t>i+1</a:t>
                </a:r>
                <a:r>
                  <a:rPr lang="en-US" dirty="0"/>
                  <a:t>|w</a:t>
                </a:r>
                <a:r>
                  <a:rPr lang="en-US" baseline="-25000" dirty="0"/>
                  <a:t>k-i:i</a:t>
                </a:r>
                <a:r>
                  <a:rPr lang="en-US" dirty="0"/>
                  <a:t>) from a large corpus.</a:t>
                </a:r>
              </a:p>
              <a:p>
                <a:endParaRPr lang="en-US" dirty="0"/>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𝑝</m:t>
                              </m:r>
                            </m:e>
                          </m:acc>
                        </m:e>
                        <m:sub>
                          <m:r>
                            <a:rPr lang="en-US" i="1">
                              <a:latin typeface="Cambria Math" panose="02040503050406030204" pitchFamily="18" charset="0"/>
                            </a:rPr>
                            <m:t>𝑀𝐿𝐸</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𝑖</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𝑚</m:t>
                          </m:r>
                          <m:r>
                            <a:rPr lang="en-US" i="1">
                              <a:latin typeface="Cambria Math" panose="02040503050406030204" pitchFamily="18" charset="0"/>
                            </a:rPr>
                            <m:t> | </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m:t>
                              </m:r>
                              <m:r>
                                <a:rPr lang="en-US" i="1">
                                  <a:latin typeface="Cambria Math" panose="02040503050406030204" pitchFamily="18" charset="0"/>
                                </a:rPr>
                                <m:t>𝑖</m:t>
                              </m:r>
                            </m:sub>
                          </m:sSub>
                        </m:e>
                      </m:d>
                      <m:r>
                        <a:rPr lang="en-US" i="1">
                          <a:latin typeface="Cambria Math" panose="02040503050406030204" pitchFamily="18" charset="0"/>
                        </a:rPr>
                        <m:t>= </m:t>
                      </m:r>
                      <m:f>
                        <m:fPr>
                          <m:ctrlPr>
                            <a:rPr lang="en-US" i="1">
                              <a:latin typeface="Cambria Math" panose="02040503050406030204" pitchFamily="18" charset="0"/>
                            </a:rPr>
                          </m:ctrlPr>
                        </m:fPr>
                        <m:num>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m:t>
                              </m:r>
                              <m:r>
                                <a:rPr lang="en-US" i="1">
                                  <a:latin typeface="Cambria Math" panose="02040503050406030204" pitchFamily="18" charset="0"/>
                                </a:rPr>
                                <m:t>𝑖</m:t>
                              </m:r>
                              <m:r>
                                <a:rPr lang="en-US" i="1">
                                  <a:latin typeface="Cambria Math" panose="02040503050406030204" pitchFamily="18" charset="0"/>
                                </a:rPr>
                                <m:t>+1</m:t>
                              </m:r>
                            </m:sub>
                          </m:sSub>
                          <m:r>
                            <a:rPr lang="en-US" i="1">
                              <a:latin typeface="Cambria Math" panose="02040503050406030204" pitchFamily="18" charset="0"/>
                            </a:rPr>
                            <m:t>)</m:t>
                          </m:r>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m:t>
                              </m:r>
                              <m:r>
                                <a:rPr lang="en-US" i="1">
                                  <a:latin typeface="Cambria Math" panose="02040503050406030204" pitchFamily="18" charset="0"/>
                                </a:rPr>
                                <m:t>𝑖</m:t>
                              </m:r>
                            </m:sub>
                          </m:sSub>
                          <m:r>
                            <a:rPr lang="en-US" i="1">
                              <a:latin typeface="Cambria Math" panose="02040503050406030204" pitchFamily="18" charset="0"/>
                            </a:rPr>
                            <m:t>)</m:t>
                          </m:r>
                        </m:den>
                      </m:f>
                    </m:oMath>
                  </m:oMathPara>
                </a14:m>
                <a:endParaRPr lang="en-US" dirty="0"/>
              </a:p>
              <a:p>
                <a:endParaRPr lang="en-US" dirty="0"/>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𝑝</m:t>
                              </m:r>
                            </m:e>
                          </m:acc>
                        </m:e>
                        <m:sub>
                          <m:r>
                            <a:rPr lang="en-US" i="1">
                              <a:latin typeface="Cambria Math" panose="02040503050406030204" pitchFamily="18" charset="0"/>
                            </a:rPr>
                            <m:t>𝑎𝑑𝑑</m:t>
                          </m:r>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𝛼</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𝑖</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𝑚</m:t>
                          </m:r>
                          <m:r>
                            <a:rPr lang="en-US" i="1">
                              <a:latin typeface="Cambria Math" panose="02040503050406030204" pitchFamily="18" charset="0"/>
                            </a:rPr>
                            <m:t> | </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m:t>
                              </m:r>
                              <m:r>
                                <a:rPr lang="en-US" i="1">
                                  <a:latin typeface="Cambria Math" panose="02040503050406030204" pitchFamily="18" charset="0"/>
                                </a:rPr>
                                <m:t>𝑖</m:t>
                              </m:r>
                            </m:sub>
                          </m:sSub>
                        </m:e>
                      </m:d>
                      <m:r>
                        <a:rPr lang="en-US" i="1">
                          <a:latin typeface="Cambria Math" panose="02040503050406030204" pitchFamily="18" charset="0"/>
                        </a:rPr>
                        <m:t>= </m:t>
                      </m:r>
                      <m:f>
                        <m:fPr>
                          <m:ctrlPr>
                            <a:rPr lang="en-US" i="1">
                              <a:latin typeface="Cambria Math" panose="02040503050406030204" pitchFamily="18" charset="0"/>
                            </a:rPr>
                          </m:ctrlPr>
                        </m:fPr>
                        <m:num>
                          <m:r>
                            <a:rPr lang="en-US" i="1">
                              <a:latin typeface="Cambria Math" panose="02040503050406030204" pitchFamily="18" charset="0"/>
                            </a:rPr>
                            <m:t>#</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m:t>
                                  </m:r>
                                  <m:r>
                                    <a:rPr lang="en-US" i="1">
                                      <a:latin typeface="Cambria Math" panose="02040503050406030204" pitchFamily="18" charset="0"/>
                                    </a:rPr>
                                    <m:t>𝑖</m:t>
                                  </m:r>
                                  <m:r>
                                    <a:rPr lang="en-US" i="1">
                                      <a:latin typeface="Cambria Math" panose="02040503050406030204" pitchFamily="18" charset="0"/>
                                    </a:rPr>
                                    <m:t>+1</m:t>
                                  </m:r>
                                </m:sub>
                              </m:sSub>
                            </m:e>
                          </m:d>
                          <m:r>
                            <a:rPr lang="en-US" i="1">
                              <a:latin typeface="Cambria Math" panose="02040503050406030204" pitchFamily="18" charset="0"/>
                            </a:rPr>
                            <m:t>+ </m:t>
                          </m:r>
                          <m:r>
                            <a:rPr lang="en-US" i="1">
                              <a:latin typeface="Cambria Math" panose="02040503050406030204" pitchFamily="18" charset="0"/>
                              <a:ea typeface="Cambria Math" panose="02040503050406030204" pitchFamily="18" charset="0"/>
                            </a:rPr>
                            <m:t>𝛼</m:t>
                          </m:r>
                        </m:num>
                        <m:den>
                          <m:r>
                            <a:rPr lang="en-US" i="1">
                              <a:latin typeface="Cambria Math" panose="02040503050406030204" pitchFamily="18" charset="0"/>
                            </a:rPr>
                            <m:t>#</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m:t>
                                  </m:r>
                                  <m:r>
                                    <a:rPr lang="en-US" i="1">
                                      <a:latin typeface="Cambria Math" panose="02040503050406030204" pitchFamily="18" charset="0"/>
                                    </a:rPr>
                                    <m:t>𝑖</m:t>
                                  </m:r>
                                </m:sub>
                              </m:sSub>
                            </m:e>
                          </m:d>
                          <m:r>
                            <a:rPr lang="en-US" i="1">
                              <a:latin typeface="Cambria Math" panose="02040503050406030204" pitchFamily="18" charset="0"/>
                            </a:rPr>
                            <m:t>+ </m:t>
                          </m:r>
                          <m:r>
                            <a:rPr lang="en-US" i="1">
                              <a:latin typeface="Cambria Math" panose="02040503050406030204" pitchFamily="18" charset="0"/>
                              <a:ea typeface="Cambria Math" panose="02040503050406030204" pitchFamily="18" charset="0"/>
                            </a:rPr>
                            <m:t>𝛼</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𝑉</m:t>
                          </m:r>
                          <m:r>
                            <a:rPr lang="en-US" i="1">
                              <a:latin typeface="Cambria Math" panose="02040503050406030204" pitchFamily="18" charset="0"/>
                              <a:ea typeface="Cambria Math" panose="02040503050406030204" pitchFamily="18" charset="0"/>
                            </a:rPr>
                            <m:t>|</m:t>
                          </m:r>
                        </m:den>
                      </m:f>
                    </m:oMath>
                  </m:oMathPara>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603" t="-9524"/>
                </a:stretch>
              </a:blipFill>
            </p:spPr>
            <p:txBody>
              <a:bodyPr/>
              <a:lstStyle/>
              <a:p>
                <a:r>
                  <a:rPr lang="en-US">
                    <a:noFill/>
                  </a:rPr>
                  <a:t> </a:t>
                </a:r>
              </a:p>
            </p:txBody>
          </p:sp>
        </mc:Fallback>
      </mc:AlternateContent>
    </p:spTree>
    <p:extLst>
      <p:ext uri="{BB962C8B-B14F-4D97-AF65-F5344CB8AC3E}">
        <p14:creationId xmlns:p14="http://schemas.microsoft.com/office/powerpoint/2010/main" val="30388120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Review: Feed-Forward Neural Network</a:t>
            </a:r>
          </a:p>
        </p:txBody>
      </p:sp>
      <p:sp>
        <p:nvSpPr>
          <p:cNvPr id="3" name="Content Placeholder 2"/>
          <p:cNvSpPr>
            <a:spLocks noGrp="1"/>
          </p:cNvSpPr>
          <p:nvPr>
            <p:ph idx="1"/>
          </p:nvPr>
        </p:nvSpPr>
        <p:spPr/>
        <p:txBody>
          <a:bodyPr/>
          <a:lstStyle/>
          <a:p>
            <a:r>
              <a:rPr lang="en-US" dirty="0"/>
              <a:t>Here are the final equations for a feedforward network with a single hidden layer, which takes an input vector </a:t>
            </a:r>
            <a:r>
              <a:rPr lang="en-US" i="1" dirty="0"/>
              <a:t>x</a:t>
            </a:r>
            <a:r>
              <a:rPr lang="en-US" dirty="0"/>
              <a:t>, outputs a probability distribution </a:t>
            </a:r>
            <a:r>
              <a:rPr lang="en-US" i="1" dirty="0"/>
              <a:t>y</a:t>
            </a:r>
            <a:r>
              <a:rPr lang="en-US" dirty="0"/>
              <a:t>, and is parameterized by weight matrices </a:t>
            </a:r>
            <a:r>
              <a:rPr lang="en-US" i="1" dirty="0"/>
              <a:t>W </a:t>
            </a:r>
            <a:r>
              <a:rPr lang="en-US" dirty="0"/>
              <a:t>and </a:t>
            </a:r>
            <a:r>
              <a:rPr lang="en-US" i="1" dirty="0"/>
              <a:t>U </a:t>
            </a:r>
            <a:r>
              <a:rPr lang="en-US" dirty="0"/>
              <a:t>and a bias vector </a:t>
            </a:r>
            <a:r>
              <a:rPr lang="en-US" i="1" dirty="0"/>
              <a:t>b</a:t>
            </a:r>
            <a:r>
              <a:rPr lang="en-US" dirty="0"/>
              <a:t>: </a:t>
            </a:r>
          </a:p>
          <a:p>
            <a:r>
              <a:rPr lang="en-US" i="1" dirty="0"/>
              <a:t>h </a:t>
            </a:r>
            <a:r>
              <a:rPr lang="en-US" dirty="0"/>
              <a:t>= </a:t>
            </a:r>
            <a:r>
              <a:rPr lang="en-US" dirty="0" err="1"/>
              <a:t>σ</a:t>
            </a:r>
            <a:r>
              <a:rPr lang="en-US" dirty="0"/>
              <a:t>(</a:t>
            </a:r>
            <a:r>
              <a:rPr lang="en-US" i="1" dirty="0" err="1"/>
              <a:t>Wx</a:t>
            </a:r>
            <a:r>
              <a:rPr lang="en-US" dirty="0" err="1"/>
              <a:t>+</a:t>
            </a:r>
            <a:r>
              <a:rPr lang="en-US" i="1" dirty="0" err="1"/>
              <a:t>b</a:t>
            </a:r>
            <a:r>
              <a:rPr lang="en-US" dirty="0"/>
              <a:t>)</a:t>
            </a:r>
            <a:br>
              <a:rPr lang="en-US" dirty="0"/>
            </a:br>
            <a:r>
              <a:rPr lang="en-US" i="1" dirty="0"/>
              <a:t>z </a:t>
            </a:r>
            <a:r>
              <a:rPr lang="en-US" dirty="0"/>
              <a:t>= </a:t>
            </a:r>
            <a:r>
              <a:rPr lang="en-US" i="1" dirty="0"/>
              <a:t>Uh</a:t>
            </a:r>
            <a:br>
              <a:rPr lang="en-US" i="1" dirty="0"/>
            </a:br>
            <a:r>
              <a:rPr lang="en-US" i="1" dirty="0"/>
              <a:t>y </a:t>
            </a:r>
            <a:r>
              <a:rPr lang="en-US" dirty="0"/>
              <a:t>= </a:t>
            </a:r>
            <a:r>
              <a:rPr lang="en-US" dirty="0" err="1"/>
              <a:t>softmax</a:t>
            </a:r>
            <a:r>
              <a:rPr lang="en-US" dirty="0"/>
              <a:t>(</a:t>
            </a:r>
            <a:r>
              <a:rPr lang="en-US" i="1" dirty="0"/>
              <a:t>z</a:t>
            </a:r>
            <a:r>
              <a:rPr lang="en-US" dirty="0"/>
              <a:t>) </a:t>
            </a:r>
          </a:p>
          <a:p>
            <a:endParaRPr lang="en-US" dirty="0"/>
          </a:p>
          <a:p>
            <a:r>
              <a:rPr lang="en-US" dirty="0"/>
              <a:t>Like with logistic regression, </a:t>
            </a:r>
            <a:r>
              <a:rPr lang="en-US" dirty="0" err="1"/>
              <a:t>softmax</a:t>
            </a:r>
            <a:r>
              <a:rPr lang="en-US" dirty="0"/>
              <a:t> normalizes the output and turns it into a probability distribution. </a:t>
            </a:r>
          </a:p>
        </p:txBody>
      </p:sp>
    </p:spTree>
    <p:extLst>
      <p:ext uri="{BB962C8B-B14F-4D97-AF65-F5344CB8AC3E}">
        <p14:creationId xmlns:p14="http://schemas.microsoft.com/office/powerpoint/2010/main" val="120362709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Language Modeling </a:t>
            </a:r>
          </a:p>
        </p:txBody>
      </p:sp>
      <p:sp>
        <p:nvSpPr>
          <p:cNvPr id="3" name="Content Placeholder 2"/>
          <p:cNvSpPr>
            <a:spLocks noGrp="1"/>
          </p:cNvSpPr>
          <p:nvPr>
            <p:ph idx="1"/>
          </p:nvPr>
        </p:nvSpPr>
        <p:spPr/>
        <p:txBody>
          <a:bodyPr>
            <a:normAutofit/>
          </a:bodyPr>
          <a:lstStyle/>
          <a:p>
            <a:r>
              <a:rPr lang="en-US" sz="2400" dirty="0"/>
              <a:t>Goal: Learn a </a:t>
            </a:r>
            <a:r>
              <a:rPr lang="en-US" sz="2400" b="1" dirty="0"/>
              <a:t>function</a:t>
            </a:r>
            <a:r>
              <a:rPr lang="en-US" sz="2400" dirty="0"/>
              <a:t> that returns the joint probability </a:t>
            </a:r>
          </a:p>
          <a:p>
            <a:r>
              <a:rPr lang="en-US" sz="2400" dirty="0"/>
              <a:t>Primary difficulty: </a:t>
            </a:r>
          </a:p>
          <a:p>
            <a:pPr marL="457200" indent="-457200">
              <a:buFont typeface="+mj-lt"/>
              <a:buAutoNum type="arabicPeriod"/>
            </a:pPr>
            <a:r>
              <a:rPr lang="en-US" sz="2400" dirty="0"/>
              <a:t>There are too many parameters to accurately estimate.  This is sometimes called the “curse of dimensionality”</a:t>
            </a:r>
          </a:p>
          <a:p>
            <a:pPr marL="457200" indent="-457200">
              <a:buFont typeface="+mj-lt"/>
              <a:buAutoNum type="arabicPeriod"/>
            </a:pPr>
            <a:r>
              <a:rPr lang="en-US" sz="2400" dirty="0"/>
              <a:t>In n-gram-based models we fail to generalize to related words / word sequences that we </a:t>
            </a:r>
            <a:r>
              <a:rPr lang="en-US" sz="2400" u="sng" dirty="0"/>
              <a:t>have</a:t>
            </a:r>
            <a:r>
              <a:rPr lang="en-US" sz="2400" dirty="0"/>
              <a:t> observed.</a:t>
            </a:r>
            <a:endParaRPr lang="en-US" sz="2400" u="sng" dirty="0"/>
          </a:p>
        </p:txBody>
      </p:sp>
    </p:spTree>
    <p:extLst>
      <p:ext uri="{BB962C8B-B14F-4D97-AF65-F5344CB8AC3E}">
        <p14:creationId xmlns:p14="http://schemas.microsoft.com/office/powerpoint/2010/main" val="368350676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Curse of dimensionality / sparse statistics </a:t>
            </a:r>
          </a:p>
        </p:txBody>
      </p:sp>
      <p:sp>
        <p:nvSpPr>
          <p:cNvPr id="3" name="Content Placeholder 2"/>
          <p:cNvSpPr>
            <a:spLocks noGrp="1"/>
          </p:cNvSpPr>
          <p:nvPr>
            <p:ph idx="1"/>
          </p:nvPr>
        </p:nvSpPr>
        <p:spPr/>
        <p:txBody>
          <a:bodyPr>
            <a:normAutofit/>
          </a:bodyPr>
          <a:lstStyle/>
          <a:p>
            <a:r>
              <a:rPr lang="en-US" sz="2400" dirty="0"/>
              <a:t>Suppose we want a joint distribution over 10 words.</a:t>
            </a:r>
            <a:br>
              <a:rPr lang="en-US" sz="2400" dirty="0"/>
            </a:br>
            <a:r>
              <a:rPr lang="en-US" sz="2400" dirty="0"/>
              <a:t>Suppose we have a vocabulary of size 100,000. </a:t>
            </a:r>
          </a:p>
          <a:p>
            <a:pPr algn="ctr"/>
            <a:r>
              <a:rPr lang="en-US" sz="2400" dirty="0"/>
              <a:t>100,000</a:t>
            </a:r>
            <a:r>
              <a:rPr lang="en-US" sz="2400" baseline="30000" dirty="0"/>
              <a:t>10</a:t>
            </a:r>
            <a:r>
              <a:rPr lang="en-US" sz="2400" dirty="0"/>
              <a:t> =10</a:t>
            </a:r>
            <a:r>
              <a:rPr lang="en-US" sz="2400" baseline="30000" dirty="0"/>
              <a:t>50</a:t>
            </a:r>
            <a:r>
              <a:rPr lang="en-US" sz="2400" dirty="0"/>
              <a:t> parameters</a:t>
            </a:r>
          </a:p>
          <a:p>
            <a:r>
              <a:rPr lang="en-US" sz="2400" dirty="0"/>
              <a:t>This is too high to estimate from data.</a:t>
            </a:r>
          </a:p>
        </p:txBody>
      </p:sp>
    </p:spTree>
    <p:extLst>
      <p:ext uri="{BB962C8B-B14F-4D97-AF65-F5344CB8AC3E}">
        <p14:creationId xmlns:p14="http://schemas.microsoft.com/office/powerpoint/2010/main" val="201720844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Chain rule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Autofit/>
              </a:bodyPr>
              <a:lstStyle/>
              <a:p>
                <a:r>
                  <a:rPr lang="en-US" sz="2400" dirty="0">
                    <a:latin typeface="+mj-lt"/>
                  </a:rPr>
                  <a:t>In LMs we user chain rule to get the conditional probability of the next word in the sequence given all of the previous words:</a:t>
                </a:r>
              </a:p>
              <a:p>
                <a:pPr algn="ctr"/>
                <a14:m>
                  <m:oMath xmlns:m="http://schemas.openxmlformats.org/officeDocument/2006/math">
                    <m:r>
                      <a:rPr lang="en-US" sz="2400" i="1">
                        <a:latin typeface="Cambria Math" charset="0"/>
                      </a:rPr>
                      <m:t>𝑃</m:t>
                    </m:r>
                    <m:r>
                      <a:rPr lang="en-US" sz="2400" i="1">
                        <a:latin typeface="Cambria Math" charset="0"/>
                      </a:rPr>
                      <m:t>(</m:t>
                    </m:r>
                    <m:sSub>
                      <m:sSubPr>
                        <m:ctrlPr>
                          <a:rPr lang="en-US" sz="2400" i="1">
                            <a:latin typeface="Cambria Math" panose="02040503050406030204" pitchFamily="18" charset="0"/>
                          </a:rPr>
                        </m:ctrlPr>
                      </m:sSubPr>
                      <m:e>
                        <m:r>
                          <a:rPr lang="en-US" sz="2400" i="1">
                            <a:latin typeface="Cambria Math" charset="0"/>
                          </a:rPr>
                          <m:t>𝑤</m:t>
                        </m:r>
                      </m:e>
                      <m:sub>
                        <m:r>
                          <a:rPr lang="en-US" sz="2400" i="1">
                            <a:latin typeface="Cambria Math" charset="0"/>
                          </a:rPr>
                          <m:t>1</m:t>
                        </m:r>
                      </m:sub>
                    </m:sSub>
                    <m:sSub>
                      <m:sSubPr>
                        <m:ctrlPr>
                          <a:rPr lang="en-US" sz="2400" i="1">
                            <a:latin typeface="Cambria Math" panose="02040503050406030204" pitchFamily="18" charset="0"/>
                          </a:rPr>
                        </m:ctrlPr>
                      </m:sSubPr>
                      <m:e>
                        <m:r>
                          <a:rPr lang="en-US" sz="2400" i="1">
                            <a:latin typeface="Cambria Math" charset="0"/>
                          </a:rPr>
                          <m:t>𝑤</m:t>
                        </m:r>
                      </m:e>
                      <m:sub>
                        <m:r>
                          <a:rPr lang="en-US" sz="2400" i="1">
                            <a:latin typeface="Cambria Math" charset="0"/>
                          </a:rPr>
                          <m:t>2</m:t>
                        </m:r>
                      </m:sub>
                    </m:sSub>
                    <m:sSub>
                      <m:sSubPr>
                        <m:ctrlPr>
                          <a:rPr lang="en-US" sz="2400" i="1">
                            <a:latin typeface="Cambria Math" panose="02040503050406030204" pitchFamily="18" charset="0"/>
                          </a:rPr>
                        </m:ctrlPr>
                      </m:sSubPr>
                      <m:e>
                        <m:r>
                          <a:rPr lang="en-US" sz="2400" i="1">
                            <a:latin typeface="Cambria Math" charset="0"/>
                          </a:rPr>
                          <m:t>𝑤</m:t>
                        </m:r>
                      </m:e>
                      <m:sub>
                        <m:r>
                          <a:rPr lang="en-US" sz="2400" i="1">
                            <a:latin typeface="Cambria Math" charset="0"/>
                          </a:rPr>
                          <m:t>3</m:t>
                        </m:r>
                      </m:sub>
                    </m:sSub>
                  </m:oMath>
                </a14:m>
                <a:r>
                  <a:rPr lang="mr-IN" sz="2400" dirty="0">
                    <a:latin typeface="+mj-lt"/>
                  </a:rPr>
                  <a:t>…</a:t>
                </a:r>
                <a14:m>
                  <m:oMath xmlns:m="http://schemas.openxmlformats.org/officeDocument/2006/math">
                    <m:sSub>
                      <m:sSubPr>
                        <m:ctrlPr>
                          <a:rPr lang="en-US" sz="2400" i="1">
                            <a:latin typeface="Cambria Math" panose="02040503050406030204" pitchFamily="18" charset="0"/>
                          </a:rPr>
                        </m:ctrlPr>
                      </m:sSubPr>
                      <m:e>
                        <m:r>
                          <a:rPr lang="en-US" sz="2400" i="1">
                            <a:latin typeface="Cambria Math" charset="0"/>
                          </a:rPr>
                          <m:t>𝑤</m:t>
                        </m:r>
                      </m:e>
                      <m:sub>
                        <m:r>
                          <a:rPr lang="en-US" sz="2400" i="1">
                            <a:latin typeface="Cambria Math" charset="0"/>
                          </a:rPr>
                          <m:t>𝑡</m:t>
                        </m:r>
                      </m:sub>
                    </m:sSub>
                    <m:r>
                      <a:rPr lang="en-US" sz="2400">
                        <a:latin typeface="Cambria Math" charset="0"/>
                      </a:rPr>
                      <m:t>)= </m:t>
                    </m:r>
                    <m:nary>
                      <m:naryPr>
                        <m:chr m:val="∏"/>
                        <m:ctrlPr>
                          <a:rPr lang="is-IS" sz="2400" i="1">
                            <a:latin typeface="Cambria Math" panose="02040503050406030204" pitchFamily="18" charset="0"/>
                          </a:rPr>
                        </m:ctrlPr>
                      </m:naryPr>
                      <m:sub>
                        <m:r>
                          <m:rPr>
                            <m:brk m:alnAt="23"/>
                          </m:rPr>
                          <a:rPr lang="en-US" sz="2400" i="1">
                            <a:latin typeface="Cambria Math" charset="0"/>
                          </a:rPr>
                          <m:t>𝑡</m:t>
                        </m:r>
                        <m:r>
                          <a:rPr lang="en-US" sz="2400" i="1">
                            <a:latin typeface="Cambria Math" charset="0"/>
                          </a:rPr>
                          <m:t>=1</m:t>
                        </m:r>
                      </m:sub>
                      <m:sup>
                        <m:r>
                          <a:rPr lang="en-US" sz="2400" i="1">
                            <a:latin typeface="Cambria Math" charset="0"/>
                          </a:rPr>
                          <m:t>𝑇</m:t>
                        </m:r>
                      </m:sup>
                      <m:e>
                        <m:r>
                          <a:rPr lang="en-US" sz="2400" i="1">
                            <a:latin typeface="Cambria Math" charset="0"/>
                          </a:rPr>
                          <m:t>𝑃</m:t>
                        </m:r>
                        <m:r>
                          <a:rPr lang="en-US" sz="2400" i="1">
                            <a:latin typeface="Cambria Math" charset="0"/>
                          </a:rPr>
                          <m:t>(</m:t>
                        </m:r>
                        <m:sSub>
                          <m:sSubPr>
                            <m:ctrlPr>
                              <a:rPr lang="en-US" sz="2400" i="1">
                                <a:latin typeface="Cambria Math" panose="02040503050406030204" pitchFamily="18" charset="0"/>
                              </a:rPr>
                            </m:ctrlPr>
                          </m:sSubPr>
                          <m:e>
                            <m:r>
                              <a:rPr lang="en-US" sz="2400" i="1">
                                <a:latin typeface="Cambria Math" charset="0"/>
                              </a:rPr>
                              <m:t>𝑤</m:t>
                            </m:r>
                          </m:e>
                          <m:sub>
                            <m:r>
                              <a:rPr lang="en-US" sz="2400" i="1">
                                <a:latin typeface="Cambria Math" charset="0"/>
                              </a:rPr>
                              <m:t>𝑡</m:t>
                            </m:r>
                          </m:sub>
                        </m:sSub>
                        <m:r>
                          <a:rPr lang="en-US" sz="2400" i="1">
                            <a:latin typeface="Cambria Math" charset="0"/>
                          </a:rPr>
                          <m:t>|</m:t>
                        </m:r>
                      </m:e>
                    </m:nary>
                    <m:sSub>
                      <m:sSubPr>
                        <m:ctrlPr>
                          <a:rPr lang="en-US" sz="2400" i="1">
                            <a:latin typeface="Cambria Math" panose="02040503050406030204" pitchFamily="18" charset="0"/>
                          </a:rPr>
                        </m:ctrlPr>
                      </m:sSubPr>
                      <m:e>
                        <m:r>
                          <a:rPr lang="en-US" sz="2400" i="1">
                            <a:latin typeface="Cambria Math" charset="0"/>
                          </a:rPr>
                          <m:t>𝑤</m:t>
                        </m:r>
                      </m:e>
                      <m:sub>
                        <m:r>
                          <a:rPr lang="en-US" sz="2400" i="1">
                            <a:latin typeface="Cambria Math" charset="0"/>
                          </a:rPr>
                          <m:t>1</m:t>
                        </m:r>
                      </m:sub>
                    </m:sSub>
                  </m:oMath>
                </a14:m>
                <a:r>
                  <a:rPr lang="mr-IN" sz="2400" dirty="0">
                    <a:latin typeface="+mj-lt"/>
                  </a:rPr>
                  <a:t>…</a:t>
                </a:r>
                <a14:m>
                  <m:oMath xmlns:m="http://schemas.openxmlformats.org/officeDocument/2006/math">
                    <m:sSub>
                      <m:sSubPr>
                        <m:ctrlPr>
                          <a:rPr lang="en-US" sz="2400" i="1">
                            <a:latin typeface="Cambria Math" panose="02040503050406030204" pitchFamily="18" charset="0"/>
                          </a:rPr>
                        </m:ctrlPr>
                      </m:sSubPr>
                      <m:e>
                        <m:r>
                          <a:rPr lang="en-US" sz="2400" i="1">
                            <a:latin typeface="Cambria Math" charset="0"/>
                          </a:rPr>
                          <m:t>𝑤</m:t>
                        </m:r>
                      </m:e>
                      <m:sub>
                        <m:r>
                          <a:rPr lang="en-US" sz="2400" i="1">
                            <a:latin typeface="Cambria Math" charset="0"/>
                          </a:rPr>
                          <m:t>𝑡</m:t>
                        </m:r>
                        <m:r>
                          <a:rPr lang="en-US" sz="2400" i="1">
                            <a:latin typeface="Cambria Math" charset="0"/>
                          </a:rPr>
                          <m:t>−1</m:t>
                        </m:r>
                      </m:sub>
                    </m:sSub>
                    <m:r>
                      <a:rPr lang="en-US" sz="2400" i="1">
                        <a:latin typeface="Cambria Math" charset="0"/>
                      </a:rPr>
                      <m:t>)</m:t>
                    </m:r>
                  </m:oMath>
                </a14:m>
                <a:endParaRPr lang="en-US" sz="2400" dirty="0">
                  <a:latin typeface="+mj-lt"/>
                </a:endParaRPr>
              </a:p>
              <a:p>
                <a:endParaRPr lang="en-US" sz="2400" dirty="0">
                  <a:latin typeface="+mj-lt"/>
                </a:endParaRPr>
              </a:p>
              <a:p>
                <a:r>
                  <a:rPr lang="en-US" sz="2400" dirty="0">
                    <a:latin typeface="+mj-lt"/>
                  </a:rPr>
                  <a:t>What assumption do we make in n-gram LMs to simplify this?  </a:t>
                </a:r>
              </a:p>
              <a:p>
                <a:r>
                  <a:rPr lang="en-US" sz="2400" dirty="0">
                    <a:latin typeface="+mj-lt"/>
                  </a:rPr>
                  <a:t>The probability of the next word only depends on the previous </a:t>
                </a:r>
                <a:r>
                  <a:rPr lang="en-US" sz="2400" i="1" dirty="0">
                    <a:latin typeface="+mj-lt"/>
                  </a:rPr>
                  <a:t>n</a:t>
                </a:r>
                <a:r>
                  <a:rPr lang="en-US" sz="2400" dirty="0">
                    <a:latin typeface="+mj-lt"/>
                  </a:rPr>
                  <a:t>-1 words.</a:t>
                </a:r>
              </a:p>
              <a:p>
                <a:r>
                  <a:rPr lang="en-US" sz="2400" dirty="0">
                    <a:latin typeface="+mj-lt"/>
                  </a:rPr>
                  <a:t>A small </a:t>
                </a:r>
                <a:r>
                  <a:rPr lang="en-US" sz="2400" i="1" dirty="0">
                    <a:latin typeface="+mj-lt"/>
                  </a:rPr>
                  <a:t>n</a:t>
                </a:r>
                <a:r>
                  <a:rPr lang="en-US" sz="2400" dirty="0">
                    <a:latin typeface="+mj-lt"/>
                  </a:rPr>
                  <a:t> makes it easier for us to get an estimate of the probability from data.</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212" t="-2121" b="-18333"/>
                </a:stretch>
              </a:blipFill>
            </p:spPr>
            <p:txBody>
              <a:bodyPr/>
              <a:lstStyle/>
              <a:p>
                <a:r>
                  <a:rPr lang="en-US">
                    <a:noFill/>
                  </a:rPr>
                  <a:t> </a:t>
                </a:r>
              </a:p>
            </p:txBody>
          </p:sp>
        </mc:Fallback>
      </mc:AlternateContent>
    </p:spTree>
    <p:extLst>
      <p:ext uri="{BB962C8B-B14F-4D97-AF65-F5344CB8AC3E}">
        <p14:creationId xmlns:p14="http://schemas.microsoft.com/office/powerpoint/2010/main" val="234460319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Probability tables</a:t>
            </a:r>
          </a:p>
        </p:txBody>
      </p:sp>
      <p:sp>
        <p:nvSpPr>
          <p:cNvPr id="5" name="Content Placeholder 4"/>
          <p:cNvSpPr>
            <a:spLocks noGrp="1"/>
          </p:cNvSpPr>
          <p:nvPr>
            <p:ph idx="1"/>
          </p:nvPr>
        </p:nvSpPr>
        <p:spPr>
          <a:xfrm>
            <a:off x="2346960" y="1845734"/>
            <a:ext cx="7635241" cy="4555066"/>
          </a:xfrm>
        </p:spPr>
        <p:txBody>
          <a:bodyPr>
            <a:normAutofit/>
          </a:bodyPr>
          <a:lstStyle/>
          <a:p>
            <a:r>
              <a:rPr lang="en-US" sz="2600" dirty="0"/>
              <a:t>We construct tables to look up the probability of seeing a word given a history.</a:t>
            </a:r>
          </a:p>
          <a:p>
            <a:endParaRPr lang="en-US" sz="2600" dirty="0"/>
          </a:p>
          <a:p>
            <a:endParaRPr lang="en-US" sz="2600" dirty="0"/>
          </a:p>
          <a:p>
            <a:endParaRPr lang="en-US" sz="2600" dirty="0"/>
          </a:p>
          <a:p>
            <a:endParaRPr lang="en-US" sz="2600" dirty="0"/>
          </a:p>
          <a:p>
            <a:endParaRPr lang="en-US" sz="2600" dirty="0"/>
          </a:p>
          <a:p>
            <a:r>
              <a:rPr lang="en-US" sz="2600" dirty="0"/>
              <a:t>The tables only store observed sequences.  </a:t>
            </a:r>
          </a:p>
          <a:p>
            <a:r>
              <a:rPr lang="en-US" sz="2600" dirty="0"/>
              <a:t>What happens when we have a new (unseen) combination of n words?</a:t>
            </a:r>
          </a:p>
          <a:p>
            <a:endParaRPr lang="en-US" dirty="0"/>
          </a:p>
          <a:p>
            <a:endParaRPr lang="en-US" dirty="0"/>
          </a:p>
          <a:p>
            <a:endParaRPr lang="en-US" b="1" dirty="0"/>
          </a:p>
          <a:p>
            <a:endParaRPr lang="en-US" b="1" baseline="-25000" dirty="0"/>
          </a:p>
          <a:p>
            <a:endParaRPr lang="en-US" b="1" baseline="-25000" dirty="0"/>
          </a:p>
          <a:p>
            <a:endParaRPr lang="en-US" b="1" baseline="-25000" dirty="0"/>
          </a:p>
          <a:p>
            <a:endParaRPr lang="en-US" dirty="0"/>
          </a:p>
        </p:txBody>
      </p:sp>
      <p:graphicFrame>
        <p:nvGraphicFramePr>
          <p:cNvPr id="6" name="Content Placeholder 3"/>
          <p:cNvGraphicFramePr>
            <a:graphicFrameLocks/>
          </p:cNvGraphicFramePr>
          <p:nvPr/>
        </p:nvGraphicFramePr>
        <p:xfrm>
          <a:off x="3345179" y="2743200"/>
          <a:ext cx="5547360" cy="1828800"/>
        </p:xfrm>
        <a:graphic>
          <a:graphicData uri="http://schemas.openxmlformats.org/drawingml/2006/table">
            <a:tbl>
              <a:tblPr firstRow="1" bandRow="1">
                <a:tableStyleId>{5C22544A-7EE6-4342-B048-85BDC9FD1C3A}</a:tableStyleId>
              </a:tblPr>
              <a:tblGrid>
                <a:gridCol w="2773680">
                  <a:extLst>
                    <a:ext uri="{9D8B030D-6E8A-4147-A177-3AD203B41FA5}">
                      <a16:colId xmlns:a16="http://schemas.microsoft.com/office/drawing/2014/main" val="20000"/>
                    </a:ext>
                  </a:extLst>
                </a:gridCol>
                <a:gridCol w="2773680">
                  <a:extLst>
                    <a:ext uri="{9D8B030D-6E8A-4147-A177-3AD203B41FA5}">
                      <a16:colId xmlns:a16="http://schemas.microsoft.com/office/drawing/2014/main" val="20001"/>
                    </a:ext>
                  </a:extLst>
                </a:gridCol>
              </a:tblGrid>
              <a:tr h="365760">
                <a:tc>
                  <a:txBody>
                    <a:bodyPr/>
                    <a:lstStyle/>
                    <a:p>
                      <a:r>
                        <a:rPr lang="en-US" dirty="0"/>
                        <a:t>curse of</a:t>
                      </a:r>
                    </a:p>
                  </a:txBody>
                  <a:tcPr/>
                </a:tc>
                <a:tc>
                  <a:txBody>
                    <a:bodyPr/>
                    <a:lstStyle/>
                    <a:p>
                      <a:r>
                        <a:rPr lang="en-US" dirty="0"/>
                        <a:t>P(</a:t>
                      </a:r>
                      <a:r>
                        <a:rPr lang="en-US" dirty="0" err="1"/>
                        <a:t>w</a:t>
                      </a:r>
                      <a:r>
                        <a:rPr lang="en-US" baseline="-25000" dirty="0" err="1"/>
                        <a:t>t</a:t>
                      </a:r>
                      <a:r>
                        <a:rPr lang="en-US" dirty="0"/>
                        <a:t> | </a:t>
                      </a:r>
                      <a:r>
                        <a:rPr lang="en-US" dirty="0" err="1"/>
                        <a:t>w</a:t>
                      </a:r>
                      <a:r>
                        <a:rPr lang="en-US" baseline="-25000" dirty="0" err="1"/>
                        <a:t>t</a:t>
                      </a:r>
                      <a:r>
                        <a:rPr lang="en-US" baseline="-25000" dirty="0"/>
                        <a:t>-n</a:t>
                      </a:r>
                      <a:r>
                        <a:rPr lang="en-US" dirty="0"/>
                        <a:t> </a:t>
                      </a:r>
                      <a:r>
                        <a:rPr lang="mr-IN" dirty="0"/>
                        <a:t>…</a:t>
                      </a:r>
                      <a:r>
                        <a:rPr lang="en-US" dirty="0"/>
                        <a:t> w</a:t>
                      </a:r>
                      <a:r>
                        <a:rPr lang="en-US" baseline="-25000" dirty="0"/>
                        <a:t>t-1</a:t>
                      </a:r>
                      <a:r>
                        <a:rPr lang="en-US" dirty="0"/>
                        <a:t>)</a:t>
                      </a:r>
                    </a:p>
                  </a:txBody>
                  <a:tcPr/>
                </a:tc>
                <a:extLst>
                  <a:ext uri="{0D108BD9-81ED-4DB2-BD59-A6C34878D82A}">
                    <a16:rowId xmlns:a16="http://schemas.microsoft.com/office/drawing/2014/main" val="10000"/>
                  </a:ext>
                </a:extLst>
              </a:tr>
              <a:tr h="365760">
                <a:tc>
                  <a:txBody>
                    <a:bodyPr/>
                    <a:lstStyle/>
                    <a:p>
                      <a:r>
                        <a:rPr lang="en-US" dirty="0"/>
                        <a:t>dimensionality</a:t>
                      </a:r>
                    </a:p>
                  </a:txBody>
                  <a:tcPr/>
                </a:tc>
                <a:tc>
                  <a:txBody>
                    <a:bodyPr/>
                    <a:lstStyle/>
                    <a:p>
                      <a:endParaRPr lang="en-US" dirty="0"/>
                    </a:p>
                  </a:txBody>
                  <a:tcPr/>
                </a:tc>
                <a:extLst>
                  <a:ext uri="{0D108BD9-81ED-4DB2-BD59-A6C34878D82A}">
                    <a16:rowId xmlns:a16="http://schemas.microsoft.com/office/drawing/2014/main" val="10001"/>
                  </a:ext>
                </a:extLst>
              </a:tr>
              <a:tr h="365760">
                <a:tc>
                  <a:txBody>
                    <a:bodyPr/>
                    <a:lstStyle/>
                    <a:p>
                      <a:r>
                        <a:rPr lang="en-US" dirty="0"/>
                        <a:t>azure</a:t>
                      </a:r>
                    </a:p>
                  </a:txBody>
                  <a:tcPr/>
                </a:tc>
                <a:tc>
                  <a:txBody>
                    <a:bodyPr/>
                    <a:lstStyle/>
                    <a:p>
                      <a:endParaRPr lang="en-US" dirty="0"/>
                    </a:p>
                  </a:txBody>
                  <a:tcPr/>
                </a:tc>
                <a:extLst>
                  <a:ext uri="{0D108BD9-81ED-4DB2-BD59-A6C34878D82A}">
                    <a16:rowId xmlns:a16="http://schemas.microsoft.com/office/drawing/2014/main" val="10002"/>
                  </a:ext>
                </a:extLst>
              </a:tr>
              <a:tr h="365760">
                <a:tc>
                  <a:txBody>
                    <a:bodyPr/>
                    <a:lstStyle/>
                    <a:p>
                      <a:r>
                        <a:rPr lang="en-US" dirty="0"/>
                        <a:t>knowledge</a:t>
                      </a:r>
                    </a:p>
                  </a:txBody>
                  <a:tcPr/>
                </a:tc>
                <a:tc>
                  <a:txBody>
                    <a:bodyPr/>
                    <a:lstStyle/>
                    <a:p>
                      <a:endParaRPr lang="en-US"/>
                    </a:p>
                  </a:txBody>
                  <a:tcPr/>
                </a:tc>
                <a:extLst>
                  <a:ext uri="{0D108BD9-81ED-4DB2-BD59-A6C34878D82A}">
                    <a16:rowId xmlns:a16="http://schemas.microsoft.com/office/drawing/2014/main" val="10003"/>
                  </a:ext>
                </a:extLst>
              </a:tr>
              <a:tr h="365760">
                <a:tc>
                  <a:txBody>
                    <a:bodyPr/>
                    <a:lstStyle/>
                    <a:p>
                      <a:r>
                        <a:rPr lang="en-US" dirty="0"/>
                        <a:t>oak</a:t>
                      </a:r>
                    </a:p>
                  </a:txBody>
                  <a:tcPr/>
                </a:tc>
                <a:tc>
                  <a:txBody>
                    <a:bodyPr/>
                    <a:lstStyle/>
                    <a:p>
                      <a:endParaRPr lang="en-US" dirty="0"/>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419394887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Unseen sequences</a:t>
            </a:r>
          </a:p>
        </p:txBody>
      </p:sp>
      <p:sp>
        <p:nvSpPr>
          <p:cNvPr id="3" name="Content Placeholder 2"/>
          <p:cNvSpPr>
            <a:spLocks noGrp="1"/>
          </p:cNvSpPr>
          <p:nvPr>
            <p:ph idx="1"/>
          </p:nvPr>
        </p:nvSpPr>
        <p:spPr/>
        <p:txBody>
          <a:bodyPr>
            <a:normAutofit/>
          </a:bodyPr>
          <a:lstStyle/>
          <a:p>
            <a:r>
              <a:rPr lang="en-US" sz="2400" dirty="0"/>
              <a:t>What happens when we have a new (unseen) combination of n words?</a:t>
            </a:r>
          </a:p>
          <a:p>
            <a:pPr marL="457200" indent="-457200">
              <a:buFont typeface="+mj-lt"/>
              <a:buAutoNum type="arabicPeriod"/>
            </a:pPr>
            <a:r>
              <a:rPr lang="en-US" sz="2400" dirty="0"/>
              <a:t>Back-off</a:t>
            </a:r>
          </a:p>
          <a:p>
            <a:pPr marL="457200" indent="-457200">
              <a:buFont typeface="+mj-lt"/>
              <a:buAutoNum type="arabicPeriod"/>
            </a:pPr>
            <a:r>
              <a:rPr lang="en-US" sz="2400" dirty="0"/>
              <a:t>Smoothing / interpolation </a:t>
            </a:r>
          </a:p>
          <a:p>
            <a:r>
              <a:rPr lang="en-US" sz="2400" dirty="0"/>
              <a:t>We are basically just stitching together short sequences of observed words.</a:t>
            </a:r>
          </a:p>
        </p:txBody>
      </p:sp>
    </p:spTree>
    <p:extLst>
      <p:ext uri="{BB962C8B-B14F-4D97-AF65-F5344CB8AC3E}">
        <p14:creationId xmlns:p14="http://schemas.microsoft.com/office/powerpoint/2010/main" val="286352884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6732813" y="2220080"/>
            <a:ext cx="1562101" cy="2319866"/>
            <a:chOff x="2171700" y="2824480"/>
            <a:chExt cx="1562101" cy="2319866"/>
          </a:xfrm>
        </p:grpSpPr>
        <p:sp>
          <p:nvSpPr>
            <p:cNvPr id="11" name="Rounded Rectangle 10"/>
            <p:cNvSpPr/>
            <p:nvPr/>
          </p:nvSpPr>
          <p:spPr>
            <a:xfrm>
              <a:off x="2171700" y="2824480"/>
              <a:ext cx="1295400" cy="4572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p:cNvSpPr/>
            <p:nvPr/>
          </p:nvSpPr>
          <p:spPr>
            <a:xfrm>
              <a:off x="2847974" y="4687146"/>
              <a:ext cx="885827" cy="4572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 name="Group 6"/>
          <p:cNvGrpSpPr/>
          <p:nvPr/>
        </p:nvGrpSpPr>
        <p:grpSpPr>
          <a:xfrm>
            <a:off x="4540022" y="2220080"/>
            <a:ext cx="1240291" cy="2319866"/>
            <a:chOff x="2814634" y="2819400"/>
            <a:chExt cx="1240291" cy="2319866"/>
          </a:xfrm>
        </p:grpSpPr>
        <p:sp>
          <p:nvSpPr>
            <p:cNvPr id="8" name="Rounded Rectangle 7"/>
            <p:cNvSpPr/>
            <p:nvPr/>
          </p:nvSpPr>
          <p:spPr>
            <a:xfrm>
              <a:off x="2917370" y="2819400"/>
              <a:ext cx="1137555" cy="457200"/>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a:off x="2814634" y="4682066"/>
              <a:ext cx="1207634" cy="457200"/>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 name="Group 5"/>
          <p:cNvGrpSpPr/>
          <p:nvPr/>
        </p:nvGrpSpPr>
        <p:grpSpPr>
          <a:xfrm>
            <a:off x="3641271" y="2220080"/>
            <a:ext cx="685801" cy="2319866"/>
            <a:chOff x="2819399" y="2819400"/>
            <a:chExt cx="685801" cy="2319866"/>
          </a:xfrm>
        </p:grpSpPr>
        <p:sp>
          <p:nvSpPr>
            <p:cNvPr id="4" name="Rounded Rectangle 3"/>
            <p:cNvSpPr/>
            <p:nvPr/>
          </p:nvSpPr>
          <p:spPr>
            <a:xfrm>
              <a:off x="3048000" y="2819400"/>
              <a:ext cx="457200" cy="457200"/>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p:cNvSpPr/>
            <p:nvPr/>
          </p:nvSpPr>
          <p:spPr>
            <a:xfrm>
              <a:off x="2819399" y="4682066"/>
              <a:ext cx="609601" cy="457200"/>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Content Placeholder 2"/>
          <p:cNvSpPr>
            <a:spLocks noGrp="1"/>
          </p:cNvSpPr>
          <p:nvPr>
            <p:ph idx="1"/>
          </p:nvPr>
        </p:nvSpPr>
        <p:spPr/>
        <p:txBody>
          <a:bodyPr>
            <a:normAutofit/>
          </a:bodyPr>
          <a:lstStyle/>
          <a:p>
            <a:r>
              <a:rPr lang="en-US" sz="2400" dirty="0"/>
              <a:t>Let’s try </a:t>
            </a:r>
            <a:r>
              <a:rPr lang="en-US" sz="2400" b="1" dirty="0"/>
              <a:t>generalizing</a:t>
            </a:r>
            <a:r>
              <a:rPr lang="en-US" sz="2400" dirty="0"/>
              <a:t>.</a:t>
            </a:r>
          </a:p>
          <a:p>
            <a:r>
              <a:rPr lang="en-US" sz="2400" b="1" dirty="0"/>
              <a:t>Intuition:</a:t>
            </a:r>
            <a:r>
              <a:rPr lang="en-US" sz="2400" dirty="0"/>
              <a:t> Take a sentence like</a:t>
            </a:r>
          </a:p>
          <a:p>
            <a:pPr algn="ctr"/>
            <a:r>
              <a:rPr lang="en-US" sz="2400" dirty="0"/>
              <a:t>The cat is walking in the bedroom</a:t>
            </a:r>
          </a:p>
          <a:p>
            <a:endParaRPr lang="en-US" sz="2400" dirty="0"/>
          </a:p>
          <a:p>
            <a:r>
              <a:rPr lang="en-US" sz="2400" dirty="0"/>
              <a:t>And use it when we assign probabilities to similar sentences like</a:t>
            </a:r>
          </a:p>
          <a:p>
            <a:endParaRPr lang="en-US" sz="2400" dirty="0"/>
          </a:p>
          <a:p>
            <a:pPr algn="ctr"/>
            <a:r>
              <a:rPr lang="en-US" sz="2400" dirty="0"/>
              <a:t>The dog is running around the room</a:t>
            </a:r>
          </a:p>
          <a:p>
            <a:endParaRPr lang="en-US" sz="2400" dirty="0"/>
          </a:p>
          <a:p>
            <a:pPr algn="ctr"/>
            <a:endParaRPr lang="en-US" sz="2400" dirty="0"/>
          </a:p>
        </p:txBody>
      </p:sp>
      <p:sp>
        <p:nvSpPr>
          <p:cNvPr id="2" name="Title 1"/>
          <p:cNvSpPr>
            <a:spLocks noGrp="1"/>
          </p:cNvSpPr>
          <p:nvPr>
            <p:ph type="title"/>
          </p:nvPr>
        </p:nvSpPr>
        <p:spPr/>
        <p:txBody>
          <a:bodyPr/>
          <a:lstStyle/>
          <a:p>
            <a:r>
              <a:rPr lang="en-US" dirty="0"/>
              <a:t>Alternate idea</a:t>
            </a:r>
          </a:p>
        </p:txBody>
      </p:sp>
    </p:spTree>
    <p:extLst>
      <p:ext uri="{BB962C8B-B14F-4D97-AF65-F5344CB8AC3E}">
        <p14:creationId xmlns:p14="http://schemas.microsoft.com/office/powerpoint/2010/main" val="1863870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Neural Language Models</a:t>
            </a:r>
          </a:p>
        </p:txBody>
      </p:sp>
      <p:sp>
        <p:nvSpPr>
          <p:cNvPr id="3" name="Content Placeholder 2"/>
          <p:cNvSpPr>
            <a:spLocks noGrp="1"/>
          </p:cNvSpPr>
          <p:nvPr>
            <p:ph idx="1"/>
          </p:nvPr>
        </p:nvSpPr>
        <p:spPr/>
        <p:txBody>
          <a:bodyPr/>
          <a:lstStyle/>
          <a:p>
            <a:r>
              <a:rPr lang="en-US" dirty="0"/>
              <a:t>Neural Language models have several advantages over n-gram LMs:</a:t>
            </a:r>
          </a:p>
          <a:p>
            <a:r>
              <a:rPr lang="en-US" dirty="0"/>
              <a:t>1. They don’t need smoothing</a:t>
            </a:r>
          </a:p>
          <a:p>
            <a:r>
              <a:rPr lang="en-US" dirty="0"/>
              <a:t>2. They can handle much longer histories.</a:t>
            </a:r>
          </a:p>
          <a:p>
            <a:r>
              <a:rPr lang="en-US" dirty="0"/>
              <a:t>3. They can generalize over contexts of similar words.</a:t>
            </a:r>
          </a:p>
          <a:p>
            <a:r>
              <a:rPr lang="en-US" dirty="0"/>
              <a:t>4. Neural LMs tend to have much higher predictive accuracy than n-gram LMs.</a:t>
            </a:r>
          </a:p>
          <a:p>
            <a:endParaRPr lang="en-US" dirty="0"/>
          </a:p>
          <a:p>
            <a:r>
              <a:rPr lang="en-US" dirty="0"/>
              <a:t>Disadvantage: slower to train than traditional n-gram LMs</a:t>
            </a:r>
          </a:p>
        </p:txBody>
      </p:sp>
    </p:spTree>
    <p:extLst>
      <p:ext uri="{BB962C8B-B14F-4D97-AF65-F5344CB8AC3E}">
        <p14:creationId xmlns:p14="http://schemas.microsoft.com/office/powerpoint/2010/main" val="411845948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Neural LMs</a:t>
            </a:r>
          </a:p>
        </p:txBody>
      </p:sp>
      <p:sp>
        <p:nvSpPr>
          <p:cNvPr id="3" name="Content Placeholder 2"/>
          <p:cNvSpPr>
            <a:spLocks noGrp="1"/>
          </p:cNvSpPr>
          <p:nvPr>
            <p:ph idx="1"/>
          </p:nvPr>
        </p:nvSpPr>
        <p:spPr/>
        <p:txBody>
          <a:bodyPr>
            <a:normAutofit/>
          </a:bodyPr>
          <a:lstStyle/>
          <a:p>
            <a:r>
              <a:rPr lang="en-US" dirty="0"/>
              <a:t>In neural LMs, the prior context is represented by </a:t>
            </a:r>
            <a:r>
              <a:rPr lang="en-US" dirty="0" err="1"/>
              <a:t>embeddings</a:t>
            </a:r>
            <a:r>
              <a:rPr lang="en-US" dirty="0"/>
              <a:t>.  This allows neural LMs to generalize better than n-gram LMs.</a:t>
            </a:r>
          </a:p>
          <a:p>
            <a:r>
              <a:rPr lang="en-US" dirty="0"/>
              <a:t>Imagine in training we have seen</a:t>
            </a:r>
          </a:p>
          <a:p>
            <a:pPr algn="ctr"/>
            <a:r>
              <a:rPr lang="en-US" dirty="0"/>
              <a:t>I have to make sure when I get home to feed the cat. </a:t>
            </a:r>
          </a:p>
          <a:p>
            <a:r>
              <a:rPr lang="en-US" dirty="0"/>
              <a:t>But we’ve never seen “feed the dog” in training.  If in the test set, we want to predict the next word after </a:t>
            </a:r>
          </a:p>
          <a:p>
            <a:pPr algn="ctr"/>
            <a:r>
              <a:rPr lang="en-US" dirty="0"/>
              <a:t>I forgot when I got home to feed the ____</a:t>
            </a:r>
          </a:p>
          <a:p>
            <a:r>
              <a:rPr lang="en-US" dirty="0"/>
              <a:t>An n-gram LM will only predict </a:t>
            </a:r>
            <a:r>
              <a:rPr lang="en-US" i="1" dirty="0"/>
              <a:t>cat</a:t>
            </a:r>
            <a:r>
              <a:rPr lang="en-US" dirty="0"/>
              <a:t>, but a neural LM will know that the </a:t>
            </a:r>
            <a:r>
              <a:rPr lang="en-US" dirty="0" err="1"/>
              <a:t>embeddings</a:t>
            </a:r>
            <a:r>
              <a:rPr lang="en-US" dirty="0"/>
              <a:t> for </a:t>
            </a:r>
            <a:r>
              <a:rPr lang="en-US" i="1" dirty="0"/>
              <a:t>cat </a:t>
            </a:r>
            <a:r>
              <a:rPr lang="en-US" dirty="0"/>
              <a:t>and </a:t>
            </a:r>
            <a:r>
              <a:rPr lang="en-US" i="1" dirty="0"/>
              <a:t>dog</a:t>
            </a:r>
            <a:r>
              <a:rPr lang="en-US" dirty="0"/>
              <a:t> are similar. </a:t>
            </a:r>
          </a:p>
          <a:p>
            <a:pPr algn="ctr"/>
            <a:endParaRPr lang="en-US" dirty="0"/>
          </a:p>
        </p:txBody>
      </p:sp>
    </p:spTree>
    <p:extLst>
      <p:ext uri="{BB962C8B-B14F-4D97-AF65-F5344CB8AC3E}">
        <p14:creationId xmlns:p14="http://schemas.microsoft.com/office/powerpoint/2010/main" val="337903008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Neural LMs (</a:t>
            </a:r>
            <a:r>
              <a:rPr lang="en-US" dirty="0" err="1"/>
              <a:t>Bengio</a:t>
            </a:r>
            <a:r>
              <a:rPr lang="en-US" dirty="0"/>
              <a:t> et al 2003)</a:t>
            </a:r>
          </a:p>
        </p:txBody>
      </p:sp>
      <p:sp>
        <p:nvSpPr>
          <p:cNvPr id="3" name="Content Placeholder 2"/>
          <p:cNvSpPr>
            <a:spLocks noGrp="1"/>
          </p:cNvSpPr>
          <p:nvPr>
            <p:ph idx="1"/>
          </p:nvPr>
        </p:nvSpPr>
        <p:spPr/>
        <p:txBody>
          <a:bodyPr/>
          <a:lstStyle/>
          <a:p>
            <a:pPr marL="457200" indent="-457200">
              <a:buFont typeface="+mj-lt"/>
              <a:buAutoNum type="arabicPeriod"/>
            </a:pPr>
            <a:r>
              <a:rPr lang="en-US" dirty="0"/>
              <a:t>Associate each word in the vocabulary with a vector-representation, thereby creating a notion of similarity between words.</a:t>
            </a:r>
          </a:p>
          <a:p>
            <a:pPr marL="457200" indent="-457200">
              <a:buFont typeface="+mj-lt"/>
              <a:buAutoNum type="arabicPeriod"/>
            </a:pPr>
            <a:r>
              <a:rPr lang="en-US" dirty="0"/>
              <a:t>Express the joint probability </a:t>
            </a:r>
            <a:r>
              <a:rPr lang="en-US" i="1" dirty="0"/>
              <a:t>function</a:t>
            </a:r>
            <a:r>
              <a:rPr lang="en-US" dirty="0"/>
              <a:t> of a word sequence in terms of the word vectors for the words in that sequence.</a:t>
            </a:r>
          </a:p>
          <a:p>
            <a:pPr marL="457200" indent="-457200">
              <a:buFont typeface="+mj-lt"/>
              <a:buAutoNum type="arabicPeriod"/>
            </a:pPr>
            <a:r>
              <a:rPr lang="en-US" dirty="0"/>
              <a:t>Simultaneously learn the word vectors and the parameters of the </a:t>
            </a:r>
            <a:r>
              <a:rPr lang="en-US" i="1" dirty="0"/>
              <a:t>function.</a:t>
            </a:r>
            <a:r>
              <a:rPr lang="en-US" dirty="0"/>
              <a:t> </a:t>
            </a:r>
          </a:p>
          <a:p>
            <a:r>
              <a:rPr lang="en-US" dirty="0"/>
              <a:t>The word vectors are low-dimensional (d=30 to d=100) dense vectors, like we’ve seen before.</a:t>
            </a:r>
          </a:p>
          <a:p>
            <a:r>
              <a:rPr lang="en-US" dirty="0"/>
              <a:t>The probability function is expressed  the product of conditional probabilities of the next word given the previous word, </a:t>
            </a:r>
            <a:r>
              <a:rPr lang="en-US" i="1" u="sng" dirty="0"/>
              <a:t>using a multi-layer, feed forward neural network.</a:t>
            </a:r>
          </a:p>
        </p:txBody>
      </p:sp>
    </p:spTree>
    <p:extLst>
      <p:ext uri="{BB962C8B-B14F-4D97-AF65-F5344CB8AC3E}">
        <p14:creationId xmlns:p14="http://schemas.microsoft.com/office/powerpoint/2010/main" val="347868112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Neural LMs</a:t>
            </a:r>
          </a:p>
        </p:txBody>
      </p:sp>
      <p:sp>
        <p:nvSpPr>
          <p:cNvPr id="3" name="Content Placeholder 2"/>
          <p:cNvSpPr>
            <a:spLocks noGrp="1"/>
          </p:cNvSpPr>
          <p:nvPr>
            <p:ph idx="1"/>
          </p:nvPr>
        </p:nvSpPr>
        <p:spPr/>
        <p:txBody>
          <a:bodyPr/>
          <a:lstStyle/>
          <a:p>
            <a:r>
              <a:rPr lang="en-US" b="1" dirty="0"/>
              <a:t>The input </a:t>
            </a:r>
            <a:r>
              <a:rPr lang="en-US" dirty="0"/>
              <a:t>to the neural network is a k-gram of words w</a:t>
            </a:r>
            <a:r>
              <a:rPr lang="en-US" baseline="-25000" dirty="0"/>
              <a:t>1:k</a:t>
            </a:r>
            <a:r>
              <a:rPr lang="en-US" dirty="0"/>
              <a:t>. </a:t>
            </a:r>
          </a:p>
          <a:p>
            <a:r>
              <a:rPr lang="en-US" b="1" dirty="0"/>
              <a:t>The output </a:t>
            </a:r>
            <a:r>
              <a:rPr lang="en-US" dirty="0"/>
              <a:t>is a probability distribution over the next word. </a:t>
            </a:r>
          </a:p>
          <a:p>
            <a:r>
              <a:rPr lang="en-US" dirty="0"/>
              <a:t>The </a:t>
            </a:r>
            <a:r>
              <a:rPr lang="en-US" i="1" dirty="0"/>
              <a:t>k </a:t>
            </a:r>
            <a:r>
              <a:rPr lang="en-US" dirty="0"/>
              <a:t>context words are treated as a word window.  Each word is associated with an </a:t>
            </a:r>
            <a:r>
              <a:rPr lang="en-US" b="1" dirty="0"/>
              <a:t>embedding</a:t>
            </a:r>
            <a:r>
              <a:rPr lang="en-US" dirty="0"/>
              <a:t> vector:</a:t>
            </a:r>
          </a:p>
          <a:p>
            <a:endParaRPr lang="en-US" dirty="0"/>
          </a:p>
          <a:p>
            <a:r>
              <a:rPr lang="en-US" dirty="0"/>
              <a:t>The input vector </a:t>
            </a:r>
            <a:r>
              <a:rPr lang="en-US" b="1" dirty="0"/>
              <a:t>x</a:t>
            </a:r>
            <a:r>
              <a:rPr lang="en-US" dirty="0"/>
              <a:t> just concatenates v(w) for each of the k words: </a:t>
            </a:r>
          </a:p>
          <a:p>
            <a:r>
              <a:rPr lang="en-US" dirty="0"/>
              <a:t> </a:t>
            </a:r>
          </a:p>
        </p:txBody>
      </p:sp>
      <p:pic>
        <p:nvPicPr>
          <p:cNvPr id="7" name="Picture 6"/>
          <p:cNvPicPr>
            <a:picLocks noChangeAspect="1"/>
          </p:cNvPicPr>
          <p:nvPr/>
        </p:nvPicPr>
        <p:blipFill>
          <a:blip r:embed="rId2"/>
          <a:stretch>
            <a:fillRect/>
          </a:stretch>
        </p:blipFill>
        <p:spPr>
          <a:xfrm>
            <a:off x="5404908" y="3913865"/>
            <a:ext cx="1280583" cy="419100"/>
          </a:xfrm>
          <a:prstGeom prst="rect">
            <a:avLst/>
          </a:prstGeom>
        </p:spPr>
      </p:pic>
      <p:pic>
        <p:nvPicPr>
          <p:cNvPr id="8" name="Picture 7"/>
          <p:cNvPicPr>
            <a:picLocks noChangeAspect="1"/>
          </p:cNvPicPr>
          <p:nvPr/>
        </p:nvPicPr>
        <p:blipFill>
          <a:blip r:embed="rId3"/>
          <a:stretch>
            <a:fillRect/>
          </a:stretch>
        </p:blipFill>
        <p:spPr>
          <a:xfrm>
            <a:off x="4267200" y="4648200"/>
            <a:ext cx="3556000" cy="406400"/>
          </a:xfrm>
          <a:prstGeom prst="rect">
            <a:avLst/>
          </a:prstGeom>
        </p:spPr>
      </p:pic>
    </p:spTree>
    <p:extLst>
      <p:ext uri="{BB962C8B-B14F-4D97-AF65-F5344CB8AC3E}">
        <p14:creationId xmlns:p14="http://schemas.microsoft.com/office/powerpoint/2010/main" val="9328534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Training Neural Nets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Like logistic regression, we want to learn the best parameters for the neural net to make its predictions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𝑦</m:t>
                        </m:r>
                      </m:e>
                    </m:acc>
                  </m:oMath>
                </a14:m>
                <a:r>
                  <a:rPr lang="en-US" dirty="0"/>
                  <a:t> as close to possible as the gold standard labels in our training data </a:t>
                </a:r>
                <a:r>
                  <a:rPr lang="en-US" i="1" dirty="0"/>
                  <a:t>y.</a:t>
                </a:r>
              </a:p>
              <a:p>
                <a:r>
                  <a:rPr lang="en-US" dirty="0"/>
                  <a:t>What do we need?</a:t>
                </a:r>
              </a:p>
              <a:p>
                <a:r>
                  <a:rPr lang="en-US" b="1" dirty="0"/>
                  <a:t>A loss function</a:t>
                </a:r>
                <a:r>
                  <a:rPr lang="en-US" dirty="0"/>
                  <a:t> –</a:t>
                </a:r>
                <a:r>
                  <a:rPr lang="en-US" b="1" dirty="0"/>
                  <a:t> </a:t>
                </a:r>
                <a:r>
                  <a:rPr lang="en-US" dirty="0"/>
                  <a:t>cross-entropy loss</a:t>
                </a:r>
              </a:p>
              <a:p>
                <a:r>
                  <a:rPr lang="en-US" b="1" dirty="0"/>
                  <a:t>An optimization algorithm </a:t>
                </a:r>
                <a:r>
                  <a:rPr lang="en-US" dirty="0"/>
                  <a:t>– gradient descent</a:t>
                </a:r>
              </a:p>
              <a:p>
                <a:r>
                  <a:rPr lang="en-US" b="1" dirty="0"/>
                  <a:t>A way of computing the gradient of the loss function</a:t>
                </a:r>
                <a:r>
                  <a:rPr lang="en-US" dirty="0"/>
                  <a:t> – error propagation </a:t>
                </a:r>
                <a:endParaRPr lang="en-US" b="1"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2019" t="-1667"/>
                </a:stretch>
              </a:blipFill>
            </p:spPr>
            <p:txBody>
              <a:bodyPr/>
              <a:lstStyle/>
              <a:p>
                <a:r>
                  <a:rPr lang="en-US">
                    <a:noFill/>
                  </a:rPr>
                  <a:t> </a:t>
                </a:r>
              </a:p>
            </p:txBody>
          </p:sp>
        </mc:Fallback>
      </mc:AlternateContent>
    </p:spTree>
    <p:extLst>
      <p:ext uri="{BB962C8B-B14F-4D97-AF65-F5344CB8AC3E}">
        <p14:creationId xmlns:p14="http://schemas.microsoft.com/office/powerpoint/2010/main" val="303588460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Neural LMs</a:t>
            </a:r>
          </a:p>
        </p:txBody>
      </p:sp>
      <p:sp>
        <p:nvSpPr>
          <p:cNvPr id="3" name="Content Placeholder 2"/>
          <p:cNvSpPr>
            <a:spLocks noGrp="1"/>
          </p:cNvSpPr>
          <p:nvPr>
            <p:ph idx="1"/>
          </p:nvPr>
        </p:nvSpPr>
        <p:spPr/>
        <p:txBody>
          <a:bodyPr/>
          <a:lstStyle/>
          <a:p>
            <a:r>
              <a:rPr lang="en-US" dirty="0"/>
              <a:t>The input </a:t>
            </a:r>
            <a:r>
              <a:rPr lang="en-US" b="1" dirty="0"/>
              <a:t>x </a:t>
            </a:r>
            <a:r>
              <a:rPr lang="en-US" dirty="0"/>
              <a:t>is fed into a neural network with 1 or more hidden layers: </a:t>
            </a:r>
          </a:p>
          <a:p>
            <a:r>
              <a:rPr lang="en-US" dirty="0"/>
              <a:t> </a:t>
            </a:r>
          </a:p>
        </p:txBody>
      </p:sp>
      <p:pic>
        <p:nvPicPr>
          <p:cNvPr id="4" name="Picture 3"/>
          <p:cNvPicPr>
            <a:picLocks noChangeAspect="1"/>
          </p:cNvPicPr>
          <p:nvPr/>
        </p:nvPicPr>
        <p:blipFill>
          <a:blip r:embed="rId3"/>
          <a:stretch>
            <a:fillRect/>
          </a:stretch>
        </p:blipFill>
        <p:spPr>
          <a:xfrm>
            <a:off x="2090843" y="2438400"/>
            <a:ext cx="8195734" cy="2438400"/>
          </a:xfrm>
          <a:prstGeom prst="rect">
            <a:avLst/>
          </a:prstGeom>
        </p:spPr>
      </p:pic>
    </p:spTree>
    <p:extLst>
      <p:ext uri="{BB962C8B-B14F-4D97-AF65-F5344CB8AC3E}">
        <p14:creationId xmlns:p14="http://schemas.microsoft.com/office/powerpoint/2010/main" val="127965810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494064" y="0"/>
            <a:ext cx="9658350" cy="6521876"/>
          </a:xfrm>
          <a:prstGeom prst="rect">
            <a:avLst/>
          </a:prstGeom>
        </p:spPr>
      </p:pic>
    </p:spTree>
    <p:extLst>
      <p:ext uri="{BB962C8B-B14F-4D97-AF65-F5344CB8AC3E}">
        <p14:creationId xmlns:p14="http://schemas.microsoft.com/office/powerpoint/2010/main" val="69237190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Training</a:t>
            </a:r>
          </a:p>
        </p:txBody>
      </p:sp>
      <p:sp>
        <p:nvSpPr>
          <p:cNvPr id="3" name="Content Placeholder 2"/>
          <p:cNvSpPr>
            <a:spLocks noGrp="1"/>
          </p:cNvSpPr>
          <p:nvPr>
            <p:ph idx="1"/>
          </p:nvPr>
        </p:nvSpPr>
        <p:spPr/>
        <p:txBody>
          <a:bodyPr/>
          <a:lstStyle/>
          <a:p>
            <a:r>
              <a:rPr lang="en-US" dirty="0"/>
              <a:t>The training examples are simply word k-grams from the corpus</a:t>
            </a:r>
          </a:p>
          <a:p>
            <a:r>
              <a:rPr lang="en-US" dirty="0"/>
              <a:t>The identities of the first k+1 words are used as features, and the last word is used as the target label for the classification. </a:t>
            </a:r>
          </a:p>
          <a:p>
            <a:r>
              <a:rPr lang="en-US" dirty="0"/>
              <a:t>Conceptually, the model is trained using cross-entropy loss. </a:t>
            </a:r>
          </a:p>
          <a:p>
            <a:endParaRPr lang="en-US" dirty="0"/>
          </a:p>
          <a:p>
            <a:endParaRPr lang="en-US" dirty="0"/>
          </a:p>
          <a:p>
            <a:r>
              <a:rPr lang="en-US" i="1" dirty="0"/>
              <a:t>Working with cross entropy loss works very well, but requires the use of a costly </a:t>
            </a:r>
            <a:r>
              <a:rPr lang="en-US" i="1" dirty="0" err="1"/>
              <a:t>softmax</a:t>
            </a:r>
            <a:r>
              <a:rPr lang="en-US" i="1" dirty="0"/>
              <a:t> operation which can be prohibitive for very large vocabularies, we we often use alternative loss functions or approximations.</a:t>
            </a:r>
          </a:p>
          <a:p>
            <a:endParaRPr lang="en-US" dirty="0"/>
          </a:p>
          <a:p>
            <a:endParaRPr lang="en-US" dirty="0"/>
          </a:p>
        </p:txBody>
      </p:sp>
    </p:spTree>
    <p:extLst>
      <p:ext uri="{BB962C8B-B14F-4D97-AF65-F5344CB8AC3E}">
        <p14:creationId xmlns:p14="http://schemas.microsoft.com/office/powerpoint/2010/main" val="246796457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Training</a:t>
            </a:r>
          </a:p>
        </p:txBody>
      </p:sp>
      <p:sp>
        <p:nvSpPr>
          <p:cNvPr id="3" name="Content Placeholder 2"/>
          <p:cNvSpPr>
            <a:spLocks noGrp="1"/>
          </p:cNvSpPr>
          <p:nvPr>
            <p:ph idx="1"/>
          </p:nvPr>
        </p:nvSpPr>
        <p:spPr/>
        <p:txBody>
          <a:bodyPr/>
          <a:lstStyle/>
          <a:p>
            <a:r>
              <a:rPr lang="en-US" dirty="0"/>
              <a:t>The training examples are simply word k-grams from the corpus</a:t>
            </a:r>
          </a:p>
          <a:p>
            <a:r>
              <a:rPr lang="en-US" dirty="0"/>
              <a:t>The identities of the first k-1 words are used as features, and the last word is used as the target label for the classification. </a:t>
            </a:r>
          </a:p>
          <a:p>
            <a:r>
              <a:rPr lang="en-US" dirty="0"/>
              <a:t>Conceptually, the model is trained using cross-entropy loss. </a:t>
            </a:r>
          </a:p>
          <a:p>
            <a:endParaRPr lang="en-US" dirty="0"/>
          </a:p>
          <a:p>
            <a:endParaRPr lang="en-US" dirty="0"/>
          </a:p>
          <a:p>
            <a:endParaRPr lang="en-US" dirty="0"/>
          </a:p>
        </p:txBody>
      </p:sp>
    </p:spTree>
    <p:extLst>
      <p:ext uri="{BB962C8B-B14F-4D97-AF65-F5344CB8AC3E}">
        <p14:creationId xmlns:p14="http://schemas.microsoft.com/office/powerpoint/2010/main" val="270358063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Advantages of NN LMs</a:t>
            </a:r>
          </a:p>
        </p:txBody>
      </p:sp>
      <p:sp>
        <p:nvSpPr>
          <p:cNvPr id="3" name="Content Placeholder 2"/>
          <p:cNvSpPr>
            <a:spLocks noGrp="1"/>
          </p:cNvSpPr>
          <p:nvPr>
            <p:ph idx="1"/>
          </p:nvPr>
        </p:nvSpPr>
        <p:spPr/>
        <p:txBody>
          <a:bodyPr/>
          <a:lstStyle/>
          <a:p>
            <a:r>
              <a:rPr lang="en-US" b="1" dirty="0"/>
              <a:t>Better results.  </a:t>
            </a:r>
            <a:r>
              <a:rPr lang="en-US" dirty="0"/>
              <a:t> They achieve better </a:t>
            </a:r>
            <a:r>
              <a:rPr lang="en-US" dirty="0" err="1"/>
              <a:t>preplexity</a:t>
            </a:r>
            <a:r>
              <a:rPr lang="en-US" dirty="0"/>
              <a:t> scores than SOTA n-gram LMs.</a:t>
            </a:r>
          </a:p>
          <a:p>
            <a:r>
              <a:rPr lang="en-US" b="1" dirty="0"/>
              <a:t>Larger N.  </a:t>
            </a:r>
            <a:r>
              <a:rPr lang="en-US" dirty="0"/>
              <a:t>NN LMs can scale to much larger orders of n. This is achievable because parameters are associated only with individual words, and not with n-grams. </a:t>
            </a:r>
          </a:p>
          <a:p>
            <a:r>
              <a:rPr lang="en-US" b="1" dirty="0"/>
              <a:t>They generalize across contexts. </a:t>
            </a:r>
            <a:r>
              <a:rPr lang="en-US" dirty="0"/>
              <a:t>For example, by observing that the words </a:t>
            </a:r>
            <a:r>
              <a:rPr lang="en-US" i="1" dirty="0"/>
              <a:t>blue, green, red, black</a:t>
            </a:r>
            <a:r>
              <a:rPr lang="en-US" dirty="0"/>
              <a:t>, etc. appear in similar contexts, the model will be able to assign a reasonable score to the </a:t>
            </a:r>
            <a:r>
              <a:rPr lang="en-US" i="1" dirty="0"/>
              <a:t>green car </a:t>
            </a:r>
            <a:r>
              <a:rPr lang="en-US" dirty="0"/>
              <a:t>even though it never observed in training, because it did observe </a:t>
            </a:r>
            <a:r>
              <a:rPr lang="en-US" i="1" dirty="0"/>
              <a:t>blue car </a:t>
            </a:r>
            <a:r>
              <a:rPr lang="en-US" dirty="0"/>
              <a:t>and </a:t>
            </a:r>
            <a:r>
              <a:rPr lang="en-US" i="1" dirty="0"/>
              <a:t>red car</a:t>
            </a:r>
            <a:r>
              <a:rPr lang="en-US" dirty="0"/>
              <a:t>.</a:t>
            </a:r>
          </a:p>
          <a:p>
            <a:r>
              <a:rPr lang="en-US" dirty="0"/>
              <a:t>A by-product of training are </a:t>
            </a:r>
            <a:r>
              <a:rPr lang="en-US" b="1" dirty="0"/>
              <a:t>word embeddings</a:t>
            </a:r>
            <a:endParaRPr lang="en-US" dirty="0"/>
          </a:p>
          <a:p>
            <a:endParaRPr lang="en-US" b="1" dirty="0"/>
          </a:p>
          <a:p>
            <a:endParaRPr lang="en-US" dirty="0"/>
          </a:p>
        </p:txBody>
      </p:sp>
    </p:spTree>
    <p:extLst>
      <p:ext uri="{BB962C8B-B14F-4D97-AF65-F5344CB8AC3E}">
        <p14:creationId xmlns:p14="http://schemas.microsoft.com/office/powerpoint/2010/main" val="327450949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Neural Probabilistic LM</a:t>
            </a:r>
          </a:p>
        </p:txBody>
      </p:sp>
      <p:sp>
        <p:nvSpPr>
          <p:cNvPr id="3" name="Content Placeholder 2"/>
          <p:cNvSpPr>
            <a:spLocks noGrp="1"/>
          </p:cNvSpPr>
          <p:nvPr>
            <p:ph idx="1"/>
          </p:nvPr>
        </p:nvSpPr>
        <p:spPr/>
        <p:txBody>
          <a:bodyPr>
            <a:normAutofit/>
          </a:bodyPr>
          <a:lstStyle/>
          <a:p>
            <a:pPr marL="457200" indent="-457200">
              <a:buFont typeface="+mj-lt"/>
              <a:buAutoNum type="arabicPeriod"/>
            </a:pPr>
            <a:r>
              <a:rPr lang="en-US" sz="2400" dirty="0"/>
              <a:t>Use a vector space model where the words are vectors with real values </a:t>
            </a:r>
            <a:r>
              <a:rPr lang="en-US" sz="2400" dirty="0" err="1"/>
              <a:t>ℝ</a:t>
            </a:r>
            <a:r>
              <a:rPr lang="en-US" sz="2400" baseline="30000" dirty="0" err="1"/>
              <a:t>m</a:t>
            </a:r>
            <a:r>
              <a:rPr lang="en-US" sz="2400" dirty="0"/>
              <a:t>.  m=30, 60, 100.  This gives a way to compute word similarity. </a:t>
            </a:r>
          </a:p>
          <a:p>
            <a:pPr marL="457200" indent="-457200">
              <a:buFont typeface="+mj-lt"/>
              <a:buAutoNum type="arabicPeriod"/>
            </a:pPr>
            <a:r>
              <a:rPr lang="en-US" sz="2400" dirty="0"/>
              <a:t>Define a function that returns a joint probability of words in a sequence based on a sequence of these vectors. </a:t>
            </a:r>
          </a:p>
          <a:p>
            <a:pPr marL="457200" indent="-457200">
              <a:buFont typeface="+mj-lt"/>
              <a:buAutoNum type="arabicPeriod"/>
            </a:pPr>
            <a:r>
              <a:rPr lang="en-US" sz="2400" dirty="0"/>
              <a:t>Simultaneously learn the word representations </a:t>
            </a:r>
            <a:r>
              <a:rPr lang="en-US" sz="2400" b="1" dirty="0"/>
              <a:t>and</a:t>
            </a:r>
            <a:r>
              <a:rPr lang="en-US" sz="2400" dirty="0"/>
              <a:t> the probability function from data.</a:t>
            </a:r>
          </a:p>
          <a:p>
            <a:r>
              <a:rPr lang="en-US" sz="2400" dirty="0"/>
              <a:t>Seeing one of the cat/dog sentences allows them to increase the probability for that sentence </a:t>
            </a:r>
            <a:r>
              <a:rPr lang="en-US" sz="2400" b="1" dirty="0"/>
              <a:t>and </a:t>
            </a:r>
            <a:r>
              <a:rPr lang="en-US" sz="2400" dirty="0"/>
              <a:t>its combinatorial # of</a:t>
            </a:r>
            <a:r>
              <a:rPr lang="en-US" sz="2400" b="1" dirty="0"/>
              <a:t> “neighbor” sentences</a:t>
            </a:r>
            <a:r>
              <a:rPr lang="en-US" sz="2400" dirty="0"/>
              <a:t> in vector space.</a:t>
            </a:r>
          </a:p>
        </p:txBody>
      </p:sp>
      <p:sp>
        <p:nvSpPr>
          <p:cNvPr id="4" name="TextBox 3"/>
          <p:cNvSpPr txBox="1"/>
          <p:nvPr/>
        </p:nvSpPr>
        <p:spPr>
          <a:xfrm>
            <a:off x="8474529" y="530951"/>
            <a:ext cx="2593980" cy="369332"/>
          </a:xfrm>
          <a:prstGeom prst="rect">
            <a:avLst/>
          </a:prstGeom>
          <a:noFill/>
        </p:spPr>
        <p:txBody>
          <a:bodyPr wrap="none" rtlCol="0">
            <a:spAutoFit/>
          </a:bodyPr>
          <a:lstStyle/>
          <a:p>
            <a:r>
              <a:rPr lang="en-US" dirty="0" err="1"/>
              <a:t>Bengio</a:t>
            </a:r>
            <a:r>
              <a:rPr lang="en-US" dirty="0"/>
              <a:t> et al NIPS 2003</a:t>
            </a:r>
          </a:p>
        </p:txBody>
      </p:sp>
    </p:spTree>
    <p:extLst>
      <p:ext uri="{BB962C8B-B14F-4D97-AF65-F5344CB8AC3E}">
        <p14:creationId xmlns:p14="http://schemas.microsoft.com/office/powerpoint/2010/main" val="23061437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Neural Probabilistic LM</a:t>
            </a:r>
          </a:p>
        </p:txBody>
      </p:sp>
      <p:sp>
        <p:nvSpPr>
          <p:cNvPr id="3" name="Content Placeholder 2"/>
          <p:cNvSpPr>
            <a:spLocks noGrp="1"/>
          </p:cNvSpPr>
          <p:nvPr>
            <p:ph idx="1"/>
          </p:nvPr>
        </p:nvSpPr>
        <p:spPr/>
        <p:txBody>
          <a:bodyPr>
            <a:normAutofit/>
          </a:bodyPr>
          <a:lstStyle/>
          <a:p>
            <a:r>
              <a:rPr lang="en-US" sz="2400" b="1" dirty="0"/>
              <a:t>Given: </a:t>
            </a:r>
          </a:p>
          <a:p>
            <a:pPr marL="292608" lvl="1" indent="0">
              <a:buNone/>
            </a:pPr>
            <a:r>
              <a:rPr lang="en-US" sz="2200" dirty="0"/>
              <a:t>A training set w</a:t>
            </a:r>
            <a:r>
              <a:rPr lang="en-US" sz="2200" baseline="-25000" dirty="0"/>
              <a:t>1</a:t>
            </a:r>
            <a:r>
              <a:rPr lang="en-US" sz="2200" dirty="0"/>
              <a:t> </a:t>
            </a:r>
            <a:r>
              <a:rPr lang="mr-IN" sz="2200" dirty="0"/>
              <a:t>…</a:t>
            </a:r>
            <a:r>
              <a:rPr lang="en-US" sz="2200" dirty="0"/>
              <a:t> </a:t>
            </a:r>
            <a:r>
              <a:rPr lang="en-US" sz="2200" dirty="0" err="1"/>
              <a:t>w</a:t>
            </a:r>
            <a:r>
              <a:rPr lang="en-US" sz="2200" baseline="-25000" dirty="0" err="1"/>
              <a:t>t</a:t>
            </a:r>
            <a:r>
              <a:rPr lang="en-US" sz="2200" dirty="0"/>
              <a:t> where </a:t>
            </a:r>
            <a:r>
              <a:rPr lang="en-US" sz="2200" dirty="0" err="1"/>
              <a:t>w</a:t>
            </a:r>
            <a:r>
              <a:rPr lang="en-US" sz="2200" baseline="-25000" dirty="0" err="1"/>
              <a:t>t</a:t>
            </a:r>
            <a:r>
              <a:rPr lang="en-US" sz="2200" dirty="0"/>
              <a:t> ∈V</a:t>
            </a:r>
          </a:p>
          <a:p>
            <a:r>
              <a:rPr lang="en-US" sz="2400" b="1" dirty="0"/>
              <a:t>Learn:</a:t>
            </a:r>
            <a:r>
              <a:rPr lang="en-US" sz="2400" dirty="0"/>
              <a:t> </a:t>
            </a:r>
          </a:p>
          <a:p>
            <a:pPr marL="292608" lvl="1" indent="0">
              <a:buNone/>
            </a:pPr>
            <a:r>
              <a:rPr lang="en-US" sz="2200" dirty="0"/>
              <a:t>f(w</a:t>
            </a:r>
            <a:r>
              <a:rPr lang="en-US" sz="2200" baseline="-25000" dirty="0"/>
              <a:t>1</a:t>
            </a:r>
            <a:r>
              <a:rPr lang="en-US" sz="2200" dirty="0"/>
              <a:t> </a:t>
            </a:r>
            <a:r>
              <a:rPr lang="mr-IN" sz="2200" dirty="0"/>
              <a:t>…</a:t>
            </a:r>
            <a:r>
              <a:rPr lang="en-US" sz="2200" dirty="0"/>
              <a:t> </a:t>
            </a:r>
            <a:r>
              <a:rPr lang="en-US" sz="2200" dirty="0" err="1"/>
              <a:t>w</a:t>
            </a:r>
            <a:r>
              <a:rPr lang="en-US" sz="2200" baseline="-25000" dirty="0" err="1"/>
              <a:t>t</a:t>
            </a:r>
            <a:r>
              <a:rPr lang="en-US" sz="2200" dirty="0"/>
              <a:t>) = P(w</a:t>
            </a:r>
            <a:r>
              <a:rPr lang="en-US" sz="2200" baseline="-25000" dirty="0"/>
              <a:t>t</a:t>
            </a:r>
            <a:r>
              <a:rPr lang="en-US" sz="2200" dirty="0"/>
              <a:t>|w</a:t>
            </a:r>
            <a:r>
              <a:rPr lang="en-US" sz="2200" baseline="-25000" dirty="0"/>
              <a:t>1</a:t>
            </a:r>
            <a:r>
              <a:rPr lang="en-US" sz="2200" dirty="0"/>
              <a:t> </a:t>
            </a:r>
            <a:r>
              <a:rPr lang="mr-IN" sz="2200" dirty="0"/>
              <a:t>…</a:t>
            </a:r>
            <a:r>
              <a:rPr lang="en-US" sz="2200" dirty="0"/>
              <a:t> w</a:t>
            </a:r>
            <a:r>
              <a:rPr lang="en-US" sz="2200" baseline="-25000" dirty="0"/>
              <a:t>t-1</a:t>
            </a:r>
            <a:r>
              <a:rPr lang="en-US" sz="2200" dirty="0"/>
              <a:t>)</a:t>
            </a:r>
          </a:p>
          <a:p>
            <a:pPr marL="292608" lvl="1" indent="0">
              <a:buNone/>
            </a:pPr>
            <a:r>
              <a:rPr lang="en-US" sz="2200" dirty="0"/>
              <a:t>Subject to giving a high probability to an unseen text/dev set (e.g. minimizing the perplexity)</a:t>
            </a:r>
          </a:p>
          <a:p>
            <a:r>
              <a:rPr lang="en-US" sz="2400" b="1" dirty="0"/>
              <a:t>Constraint: </a:t>
            </a:r>
          </a:p>
          <a:p>
            <a:pPr marL="292608" lvl="1" indent="0">
              <a:buNone/>
            </a:pPr>
            <a:r>
              <a:rPr lang="en-US" sz="2200" dirty="0"/>
              <a:t>Create a proper probability distribution (e.g. sums to 1) so that we can take the product of conditional probabilities to get the joint probability of a sentence</a:t>
            </a:r>
            <a:endParaRPr lang="en-US" sz="2200" b="1" dirty="0"/>
          </a:p>
        </p:txBody>
      </p:sp>
    </p:spTree>
    <p:extLst>
      <p:ext uri="{BB962C8B-B14F-4D97-AF65-F5344CB8AC3E}">
        <p14:creationId xmlns:p14="http://schemas.microsoft.com/office/powerpoint/2010/main" val="48344723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Neural Probabilistic LM</a:t>
            </a:r>
          </a:p>
        </p:txBody>
      </p:sp>
      <p:sp>
        <p:nvSpPr>
          <p:cNvPr id="3" name="Content Placeholder 2"/>
          <p:cNvSpPr>
            <a:spLocks noGrp="1"/>
          </p:cNvSpPr>
          <p:nvPr>
            <p:ph idx="1"/>
          </p:nvPr>
        </p:nvSpPr>
        <p:spPr/>
        <p:txBody>
          <a:bodyPr>
            <a:normAutofit/>
          </a:bodyPr>
          <a:lstStyle/>
          <a:p>
            <a:pPr marL="457200" indent="-457200">
              <a:buFont typeface="+mj-lt"/>
              <a:buAutoNum type="arabicPeriod"/>
            </a:pPr>
            <a:r>
              <a:rPr lang="en-US" sz="2400" dirty="0"/>
              <a:t>Create a mapping function C from any word in V onto ℝ</a:t>
            </a:r>
            <a:r>
              <a:rPr lang="en-US" sz="2400" baseline="30000" dirty="0"/>
              <a:t>M</a:t>
            </a:r>
            <a:r>
              <a:rPr lang="en-US" sz="2400" dirty="0"/>
              <a:t>. Store this in a V-by-M matrix.  Initialize it with singular value decomposition (SVD).</a:t>
            </a:r>
            <a:endParaRPr lang="en-US" sz="2400" baseline="30000" dirty="0"/>
          </a:p>
          <a:p>
            <a:pPr marL="457200" indent="-457200">
              <a:buFont typeface="+mj-lt"/>
              <a:buAutoNum type="arabicPeriod"/>
            </a:pPr>
            <a:r>
              <a:rPr lang="en-US" sz="2400" dirty="0"/>
              <a:t>The neural architecture: a function </a:t>
            </a:r>
            <a:r>
              <a:rPr lang="en-US" sz="2400" i="1" dirty="0"/>
              <a:t>g</a:t>
            </a:r>
            <a:r>
              <a:rPr lang="en-US" sz="2400" dirty="0"/>
              <a:t> maps sequence of word vectors onto a probability distribution over the vocabulary V</a:t>
            </a:r>
          </a:p>
          <a:p>
            <a:pPr algn="ctr"/>
            <a:r>
              <a:rPr lang="en-US" sz="2400" dirty="0"/>
              <a:t>g(C(</a:t>
            </a:r>
            <a:r>
              <a:rPr lang="en-US" sz="2400" dirty="0" err="1"/>
              <a:t>w</a:t>
            </a:r>
            <a:r>
              <a:rPr lang="en-US" sz="2400" baseline="-25000" dirty="0" err="1"/>
              <a:t>t</a:t>
            </a:r>
            <a:r>
              <a:rPr lang="en-US" sz="2400" baseline="-25000" dirty="0"/>
              <a:t>-n</a:t>
            </a:r>
            <a:r>
              <a:rPr lang="en-US" sz="2400" dirty="0"/>
              <a:t>) </a:t>
            </a:r>
            <a:r>
              <a:rPr lang="mr-IN" sz="2400" dirty="0"/>
              <a:t>…</a:t>
            </a:r>
            <a:r>
              <a:rPr lang="en-US" sz="2400" dirty="0"/>
              <a:t> C(w</a:t>
            </a:r>
            <a:r>
              <a:rPr lang="en-US" sz="2400" baseline="-25000" dirty="0"/>
              <a:t>t-1</a:t>
            </a:r>
            <a:r>
              <a:rPr lang="en-US" sz="2400" dirty="0"/>
              <a:t>)) = P(</a:t>
            </a:r>
            <a:r>
              <a:rPr lang="en-US" sz="2400" dirty="0" err="1"/>
              <a:t>w</a:t>
            </a:r>
            <a:r>
              <a:rPr lang="en-US" sz="2400" baseline="-25000" dirty="0" err="1"/>
              <a:t>t</a:t>
            </a:r>
            <a:r>
              <a:rPr lang="en-US" sz="2400" dirty="0" err="1"/>
              <a:t>|w</a:t>
            </a:r>
            <a:r>
              <a:rPr lang="en-US" sz="2400" baseline="-25000" dirty="0" err="1"/>
              <a:t>t-n</a:t>
            </a:r>
            <a:r>
              <a:rPr lang="en-US" sz="2400" dirty="0"/>
              <a:t> </a:t>
            </a:r>
            <a:r>
              <a:rPr lang="mr-IN" sz="2400" dirty="0"/>
              <a:t>…</a:t>
            </a:r>
            <a:r>
              <a:rPr lang="en-US" sz="2400" dirty="0"/>
              <a:t> w</a:t>
            </a:r>
            <a:r>
              <a:rPr lang="en-US" sz="2400" baseline="-25000" dirty="0"/>
              <a:t>t-1</a:t>
            </a:r>
            <a:r>
              <a:rPr lang="en-US" sz="2400" dirty="0"/>
              <a:t>)</a:t>
            </a:r>
          </a:p>
          <a:p>
            <a:endParaRPr lang="en-US" sz="2400" dirty="0"/>
          </a:p>
        </p:txBody>
      </p:sp>
    </p:spTree>
    <p:extLst>
      <p:ext uri="{BB962C8B-B14F-4D97-AF65-F5344CB8AC3E}">
        <p14:creationId xmlns:p14="http://schemas.microsoft.com/office/powerpoint/2010/main" val="37395907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314354" y="0"/>
            <a:ext cx="9563292" cy="6858000"/>
          </a:xfrm>
          <a:prstGeom prst="rect">
            <a:avLst/>
          </a:prstGeom>
        </p:spPr>
      </p:pic>
    </p:spTree>
    <p:extLst>
      <p:ext uri="{BB962C8B-B14F-4D97-AF65-F5344CB8AC3E}">
        <p14:creationId xmlns:p14="http://schemas.microsoft.com/office/powerpoint/2010/main" val="327395279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71800" y="2819401"/>
            <a:ext cx="7696200" cy="4208859"/>
          </a:xfrm>
          <a:prstGeom prst="rect">
            <a:avLst/>
          </a:prstGeom>
        </p:spPr>
      </p:pic>
      <p:sp>
        <p:nvSpPr>
          <p:cNvPr id="2" name="Title 1"/>
          <p:cNvSpPr>
            <a:spLocks noGrp="1"/>
          </p:cNvSpPr>
          <p:nvPr>
            <p:ph type="title" idx="4294967295"/>
          </p:nvPr>
        </p:nvSpPr>
        <p:spPr>
          <a:xfrm>
            <a:off x="0" y="365125"/>
            <a:ext cx="10953750" cy="771525"/>
          </a:xfrm>
        </p:spPr>
        <p:txBody>
          <a:bodyPr/>
          <a:lstStyle/>
          <a:p>
            <a:r>
              <a:rPr lang="en-US" dirty="0"/>
              <a:t>Word </a:t>
            </a:r>
            <a:r>
              <a:rPr lang="en-US" dirty="0" err="1"/>
              <a:t>embeddings</a:t>
            </a:r>
            <a:endParaRPr lang="en-US" dirty="0"/>
          </a:p>
        </p:txBody>
      </p:sp>
      <p:sp>
        <p:nvSpPr>
          <p:cNvPr id="3" name="Content Placeholder 2"/>
          <p:cNvSpPr>
            <a:spLocks noGrp="1"/>
          </p:cNvSpPr>
          <p:nvPr>
            <p:ph idx="4294967295"/>
          </p:nvPr>
        </p:nvSpPr>
        <p:spPr>
          <a:xfrm>
            <a:off x="0" y="1347788"/>
            <a:ext cx="10515600" cy="4794250"/>
          </a:xfrm>
        </p:spPr>
        <p:txBody>
          <a:bodyPr>
            <a:normAutofit/>
          </a:bodyPr>
          <a:lstStyle/>
          <a:p>
            <a:r>
              <a:rPr lang="en-US" sz="2400" dirty="0"/>
              <a:t>When the ~50 dimensional vectors that result from training a neural LM are projected down to 2-dimensions, we see a lot of words that are intuitively similar to each other are close together.</a:t>
            </a:r>
          </a:p>
        </p:txBody>
      </p:sp>
    </p:spTree>
    <p:extLst>
      <p:ext uri="{BB962C8B-B14F-4D97-AF65-F5344CB8AC3E}">
        <p14:creationId xmlns:p14="http://schemas.microsoft.com/office/powerpoint/2010/main" val="1472786089"/>
      </p:ext>
    </p:extLst>
  </p:cSld>
  <p:clrMapOvr>
    <a:masterClrMapping/>
  </p:clrMapOvr>
</p:sld>
</file>

<file path=ppt/theme/theme1.xml><?xml version="1.0" encoding="utf-8"?>
<a:theme xmlns:a="http://schemas.openxmlformats.org/drawingml/2006/main" name="Office Theme">
  <a:themeElements>
    <a:clrScheme name="Custom 1">
      <a:dk1>
        <a:srgbClr val="000000"/>
      </a:dk1>
      <a:lt1>
        <a:srgbClr val="FFFFFF"/>
      </a:lt1>
      <a:dk2>
        <a:srgbClr val="43454B"/>
      </a:dk2>
      <a:lt2>
        <a:srgbClr val="CECFD2"/>
      </a:lt2>
      <a:accent1>
        <a:srgbClr val="370660"/>
      </a:accent1>
      <a:accent2>
        <a:srgbClr val="FEAD2B"/>
      </a:accent2>
      <a:accent3>
        <a:srgbClr val="7EDBF5"/>
      </a:accent3>
      <a:accent4>
        <a:srgbClr val="EEEFEE"/>
      </a:accent4>
      <a:accent5>
        <a:srgbClr val="5EC0A6"/>
      </a:accent5>
      <a:accent6>
        <a:srgbClr val="D9E8E3"/>
      </a:accent6>
      <a:hlink>
        <a:srgbClr val="C10ADD"/>
      </a:hlink>
      <a:folHlink>
        <a:srgbClr val="7F0088"/>
      </a:folHlink>
    </a:clrScheme>
    <a:fontScheme name="Test">
      <a:majorFont>
        <a:latin typeface="Open Sans"/>
        <a:ea typeface=""/>
        <a:cs typeface=""/>
      </a:majorFont>
      <a:minorFont>
        <a:latin typeface="Open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lide-master" id="{04F595A4-9F3C-AA43-BFF7-1495A0754DB8}" vid="{D21E4FCE-CFE7-9445-9119-0E580D39BB8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518</TotalTime>
  <Words>15924</Words>
  <Application>Microsoft Macintosh PowerPoint</Application>
  <PresentationFormat>Widescreen</PresentationFormat>
  <Paragraphs>1579</Paragraphs>
  <Slides>179</Slides>
  <Notes>98</Notes>
  <HiddenSlides>39</HiddenSlides>
  <MMClips>0</MMClips>
  <ScaleCrop>false</ScaleCrop>
  <HeadingPairs>
    <vt:vector size="6" baseType="variant">
      <vt:variant>
        <vt:lpstr>Fonts Used</vt:lpstr>
      </vt:variant>
      <vt:variant>
        <vt:i4>16</vt:i4>
      </vt:variant>
      <vt:variant>
        <vt:lpstr>Theme</vt:lpstr>
      </vt:variant>
      <vt:variant>
        <vt:i4>1</vt:i4>
      </vt:variant>
      <vt:variant>
        <vt:lpstr>Slide Titles</vt:lpstr>
      </vt:variant>
      <vt:variant>
        <vt:i4>179</vt:i4>
      </vt:variant>
    </vt:vector>
  </HeadingPairs>
  <TitlesOfParts>
    <vt:vector size="196" baseType="lpstr">
      <vt:lpstr>Arial</vt:lpstr>
      <vt:lpstr>Calibri</vt:lpstr>
      <vt:lpstr>Cambria</vt:lpstr>
      <vt:lpstr>Cambria Math</vt:lpstr>
      <vt:lpstr>Chalkduster</vt:lpstr>
      <vt:lpstr>CMMI10</vt:lpstr>
      <vt:lpstr>CMR10</vt:lpstr>
      <vt:lpstr>CMSY10</vt:lpstr>
      <vt:lpstr>Helvetica</vt:lpstr>
      <vt:lpstr>Helvetica Light</vt:lpstr>
      <vt:lpstr>Helvetica Neue</vt:lpstr>
      <vt:lpstr>Lucida Grande</vt:lpstr>
      <vt:lpstr>Menlo</vt:lpstr>
      <vt:lpstr>NimbusRomNo9L</vt:lpstr>
      <vt:lpstr>Open Sans</vt:lpstr>
      <vt:lpstr>Open Sans SemiBold</vt:lpstr>
      <vt:lpstr>Office Theme</vt:lpstr>
      <vt:lpstr>Module 14: Natural Language Processing</vt:lpstr>
      <vt:lpstr>Neural Networks and Neural LMs</vt:lpstr>
      <vt:lpstr>Review: Feed-Forward Neural Network</vt:lpstr>
      <vt:lpstr>PowerPoint Presentation</vt:lpstr>
      <vt:lpstr>Review: Feed-Forward Neural Network</vt:lpstr>
      <vt:lpstr>Review: Feed-Forward Neural Network</vt:lpstr>
      <vt:lpstr>Review: Feed-Forward Neural Network</vt:lpstr>
      <vt:lpstr>Review: Feed-Forward Neural Network</vt:lpstr>
      <vt:lpstr>Training Neural Nets</vt:lpstr>
      <vt:lpstr>Cross-Entropy Loss</vt:lpstr>
      <vt:lpstr>Cross-Entropy Loss</vt:lpstr>
      <vt:lpstr>Computing the gradient</vt:lpstr>
      <vt:lpstr>Computation Graphs</vt:lpstr>
      <vt:lpstr>Forward pass</vt:lpstr>
      <vt:lpstr>Backward differentiation</vt:lpstr>
      <vt:lpstr>Chain rule</vt:lpstr>
      <vt:lpstr>PowerPoint Presentation</vt:lpstr>
      <vt:lpstr>PowerPoint Presentation</vt:lpstr>
      <vt:lpstr>PowerPoint Presentation</vt:lpstr>
      <vt:lpstr>Backward pass</vt:lpstr>
      <vt:lpstr>Computation Graph for a NN</vt:lpstr>
      <vt:lpstr>NLP: Vector Semantics</vt:lpstr>
      <vt:lpstr>Word Meaning</vt:lpstr>
      <vt:lpstr>Entailment in formal semantics</vt:lpstr>
      <vt:lpstr>Entailment in formal semantics</vt:lpstr>
      <vt:lpstr>PowerPoint Presentation</vt:lpstr>
      <vt:lpstr>PowerPoint Presentation</vt:lpstr>
      <vt:lpstr>PowerPoint Presentation</vt:lpstr>
      <vt:lpstr>Lexical Semantics</vt:lpstr>
      <vt:lpstr>Lexical Semantics</vt:lpstr>
      <vt:lpstr>Vector Space Models</vt:lpstr>
      <vt:lpstr>Dictionary Definitions</vt:lpstr>
      <vt:lpstr>Polysemy </vt:lpstr>
      <vt:lpstr>Synonymy </vt:lpstr>
      <vt:lpstr>Principle of Contrast</vt:lpstr>
      <vt:lpstr>Word similarity </vt:lpstr>
      <vt:lpstr>Word similarity </vt:lpstr>
      <vt:lpstr>Word similarity </vt:lpstr>
      <vt:lpstr>Word Relatedness</vt:lpstr>
      <vt:lpstr>Semantic Roles</vt:lpstr>
      <vt:lpstr>Connotation </vt:lpstr>
      <vt:lpstr>Points in space</vt:lpstr>
      <vt:lpstr>Vector Space Models</vt:lpstr>
      <vt:lpstr>Distributional Hypothesis</vt:lpstr>
      <vt:lpstr>Intuition of distributional word similarity</vt:lpstr>
      <vt:lpstr>History of Vector Space Models </vt:lpstr>
      <vt:lpstr>Term-Document Matrix</vt:lpstr>
      <vt:lpstr>Term-Document Matrix</vt:lpstr>
      <vt:lpstr>Term-Document Matrix</vt:lpstr>
      <vt:lpstr>Term-Document Matrix</vt:lpstr>
      <vt:lpstr>Term-Document Matrix</vt:lpstr>
      <vt:lpstr>Term-Document Matrix</vt:lpstr>
      <vt:lpstr>Term-Document Matrix</vt:lpstr>
      <vt:lpstr>What can document similarity let you do?</vt:lpstr>
      <vt:lpstr>Word similarity for plagiarism detection</vt:lpstr>
      <vt:lpstr>Term-Document Matrix</vt:lpstr>
      <vt:lpstr>Vector comparisons</vt:lpstr>
      <vt:lpstr>Vector comparisons</vt:lpstr>
      <vt:lpstr>Vector comparisons</vt:lpstr>
      <vt:lpstr>Vector comparisons</vt:lpstr>
      <vt:lpstr>Vector comparisons</vt:lpstr>
      <vt:lpstr>Vector L2 (length) Normalization</vt:lpstr>
      <vt:lpstr>Vector L2 (length) Normalization</vt:lpstr>
      <vt:lpstr>Vector comparisons</vt:lpstr>
      <vt:lpstr>Vector L2 (length) Normalization</vt:lpstr>
      <vt:lpstr>Cosine Distance</vt:lpstr>
      <vt:lpstr>Term-Term Matrix</vt:lpstr>
      <vt:lpstr>Term-Term Matrix</vt:lpstr>
      <vt:lpstr>Term-Term Matrix</vt:lpstr>
      <vt:lpstr>Context windows</vt:lpstr>
      <vt:lpstr>Context windows</vt:lpstr>
      <vt:lpstr>PowerPoint Presentation</vt:lpstr>
      <vt:lpstr>Using syntax to define a word’s context</vt:lpstr>
      <vt:lpstr>Alternates to counts</vt:lpstr>
      <vt:lpstr>TF-IDF</vt:lpstr>
      <vt:lpstr>Sparse v. Dense Vectors</vt:lpstr>
      <vt:lpstr>Neural Language Models</vt:lpstr>
      <vt:lpstr>Neural Language Models</vt:lpstr>
      <vt:lpstr>Language Models</vt:lpstr>
      <vt:lpstr>Language Modeling </vt:lpstr>
      <vt:lpstr>Curse of dimensionality / sparse statistics </vt:lpstr>
      <vt:lpstr>Chain rule</vt:lpstr>
      <vt:lpstr>Probability tables</vt:lpstr>
      <vt:lpstr>Unseen sequences</vt:lpstr>
      <vt:lpstr>Alternate idea</vt:lpstr>
      <vt:lpstr>Neural Language Models</vt:lpstr>
      <vt:lpstr>Neural LMs</vt:lpstr>
      <vt:lpstr>Neural LMs (Bengio et al 2003)</vt:lpstr>
      <vt:lpstr>Neural LMs</vt:lpstr>
      <vt:lpstr>Neural LMs</vt:lpstr>
      <vt:lpstr>PowerPoint Presentation</vt:lpstr>
      <vt:lpstr>Training</vt:lpstr>
      <vt:lpstr>Training</vt:lpstr>
      <vt:lpstr>Advantages of NN LMs</vt:lpstr>
      <vt:lpstr>A Neural Probabilistic LM</vt:lpstr>
      <vt:lpstr>A Neural Probabilistic LM</vt:lpstr>
      <vt:lpstr>A Neural Probabilistic LM</vt:lpstr>
      <vt:lpstr>PowerPoint Presentation</vt:lpstr>
      <vt:lpstr>Word embeddings</vt:lpstr>
      <vt:lpstr>Current state of the art neural LMs</vt:lpstr>
      <vt:lpstr>How do we get dense vectors?</vt:lpstr>
      <vt:lpstr>Word2Vec</vt:lpstr>
      <vt:lpstr>Word2Vec</vt:lpstr>
      <vt:lpstr>Negative sampling</vt:lpstr>
      <vt:lpstr>Neural Network</vt:lpstr>
      <vt:lpstr>Properties of Embeddings</vt:lpstr>
      <vt:lpstr>Embeddings capture relational meanings</vt:lpstr>
      <vt:lpstr>PowerPoint Presentation</vt:lpstr>
      <vt:lpstr>Demo of word vectors</vt:lpstr>
      <vt:lpstr>Demo of word vectors</vt:lpstr>
      <vt:lpstr>Many possible models</vt:lpstr>
      <vt:lpstr>Word Embeddings</vt:lpstr>
      <vt:lpstr>Sparse vectors</vt:lpstr>
      <vt:lpstr>Alternative: dense vectors</vt:lpstr>
      <vt:lpstr>Sparse versus dense vectors</vt:lpstr>
      <vt:lpstr>Dense embeddings you can download!</vt:lpstr>
      <vt:lpstr>Word2vec</vt:lpstr>
      <vt:lpstr>Word2vec</vt:lpstr>
      <vt:lpstr>Brilliant insight</vt:lpstr>
      <vt:lpstr>Word2Vec: Skip-Gram Task</vt:lpstr>
      <vt:lpstr>Skip-gram algorithm</vt:lpstr>
      <vt:lpstr>Skip-Gram Training Data</vt:lpstr>
      <vt:lpstr>Skip-Gram Goal</vt:lpstr>
      <vt:lpstr>How to compute p(+|t,c)?</vt:lpstr>
      <vt:lpstr>Turning dot product into a probability</vt:lpstr>
      <vt:lpstr>Turning dot product into a probability</vt:lpstr>
      <vt:lpstr>Turning dot product into a probability</vt:lpstr>
      <vt:lpstr>For all the context words:</vt:lpstr>
      <vt:lpstr>For all the context words:</vt:lpstr>
      <vt:lpstr>Popping back up</vt:lpstr>
      <vt:lpstr>Skip-Gram Training Data</vt:lpstr>
      <vt:lpstr>Skip-Gram Training</vt:lpstr>
      <vt:lpstr>How many noise words?</vt:lpstr>
      <vt:lpstr>Choosing noise words</vt:lpstr>
      <vt:lpstr>Learning the classifier</vt:lpstr>
      <vt:lpstr>Setup</vt:lpstr>
      <vt:lpstr>Objective Criteria</vt:lpstr>
      <vt:lpstr>Focusing on one target word t:</vt:lpstr>
      <vt:lpstr>PowerPoint Presentation</vt:lpstr>
      <vt:lpstr>Train using gradient descent</vt:lpstr>
      <vt:lpstr>Summary: How to learn word2vec (skip-gram) embeddings</vt:lpstr>
      <vt:lpstr>Evaluating embeddings</vt:lpstr>
      <vt:lpstr>Intrinsic evaluation</vt:lpstr>
      <vt:lpstr>Compute correlation</vt:lpstr>
      <vt:lpstr>Properties of embeddings</vt:lpstr>
      <vt:lpstr>How does context window change word emeddings?</vt:lpstr>
      <vt:lpstr>Solving analogies with embeddings</vt:lpstr>
      <vt:lpstr>Vector Arithmetic </vt:lpstr>
      <vt:lpstr>Vector Arithmetic </vt:lpstr>
      <vt:lpstr>Analogy: Embeddings capture relational meaning!</vt:lpstr>
      <vt:lpstr>Vector Arithmetic </vt:lpstr>
      <vt:lpstr>Analogy: Embeddings capture relational meaning!</vt:lpstr>
      <vt:lpstr>Vector Arithmetic </vt:lpstr>
      <vt:lpstr>Vector Arithmetic </vt:lpstr>
      <vt:lpstr>PowerPoint Presentation</vt:lpstr>
      <vt:lpstr>PowerPoint Presentation</vt:lpstr>
      <vt:lpstr>Representing Phrases with vectors</vt:lpstr>
      <vt:lpstr>Analogical reasoning task for phrases </vt:lpstr>
      <vt:lpstr>Vector compositionality</vt:lpstr>
      <vt:lpstr>PowerPoint Presentation</vt:lpstr>
      <vt:lpstr>Embeddings can help study word history!</vt:lpstr>
      <vt:lpstr>Diachronic word embeddings for studying language change!</vt:lpstr>
      <vt:lpstr>Visualizing changes</vt:lpstr>
      <vt:lpstr>Visualizing changes</vt:lpstr>
      <vt:lpstr>The evolution of sentiment words</vt:lpstr>
      <vt:lpstr>Embeddings and bias</vt:lpstr>
      <vt:lpstr>Embeddings reflect cultural bias</vt:lpstr>
      <vt:lpstr>Measuring cultural bias</vt:lpstr>
      <vt:lpstr>Embeddings reflect cultural bias</vt:lpstr>
      <vt:lpstr>Directions</vt:lpstr>
      <vt:lpstr>Embeddings as a window onto history</vt:lpstr>
      <vt:lpstr>History of biased framings of women</vt:lpstr>
      <vt:lpstr>Princeton Trilogy experiments</vt:lpstr>
      <vt:lpstr>Embeddings reflect ethnic stereotypes over time</vt:lpstr>
      <vt:lpstr>Change in linguistic framing 1910-1990</vt:lpstr>
      <vt:lpstr>Changes in framing: adjectives associated with Chinese</vt:lpstr>
      <vt:lpstr>Conclusion</vt:lpstr>
      <vt:lpstr>If you want to know more</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Neural Networks and Neural LMs</dc:title>
  <dc:creator>Callison-Burch, Christopher</dc:creator>
  <cp:lastModifiedBy>Callison-Burch, Christopher</cp:lastModifiedBy>
  <cp:revision>24</cp:revision>
  <dcterms:created xsi:type="dcterms:W3CDTF">2020-12-01T15:12:09Z</dcterms:created>
  <dcterms:modified xsi:type="dcterms:W3CDTF">2021-12-07T19:04:43Z</dcterms:modified>
</cp:coreProperties>
</file>